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7" r:id="rId1"/>
  </p:sldMasterIdLst>
  <p:notesMasterIdLst>
    <p:notesMasterId r:id="rId117"/>
  </p:notesMasterIdLst>
  <p:handoutMasterIdLst>
    <p:handoutMasterId r:id="rId118"/>
  </p:handoutMasterIdLst>
  <p:sldIdLst>
    <p:sldId id="346" r:id="rId2"/>
    <p:sldId id="347" r:id="rId3"/>
    <p:sldId id="349" r:id="rId4"/>
    <p:sldId id="356" r:id="rId5"/>
    <p:sldId id="348" r:id="rId6"/>
    <p:sldId id="355" r:id="rId7"/>
    <p:sldId id="353" r:id="rId8"/>
    <p:sldId id="354" r:id="rId9"/>
    <p:sldId id="357" r:id="rId10"/>
    <p:sldId id="358" r:id="rId11"/>
    <p:sldId id="362" r:id="rId12"/>
    <p:sldId id="363" r:id="rId13"/>
    <p:sldId id="364" r:id="rId14"/>
    <p:sldId id="366" r:id="rId15"/>
    <p:sldId id="367" r:id="rId16"/>
    <p:sldId id="452" r:id="rId17"/>
    <p:sldId id="453" r:id="rId18"/>
    <p:sldId id="454" r:id="rId19"/>
    <p:sldId id="455" r:id="rId20"/>
    <p:sldId id="485" r:id="rId21"/>
    <p:sldId id="456" r:id="rId22"/>
    <p:sldId id="471" r:id="rId23"/>
    <p:sldId id="472" r:id="rId24"/>
    <p:sldId id="369" r:id="rId25"/>
    <p:sldId id="473" r:id="rId26"/>
    <p:sldId id="457" r:id="rId27"/>
    <p:sldId id="458" r:id="rId28"/>
    <p:sldId id="474" r:id="rId29"/>
    <p:sldId id="459" r:id="rId30"/>
    <p:sldId id="475" r:id="rId31"/>
    <p:sldId id="476" r:id="rId32"/>
    <p:sldId id="460" r:id="rId33"/>
    <p:sldId id="461" r:id="rId34"/>
    <p:sldId id="469" r:id="rId35"/>
    <p:sldId id="470" r:id="rId36"/>
    <p:sldId id="371" r:id="rId37"/>
    <p:sldId id="372" r:id="rId38"/>
    <p:sldId id="477" r:id="rId39"/>
    <p:sldId id="478" r:id="rId40"/>
    <p:sldId id="479" r:id="rId41"/>
    <p:sldId id="480" r:id="rId42"/>
    <p:sldId id="482" r:id="rId43"/>
    <p:sldId id="483" r:id="rId44"/>
    <p:sldId id="484" r:id="rId45"/>
    <p:sldId id="373" r:id="rId46"/>
    <p:sldId id="374" r:id="rId47"/>
    <p:sldId id="375" r:id="rId48"/>
    <p:sldId id="376" r:id="rId49"/>
    <p:sldId id="379" r:id="rId50"/>
    <p:sldId id="380" r:id="rId51"/>
    <p:sldId id="381" r:id="rId52"/>
    <p:sldId id="377" r:id="rId53"/>
    <p:sldId id="378" r:id="rId54"/>
    <p:sldId id="382" r:id="rId55"/>
    <p:sldId id="383" r:id="rId56"/>
    <p:sldId id="384" r:id="rId57"/>
    <p:sldId id="385" r:id="rId58"/>
    <p:sldId id="386" r:id="rId59"/>
    <p:sldId id="387" r:id="rId60"/>
    <p:sldId id="390" r:id="rId61"/>
    <p:sldId id="391" r:id="rId62"/>
    <p:sldId id="392" r:id="rId63"/>
    <p:sldId id="393" r:id="rId64"/>
    <p:sldId id="394" r:id="rId65"/>
    <p:sldId id="396" r:id="rId66"/>
    <p:sldId id="397" r:id="rId67"/>
    <p:sldId id="398" r:id="rId68"/>
    <p:sldId id="399" r:id="rId69"/>
    <p:sldId id="400" r:id="rId70"/>
    <p:sldId id="401" r:id="rId71"/>
    <p:sldId id="403" r:id="rId72"/>
    <p:sldId id="404" r:id="rId73"/>
    <p:sldId id="405" r:id="rId74"/>
    <p:sldId id="406" r:id="rId75"/>
    <p:sldId id="407" r:id="rId76"/>
    <p:sldId id="408" r:id="rId77"/>
    <p:sldId id="409" r:id="rId78"/>
    <p:sldId id="410" r:id="rId79"/>
    <p:sldId id="411" r:id="rId80"/>
    <p:sldId id="413" r:id="rId81"/>
    <p:sldId id="414" r:id="rId82"/>
    <p:sldId id="415" r:id="rId83"/>
    <p:sldId id="417" r:id="rId84"/>
    <p:sldId id="418" r:id="rId85"/>
    <p:sldId id="419" r:id="rId86"/>
    <p:sldId id="420" r:id="rId87"/>
    <p:sldId id="421" r:id="rId88"/>
    <p:sldId id="422" r:id="rId89"/>
    <p:sldId id="423" r:id="rId90"/>
    <p:sldId id="424" r:id="rId91"/>
    <p:sldId id="425" r:id="rId92"/>
    <p:sldId id="426" r:id="rId93"/>
    <p:sldId id="427" r:id="rId94"/>
    <p:sldId id="428" r:id="rId95"/>
    <p:sldId id="429" r:id="rId96"/>
    <p:sldId id="430" r:id="rId97"/>
    <p:sldId id="431" r:id="rId98"/>
    <p:sldId id="432" r:id="rId99"/>
    <p:sldId id="463" r:id="rId100"/>
    <p:sldId id="464" r:id="rId101"/>
    <p:sldId id="465" r:id="rId102"/>
    <p:sldId id="466" r:id="rId103"/>
    <p:sldId id="467" r:id="rId104"/>
    <p:sldId id="462" r:id="rId105"/>
    <p:sldId id="436" r:id="rId106"/>
    <p:sldId id="437" r:id="rId107"/>
    <p:sldId id="438" r:id="rId108"/>
    <p:sldId id="435" r:id="rId109"/>
    <p:sldId id="468" r:id="rId110"/>
    <p:sldId id="443" r:id="rId111"/>
    <p:sldId id="445" r:id="rId112"/>
    <p:sldId id="447" r:id="rId113"/>
    <p:sldId id="450" r:id="rId114"/>
    <p:sldId id="448" r:id="rId115"/>
    <p:sldId id="451" r:id="rId116"/>
  </p:sldIdLst>
  <p:sldSz cx="6858000" cy="5143500"/>
  <p:notesSz cx="6858000" cy="9144000"/>
  <p:defaultTextStyle>
    <a:defPPr>
      <a:defRPr lang="en-US"/>
    </a:defPPr>
    <a:lvl1pPr algn="l" defTabSz="682625" rtl="0" fontAlgn="base">
      <a:spcBef>
        <a:spcPct val="0"/>
      </a:spcBef>
      <a:spcAft>
        <a:spcPct val="0"/>
      </a:spcAft>
      <a:defRPr sz="1400" kern="1200">
        <a:solidFill>
          <a:schemeClr val="tx1"/>
        </a:solidFill>
        <a:latin typeface="Lato Light" charset="0"/>
        <a:ea typeface="MS PGothic" charset="-128"/>
        <a:cs typeface="+mn-cs"/>
      </a:defRPr>
    </a:lvl1pPr>
    <a:lvl2pPr marL="339725" indent="-168275" algn="l" defTabSz="682625" rtl="0" fontAlgn="base">
      <a:spcBef>
        <a:spcPct val="0"/>
      </a:spcBef>
      <a:spcAft>
        <a:spcPct val="0"/>
      </a:spcAft>
      <a:defRPr sz="1400" kern="1200">
        <a:solidFill>
          <a:schemeClr val="tx1"/>
        </a:solidFill>
        <a:latin typeface="Lato Light" charset="0"/>
        <a:ea typeface="MS PGothic" charset="-128"/>
        <a:cs typeface="+mn-cs"/>
      </a:defRPr>
    </a:lvl2pPr>
    <a:lvl3pPr marL="682625" indent="-339725" algn="l" defTabSz="682625" rtl="0" fontAlgn="base">
      <a:spcBef>
        <a:spcPct val="0"/>
      </a:spcBef>
      <a:spcAft>
        <a:spcPct val="0"/>
      </a:spcAft>
      <a:defRPr sz="1400" kern="1200">
        <a:solidFill>
          <a:schemeClr val="tx1"/>
        </a:solidFill>
        <a:latin typeface="Lato Light" charset="0"/>
        <a:ea typeface="MS PGothic" charset="-128"/>
        <a:cs typeface="+mn-cs"/>
      </a:defRPr>
    </a:lvl3pPr>
    <a:lvl4pPr marL="1025525" indent="-511175" algn="l" defTabSz="682625" rtl="0" fontAlgn="base">
      <a:spcBef>
        <a:spcPct val="0"/>
      </a:spcBef>
      <a:spcAft>
        <a:spcPct val="0"/>
      </a:spcAft>
      <a:defRPr sz="1400" kern="1200">
        <a:solidFill>
          <a:schemeClr val="tx1"/>
        </a:solidFill>
        <a:latin typeface="Lato Light" charset="0"/>
        <a:ea typeface="MS PGothic" charset="-128"/>
        <a:cs typeface="+mn-cs"/>
      </a:defRPr>
    </a:lvl4pPr>
    <a:lvl5pPr marL="1368425" indent="-682625" algn="l" defTabSz="682625" rtl="0" fontAlgn="base">
      <a:spcBef>
        <a:spcPct val="0"/>
      </a:spcBef>
      <a:spcAft>
        <a:spcPct val="0"/>
      </a:spcAft>
      <a:defRPr sz="1400" kern="1200">
        <a:solidFill>
          <a:schemeClr val="tx1"/>
        </a:solidFill>
        <a:latin typeface="Lato Light" charset="0"/>
        <a:ea typeface="MS PGothic" charset="-128"/>
        <a:cs typeface="+mn-cs"/>
      </a:defRPr>
    </a:lvl5pPr>
    <a:lvl6pPr marL="2286000" algn="l" defTabSz="914400" rtl="0" eaLnBrk="1" latinLnBrk="0" hangingPunct="1">
      <a:defRPr sz="1400" kern="1200">
        <a:solidFill>
          <a:schemeClr val="tx1"/>
        </a:solidFill>
        <a:latin typeface="Lato Light" charset="0"/>
        <a:ea typeface="MS PGothic" charset="-128"/>
        <a:cs typeface="+mn-cs"/>
      </a:defRPr>
    </a:lvl6pPr>
    <a:lvl7pPr marL="2743200" algn="l" defTabSz="914400" rtl="0" eaLnBrk="1" latinLnBrk="0" hangingPunct="1">
      <a:defRPr sz="1400" kern="1200">
        <a:solidFill>
          <a:schemeClr val="tx1"/>
        </a:solidFill>
        <a:latin typeface="Lato Light" charset="0"/>
        <a:ea typeface="MS PGothic" charset="-128"/>
        <a:cs typeface="+mn-cs"/>
      </a:defRPr>
    </a:lvl7pPr>
    <a:lvl8pPr marL="3200400" algn="l" defTabSz="914400" rtl="0" eaLnBrk="1" latinLnBrk="0" hangingPunct="1">
      <a:defRPr sz="1400" kern="1200">
        <a:solidFill>
          <a:schemeClr val="tx1"/>
        </a:solidFill>
        <a:latin typeface="Lato Light" charset="0"/>
        <a:ea typeface="MS PGothic" charset="-128"/>
        <a:cs typeface="+mn-cs"/>
      </a:defRPr>
    </a:lvl8pPr>
    <a:lvl9pPr marL="3657600" algn="l" defTabSz="914400" rtl="0" eaLnBrk="1" latinLnBrk="0" hangingPunct="1">
      <a:defRPr sz="1400" kern="1200">
        <a:solidFill>
          <a:schemeClr val="tx1"/>
        </a:solidFill>
        <a:latin typeface="Lato Light" charset="0"/>
        <a:ea typeface="MS PGothic" charset="-128"/>
        <a:cs typeface="+mn-cs"/>
      </a:defRPr>
    </a:lvl9pPr>
  </p:defaultTextStyle>
  <p:extLst>
    <p:ext uri="{EFAFB233-063F-42B5-8137-9DF3F51BA10A}">
      <p15:sldGuideLst xmlns:p15="http://schemas.microsoft.com/office/powerpoint/2012/main">
        <p15:guide id="1" orient="horz" pos="3093" userDrawn="1">
          <p15:clr>
            <a:srgbClr val="A4A3A4"/>
          </p15:clr>
        </p15:guide>
        <p15:guide id="2" orient="horz" pos="187" userDrawn="1">
          <p15:clr>
            <a:srgbClr val="A4A3A4"/>
          </p15:clr>
        </p15:guide>
        <p15:guide id="3" pos="4049" userDrawn="1">
          <p15:clr>
            <a:srgbClr val="A4A3A4"/>
          </p15:clr>
        </p15:guide>
        <p15:guide id="4" pos="2160" userDrawn="1">
          <p15:clr>
            <a:srgbClr val="A4A3A4"/>
          </p15:clr>
        </p15:guide>
        <p15:guide id="5" pos="268"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619E"/>
    <a:srgbClr val="F69817"/>
    <a:srgbClr val="00FF00"/>
    <a:srgbClr val="F38419"/>
    <a:srgbClr val="F07019"/>
    <a:srgbClr val="04A204"/>
    <a:srgbClr val="EC5919"/>
    <a:srgbClr val="084A9E"/>
    <a:srgbClr val="8AC153"/>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Estilo claro 3 - Acento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Estilo claro 2 - Acento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344D84-9AFB-497E-A393-DC336BA19D2E}" styleName="Estilo medio 3 - Énfasis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7E9639D4-E3E2-4D34-9284-5A2195B3D0D7}" styleName="Estilo claro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3045" autoAdjust="0"/>
  </p:normalViewPr>
  <p:slideViewPr>
    <p:cSldViewPr snapToGrid="0" snapToObjects="1">
      <p:cViewPr varScale="1">
        <p:scale>
          <a:sx n="113" d="100"/>
          <a:sy n="113" d="100"/>
        </p:scale>
        <p:origin x="1554" y="102"/>
      </p:cViewPr>
      <p:guideLst>
        <p:guide orient="horz" pos="3093"/>
        <p:guide orient="horz" pos="187"/>
        <p:guide pos="4049"/>
        <p:guide pos="2160"/>
        <p:guide pos="268"/>
      </p:guideLst>
    </p:cSldViewPr>
  </p:slideViewPr>
  <p:outlineViewPr>
    <p:cViewPr>
      <p:scale>
        <a:sx n="33" d="100"/>
        <a:sy n="33" d="100"/>
      </p:scale>
      <p:origin x="0" y="-30232"/>
    </p:cViewPr>
  </p:outlineViewPr>
  <p:notesTextViewPr>
    <p:cViewPr>
      <p:scale>
        <a:sx n="100" d="100"/>
        <a:sy n="100" d="100"/>
      </p:scale>
      <p:origin x="0" y="0"/>
    </p:cViewPr>
  </p:notesTextViewPr>
  <p:sorterViewPr>
    <p:cViewPr>
      <p:scale>
        <a:sx n="24" d="100"/>
        <a:sy n="24" d="100"/>
      </p:scale>
      <p:origin x="0" y="0"/>
    </p:cViewPr>
  </p:sorterViewPr>
  <p:notesViewPr>
    <p:cSldViewPr snapToGrid="0" snapToObjects="1">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notesMaster" Target="notesMasters/notesMaster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3%20Trabajo%20Comentari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3%20Trabajo%20Comentario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3%20Trabajo%20Comentario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3%20Trabajo%20Comentario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3%20Trabajo%20Comentario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4%20Modelo.xlsx" TargetMode="External"/><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4%20Modelo.xlsx" TargetMode="External"/><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4%20Modelo.xlsx" TargetMode="External"/><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oleObject" Target="file:///C:\Users\user\Desktop\Personal\Master\Trabajo%20Final\Tesis%20Final\Estudio%20Financiero\Proyecto%20Final%20V4%20Modelo.xlsx" TargetMode="External"/><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Inversión</a:t>
            </a:r>
            <a:r>
              <a:rPr lang="es-CO" baseline="0" dirty="0"/>
              <a:t> en millones de pesos</a:t>
            </a:r>
            <a:endParaRPr lang="es-CO" dirty="0"/>
          </a:p>
        </c:rich>
      </c:tx>
      <c:layout>
        <c:manualLayout>
          <c:xMode val="edge"/>
          <c:yMode val="edge"/>
          <c:x val="0.26137489063867014"/>
          <c:y val="1.3888888888888888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'Inv TG'!$E$1:$N$1</c:f>
              <c:strCache>
                <c:ptCount val="10"/>
                <c:pt idx="0">
                  <c:v>Año 0</c:v>
                </c:pt>
                <c:pt idx="1">
                  <c:v>Año 1</c:v>
                </c:pt>
                <c:pt idx="2">
                  <c:v>Año 2</c:v>
                </c:pt>
                <c:pt idx="3">
                  <c:v>Año 3</c:v>
                </c:pt>
                <c:pt idx="4">
                  <c:v>Año 4</c:v>
                </c:pt>
                <c:pt idx="5">
                  <c:v>Año 5</c:v>
                </c:pt>
                <c:pt idx="6">
                  <c:v> Año 6</c:v>
                </c:pt>
                <c:pt idx="7">
                  <c:v>Año 7</c:v>
                </c:pt>
                <c:pt idx="8">
                  <c:v>Año 8</c:v>
                </c:pt>
                <c:pt idx="9">
                  <c:v>Año 9</c:v>
                </c:pt>
              </c:strCache>
            </c:strRef>
          </c:cat>
          <c:val>
            <c:numRef>
              <c:f>'Inv TG'!$E$33:$N$33</c:f>
              <c:numCache>
                <c:formatCode>_(* #,##0_);_(* \(#,##0\);_(* "-"_);_(@_)</c:formatCode>
                <c:ptCount val="10"/>
                <c:pt idx="0">
                  <c:v>5759.2599717583662</c:v>
                </c:pt>
                <c:pt idx="1">
                  <c:v>12.003679999999999</c:v>
                </c:pt>
                <c:pt idx="2">
                  <c:v>12.421408063999998</c:v>
                </c:pt>
                <c:pt idx="3">
                  <c:v>14.985247884627197</c:v>
                </c:pt>
                <c:pt idx="4">
                  <c:v>13.300980887276223</c:v>
                </c:pt>
                <c:pt idx="5">
                  <c:v>13.763855022153436</c:v>
                </c:pt>
                <c:pt idx="6">
                  <c:v>16.854107989141632</c:v>
                </c:pt>
                <c:pt idx="7">
                  <c:v>14.738487910681339</c:v>
                </c:pt>
                <c:pt idx="8">
                  <c:v>15.251387289973049</c:v>
                </c:pt>
                <c:pt idx="9">
                  <c:v>18.981054597275179</c:v>
                </c:pt>
              </c:numCache>
            </c:numRef>
          </c:val>
          <c:extLst xmlns:c16r2="http://schemas.microsoft.com/office/drawing/2015/06/chart">
            <c:ext xmlns:c16="http://schemas.microsoft.com/office/drawing/2014/chart" uri="{C3380CC4-5D6E-409C-BE32-E72D297353CC}">
              <c16:uniqueId val="{00000000-A70C-4DDE-BBAD-8344EFE84840}"/>
            </c:ext>
          </c:extLst>
        </c:ser>
        <c:dLbls>
          <c:showLegendKey val="0"/>
          <c:showVal val="0"/>
          <c:showCatName val="0"/>
          <c:showSerName val="0"/>
          <c:showPercent val="0"/>
          <c:showBubbleSize val="0"/>
        </c:dLbls>
        <c:gapWidth val="150"/>
        <c:axId val="371119392"/>
        <c:axId val="371118608"/>
      </c:barChart>
      <c:catAx>
        <c:axId val="3711193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1118608"/>
        <c:crosses val="autoZero"/>
        <c:auto val="1"/>
        <c:lblAlgn val="ctr"/>
        <c:lblOffset val="100"/>
        <c:noMultiLvlLbl val="0"/>
      </c:catAx>
      <c:valAx>
        <c:axId val="37111860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1119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aseline="0" dirty="0"/>
              <a:t>Ventas en millones de pesos</a:t>
            </a:r>
            <a:endParaRPr lang="es-C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'Ventas TG'!$C$13:$L$13</c:f>
              <c:strCache>
                <c:ptCount val="10"/>
                <c:pt idx="0">
                  <c:v> Año 1 </c:v>
                </c:pt>
                <c:pt idx="1">
                  <c:v> Año 2 </c:v>
                </c:pt>
                <c:pt idx="2">
                  <c:v> Año 3 </c:v>
                </c:pt>
                <c:pt idx="3">
                  <c:v> Año 4 </c:v>
                </c:pt>
                <c:pt idx="4">
                  <c:v> Año 5 </c:v>
                </c:pt>
                <c:pt idx="5">
                  <c:v> Año 6 </c:v>
                </c:pt>
                <c:pt idx="6">
                  <c:v> Año 7 </c:v>
                </c:pt>
                <c:pt idx="7">
                  <c:v> Año 8 </c:v>
                </c:pt>
                <c:pt idx="8">
                  <c:v> Año 9 </c:v>
                </c:pt>
                <c:pt idx="9">
                  <c:v> Año 10 </c:v>
                </c:pt>
              </c:strCache>
            </c:strRef>
          </c:cat>
          <c:val>
            <c:numRef>
              <c:f>'Ventas TG'!$C$21:$L$21</c:f>
              <c:numCache>
                <c:formatCode>_(* #,##0_);_(* \(#,##0\);_(* "-"_);_(@_)</c:formatCode>
                <c:ptCount val="10"/>
                <c:pt idx="0">
                  <c:v>1822.4966781474886</c:v>
                </c:pt>
                <c:pt idx="1">
                  <c:v>5530.9129188419965</c:v>
                </c:pt>
                <c:pt idx="2">
                  <c:v>5723.3886884176982</c:v>
                </c:pt>
                <c:pt idx="3">
                  <c:v>5922.5626147746352</c:v>
                </c:pt>
                <c:pt idx="4">
                  <c:v>6128.6677937687919</c:v>
                </c:pt>
                <c:pt idx="5">
                  <c:v>6341.9454329919454</c:v>
                </c:pt>
                <c:pt idx="6">
                  <c:v>6562.645134060067</c:v>
                </c:pt>
                <c:pt idx="7">
                  <c:v>6791.0251847253548</c:v>
                </c:pt>
                <c:pt idx="8">
                  <c:v>7027.3528611537968</c:v>
                </c:pt>
                <c:pt idx="9">
                  <c:v>7271.9047407219477</c:v>
                </c:pt>
              </c:numCache>
            </c:numRef>
          </c:val>
          <c:extLst xmlns:c16r2="http://schemas.microsoft.com/office/drawing/2015/06/chart">
            <c:ext xmlns:c16="http://schemas.microsoft.com/office/drawing/2014/chart" uri="{C3380CC4-5D6E-409C-BE32-E72D297353CC}">
              <c16:uniqueId val="{00000000-D5BD-43A1-83BA-6556FF2B7037}"/>
            </c:ext>
          </c:extLst>
        </c:ser>
        <c:dLbls>
          <c:showLegendKey val="0"/>
          <c:showVal val="0"/>
          <c:showCatName val="0"/>
          <c:showSerName val="0"/>
          <c:showPercent val="0"/>
          <c:showBubbleSize val="0"/>
        </c:dLbls>
        <c:gapWidth val="219"/>
        <c:overlap val="-27"/>
        <c:axId val="371115472"/>
        <c:axId val="371115080"/>
      </c:barChart>
      <c:catAx>
        <c:axId val="3711154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1115080"/>
        <c:crosses val="autoZero"/>
        <c:auto val="1"/>
        <c:lblAlgn val="ctr"/>
        <c:lblOffset val="100"/>
        <c:noMultiLvlLbl val="0"/>
      </c:catAx>
      <c:valAx>
        <c:axId val="371115080"/>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71115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baseline="0" dirty="0"/>
              <a:t>Costos en millones de pesos</a:t>
            </a:r>
            <a:endParaRPr lang="es-C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'Costos TG'!$C$4:$L$4</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'Costos TG'!$C$54:$L$54</c:f>
              <c:numCache>
                <c:formatCode>_(* #,##0_);_(* \(#,##0\);_(* "-"_);_(@_)</c:formatCode>
                <c:ptCount val="10"/>
                <c:pt idx="0">
                  <c:v>799.51253181052266</c:v>
                </c:pt>
                <c:pt idx="1">
                  <c:v>2475.0509447258351</c:v>
                </c:pt>
                <c:pt idx="2">
                  <c:v>2561.1827176022939</c:v>
                </c:pt>
                <c:pt idx="3">
                  <c:v>2650.3118761748542</c:v>
                </c:pt>
                <c:pt idx="4">
                  <c:v>2742.5427294657384</c:v>
                </c:pt>
                <c:pt idx="5">
                  <c:v>2837.9832164511467</c:v>
                </c:pt>
                <c:pt idx="6">
                  <c:v>2936.7450323836451</c:v>
                </c:pt>
                <c:pt idx="7">
                  <c:v>3038.943759510596</c:v>
                </c:pt>
                <c:pt idx="8">
                  <c:v>3144.6990023415642</c:v>
                </c:pt>
                <c:pt idx="9">
                  <c:v>3254.1345276230518</c:v>
                </c:pt>
              </c:numCache>
            </c:numRef>
          </c:val>
          <c:extLst xmlns:c16r2="http://schemas.microsoft.com/office/drawing/2015/06/chart">
            <c:ext xmlns:c16="http://schemas.microsoft.com/office/drawing/2014/chart" uri="{C3380CC4-5D6E-409C-BE32-E72D297353CC}">
              <c16:uniqueId val="{00000000-C2A6-4DB8-94AD-829A80E61C74}"/>
            </c:ext>
          </c:extLst>
        </c:ser>
        <c:dLbls>
          <c:showLegendKey val="0"/>
          <c:showVal val="0"/>
          <c:showCatName val="0"/>
          <c:showSerName val="0"/>
          <c:showPercent val="0"/>
          <c:showBubbleSize val="0"/>
        </c:dLbls>
        <c:gapWidth val="219"/>
        <c:overlap val="-27"/>
        <c:axId val="365454240"/>
        <c:axId val="365452280"/>
      </c:barChart>
      <c:catAx>
        <c:axId val="365454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2280"/>
        <c:crosses val="autoZero"/>
        <c:auto val="1"/>
        <c:lblAlgn val="ctr"/>
        <c:lblOffset val="100"/>
        <c:noMultiLvlLbl val="0"/>
      </c:catAx>
      <c:valAx>
        <c:axId val="365452280"/>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42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Gastos</a:t>
            </a:r>
            <a:r>
              <a:rPr lang="es-CO" baseline="0" dirty="0"/>
              <a:t> de personal en millones de pesos</a:t>
            </a:r>
            <a:endParaRPr lang="es-C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stacked"/>
        <c:varyColors val="0"/>
        <c:ser>
          <c:idx val="0"/>
          <c:order val="0"/>
          <c:tx>
            <c:strRef>
              <c:f>'Personal TG'!$N$34</c:f>
              <c:strCache>
                <c:ptCount val="1"/>
                <c:pt idx="0">
                  <c:v>Gastos de personal operacionales</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'Personal TG'!$O$34:$X$34</c:f>
              <c:numCache>
                <c:formatCode>#,##0</c:formatCode>
                <c:ptCount val="10"/>
                <c:pt idx="0">
                  <c:v>111.06421482579735</c:v>
                </c:pt>
                <c:pt idx="1">
                  <c:v>142.99143279756979</c:v>
                </c:pt>
                <c:pt idx="2">
                  <c:v>147.84371625892521</c:v>
                </c:pt>
                <c:pt idx="3">
                  <c:v>152.86485918473571</c:v>
                </c:pt>
                <c:pt idx="4">
                  <c:v>158.06073788436456</c:v>
                </c:pt>
                <c:pt idx="5">
                  <c:v>163.4374331627404</c:v>
                </c:pt>
                <c:pt idx="6">
                  <c:v>169.00123743680379</c:v>
                </c:pt>
                <c:pt idx="7">
                  <c:v>174.75866209960452</c:v>
                </c:pt>
                <c:pt idx="8">
                  <c:v>180.71644514067077</c:v>
                </c:pt>
                <c:pt idx="9">
                  <c:v>186.88155903156613</c:v>
                </c:pt>
              </c:numCache>
            </c:numRef>
          </c:val>
          <c:extLst xmlns:c16r2="http://schemas.microsoft.com/office/drawing/2015/06/chart">
            <c:ext xmlns:c16="http://schemas.microsoft.com/office/drawing/2014/chart" uri="{C3380CC4-5D6E-409C-BE32-E72D297353CC}">
              <c16:uniqueId val="{00000000-515A-44D5-8E03-CA49627B28C5}"/>
            </c:ext>
          </c:extLst>
        </c:ser>
        <c:ser>
          <c:idx val="1"/>
          <c:order val="1"/>
          <c:tx>
            <c:strRef>
              <c:f>'Personal TG'!$N$35</c:f>
              <c:strCache>
                <c:ptCount val="1"/>
                <c:pt idx="0">
                  <c:v>Gastos de personal no operacional</c:v>
                </c:pt>
              </c:strCache>
            </c:strRef>
          </c:tx>
          <c:spPr>
            <a:solidFill>
              <a:schemeClr val="bg1">
                <a:lumMod val="5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'Personal TG'!$O$35:$X$35</c:f>
              <c:numCache>
                <c:formatCode>#,##0</c:formatCode>
                <c:ptCount val="10"/>
                <c:pt idx="0">
                  <c:v>74.582913415466663</c:v>
                </c:pt>
                <c:pt idx="1">
                  <c:v>86.464521085418255</c:v>
                </c:pt>
                <c:pt idx="2">
                  <c:v>89.448722739190785</c:v>
                </c:pt>
                <c:pt idx="3">
                  <c:v>92.536774610514613</c:v>
                </c:pt>
                <c:pt idx="4">
                  <c:v>95.732290686960553</c:v>
                </c:pt>
                <c:pt idx="5">
                  <c:v>99.03901072286672</c:v>
                </c:pt>
                <c:pt idx="6">
                  <c:v>102.46080461602254</c:v>
                </c:pt>
                <c:pt idx="7">
                  <c:v>106.0016769366601</c:v>
                </c:pt>
                <c:pt idx="8">
                  <c:v>109.6657716140559</c:v>
                </c:pt>
                <c:pt idx="9">
                  <c:v>113.45737678622503</c:v>
                </c:pt>
              </c:numCache>
            </c:numRef>
          </c:val>
          <c:extLst xmlns:c16r2="http://schemas.microsoft.com/office/drawing/2015/06/chart">
            <c:ext xmlns:c16="http://schemas.microsoft.com/office/drawing/2014/chart" uri="{C3380CC4-5D6E-409C-BE32-E72D297353CC}">
              <c16:uniqueId val="{00000001-515A-44D5-8E03-CA49627B28C5}"/>
            </c:ext>
          </c:extLst>
        </c:ser>
        <c:ser>
          <c:idx val="2"/>
          <c:order val="2"/>
          <c:tx>
            <c:strRef>
              <c:f>'Personal TG'!$O$4</c:f>
              <c:strCache>
                <c:ptCount val="1"/>
                <c:pt idx="0">
                  <c:v>Año 1</c:v>
                </c:pt>
              </c:strCache>
            </c:strRef>
          </c:tx>
          <c:spPr>
            <a:solidFill>
              <a:schemeClr val="accent3"/>
            </a:solidFill>
            <a:ln>
              <a:noFill/>
            </a:ln>
            <a:effectLst/>
          </c:spPr>
          <c:invertIfNegative val="0"/>
          <c:val>
            <c:numRef>
              <c:f>'Personal TG'!$P$4:$X$4</c:f>
              <c:numCache>
                <c:formatCode>General</c:formatCode>
                <c:ptCount val="9"/>
                <c:pt idx="0">
                  <c:v>0</c:v>
                </c:pt>
                <c:pt idx="1">
                  <c:v>0</c:v>
                </c:pt>
                <c:pt idx="2">
                  <c:v>0</c:v>
                </c:pt>
                <c:pt idx="3">
                  <c:v>0</c:v>
                </c:pt>
                <c:pt idx="4">
                  <c:v>0</c:v>
                </c:pt>
                <c:pt idx="5">
                  <c:v>0</c:v>
                </c:pt>
                <c:pt idx="6">
                  <c:v>0</c:v>
                </c:pt>
                <c:pt idx="7">
                  <c:v>0</c:v>
                </c:pt>
                <c:pt idx="8">
                  <c:v>0</c:v>
                </c:pt>
              </c:numCache>
            </c:numRef>
          </c:val>
          <c:extLst xmlns:c16r2="http://schemas.microsoft.com/office/drawing/2015/06/chart">
            <c:ext xmlns:c16="http://schemas.microsoft.com/office/drawing/2014/chart" uri="{C3380CC4-5D6E-409C-BE32-E72D297353CC}">
              <c16:uniqueId val="{00000002-515A-44D5-8E03-CA49627B28C5}"/>
            </c:ext>
          </c:extLst>
        </c:ser>
        <c:dLbls>
          <c:showLegendKey val="0"/>
          <c:showVal val="0"/>
          <c:showCatName val="0"/>
          <c:showSerName val="0"/>
          <c:showPercent val="0"/>
          <c:showBubbleSize val="0"/>
        </c:dLbls>
        <c:gapWidth val="150"/>
        <c:overlap val="100"/>
        <c:axId val="365453064"/>
        <c:axId val="365449928"/>
      </c:barChart>
      <c:catAx>
        <c:axId val="365453064"/>
        <c:scaling>
          <c:orientation val="minMax"/>
        </c:scaling>
        <c:delete val="0"/>
        <c:axPos val="b"/>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49928"/>
        <c:crosses val="autoZero"/>
        <c:auto val="1"/>
        <c:lblAlgn val="ctr"/>
        <c:lblOffset val="100"/>
        <c:noMultiLvlLbl val="0"/>
      </c:catAx>
      <c:valAx>
        <c:axId val="36544992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3064"/>
        <c:crosses val="autoZero"/>
        <c:crossBetween val="between"/>
      </c:valAx>
      <c:spPr>
        <a:noFill/>
        <a:ln>
          <a:noFill/>
        </a:ln>
        <a:effectLst/>
      </c:spPr>
    </c:plotArea>
    <c:legend>
      <c:legendPos val="b"/>
      <c:legendEntry>
        <c:idx val="2"/>
        <c:delete val="1"/>
      </c:legendEntry>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Otros</a:t>
            </a:r>
            <a:r>
              <a:rPr lang="es-CO" baseline="0" dirty="0"/>
              <a:t> Gastos en millones de pesos</a:t>
            </a:r>
            <a:endParaRPr lang="es-C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'Gastos TG'!$D$4:$M$4</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'Gastos TG'!$D$26:$M$26</c:f>
              <c:numCache>
                <c:formatCode>_(* #,##0_);_(* \(#,##0\);_(* "-"_);_(@_)</c:formatCode>
                <c:ptCount val="10"/>
                <c:pt idx="0">
                  <c:v>88.220000000000084</c:v>
                </c:pt>
                <c:pt idx="1">
                  <c:v>101.51805600000009</c:v>
                </c:pt>
                <c:pt idx="2">
                  <c:v>106.74576434880009</c:v>
                </c:pt>
                <c:pt idx="3">
                  <c:v>112.27403854813835</c:v>
                </c:pt>
                <c:pt idx="4">
                  <c:v>118.12164320161355</c:v>
                </c:pt>
                <c:pt idx="5">
                  <c:v>124.30857726486974</c:v>
                </c:pt>
                <c:pt idx="6">
                  <c:v>130.856157695116</c:v>
                </c:pt>
                <c:pt idx="7">
                  <c:v>137.78710886023487</c:v>
                </c:pt>
                <c:pt idx="8">
                  <c:v>145.12565810731286</c:v>
                </c:pt>
                <c:pt idx="9">
                  <c:v>152.89763791830111</c:v>
                </c:pt>
              </c:numCache>
            </c:numRef>
          </c:val>
          <c:extLst xmlns:c16r2="http://schemas.microsoft.com/office/drawing/2015/06/chart">
            <c:ext xmlns:c16="http://schemas.microsoft.com/office/drawing/2014/chart" uri="{C3380CC4-5D6E-409C-BE32-E72D297353CC}">
              <c16:uniqueId val="{00000000-3ED0-4E90-98A6-C5DC8DE6CD23}"/>
            </c:ext>
          </c:extLst>
        </c:ser>
        <c:dLbls>
          <c:showLegendKey val="0"/>
          <c:showVal val="0"/>
          <c:showCatName val="0"/>
          <c:showSerName val="0"/>
          <c:showPercent val="0"/>
          <c:showBubbleSize val="0"/>
        </c:dLbls>
        <c:gapWidth val="219"/>
        <c:overlap val="-27"/>
        <c:axId val="365456984"/>
        <c:axId val="365457376"/>
      </c:barChart>
      <c:catAx>
        <c:axId val="3654569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7376"/>
        <c:crosses val="autoZero"/>
        <c:auto val="1"/>
        <c:lblAlgn val="ctr"/>
        <c:lblOffset val="100"/>
        <c:noMultiLvlLbl val="0"/>
      </c:catAx>
      <c:valAx>
        <c:axId val="365457376"/>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6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Resumen P&amp;G en millones</a:t>
            </a:r>
            <a:r>
              <a:rPr lang="es-CO" baseline="0" dirty="0"/>
              <a:t> de pesos</a:t>
            </a:r>
            <a:endParaRPr lang="es-CO" dirty="0"/>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manualLayout>
          <c:layoutTarget val="inner"/>
          <c:xMode val="edge"/>
          <c:yMode val="edge"/>
          <c:x val="8.1082382003287656E-2"/>
          <c:y val="0.16056277056277057"/>
          <c:w val="0.88200873679717373"/>
          <c:h val="0.69279169649248384"/>
        </c:manualLayout>
      </c:layout>
      <c:barChart>
        <c:barDir val="col"/>
        <c:grouping val="clustered"/>
        <c:varyColors val="0"/>
        <c:ser>
          <c:idx val="0"/>
          <c:order val="0"/>
          <c:tx>
            <c:v>Utilidad Bruta</c:v>
          </c:tx>
          <c:spPr>
            <a:solidFill>
              <a:schemeClr val="accent1"/>
            </a:solidFill>
            <a:ln>
              <a:noFill/>
            </a:ln>
            <a:effectLst/>
          </c:spPr>
          <c:invertIfNegative val="0"/>
          <c:dLbls>
            <c:spPr>
              <a:noFill/>
              <a:ln>
                <a:noFill/>
              </a:ln>
              <a:effectLst/>
            </c:spPr>
            <c:txPr>
              <a:bodyPr rot="-198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'Estudio Financiero'!$AC$2:$AL$2</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'Estudio Financiero'!$AC$5:$AL$5</c:f>
              <c:numCache>
                <c:formatCode>_(* #,##0_);_(* \(#,##0\);_(* "-"_);_(@_)</c:formatCode>
                <c:ptCount val="10"/>
                <c:pt idx="0">
                  <c:v>1022.9841463369659</c:v>
                </c:pt>
                <c:pt idx="1">
                  <c:v>3055.8619741161615</c:v>
                </c:pt>
                <c:pt idx="2">
                  <c:v>3162.2059708154038</c:v>
                </c:pt>
                <c:pt idx="3">
                  <c:v>3272.250738599781</c:v>
                </c:pt>
                <c:pt idx="4">
                  <c:v>3386.1250643030539</c:v>
                </c:pt>
                <c:pt idx="5">
                  <c:v>3503.9622165407986</c:v>
                </c:pt>
                <c:pt idx="6">
                  <c:v>3625.9001016764223</c:v>
                </c:pt>
                <c:pt idx="7">
                  <c:v>3752.0814252147593</c:v>
                </c:pt>
                <c:pt idx="8">
                  <c:v>3882.653858812233</c:v>
                </c:pt>
                <c:pt idx="9">
                  <c:v>4017.770213098896</c:v>
                </c:pt>
              </c:numCache>
            </c:numRef>
          </c:val>
          <c:extLst xmlns:c16r2="http://schemas.microsoft.com/office/drawing/2015/06/chart">
            <c:ext xmlns:c16="http://schemas.microsoft.com/office/drawing/2014/chart" uri="{C3380CC4-5D6E-409C-BE32-E72D297353CC}">
              <c16:uniqueId val="{00000000-7397-4937-8727-B9732F9690CF}"/>
            </c:ext>
          </c:extLst>
        </c:ser>
        <c:ser>
          <c:idx val="1"/>
          <c:order val="1"/>
          <c:tx>
            <c:v>Utilidad Operacional</c:v>
          </c:tx>
          <c:spPr>
            <a:solidFill>
              <a:schemeClr val="accent2"/>
            </a:solidFill>
            <a:ln>
              <a:noFill/>
            </a:ln>
            <a:effectLst/>
          </c:spPr>
          <c:invertIfNegative val="0"/>
          <c:dLbls>
            <c:spPr>
              <a:noFill/>
              <a:ln>
                <a:noFill/>
              </a:ln>
              <a:effectLst/>
            </c:spPr>
            <c:txPr>
              <a:bodyPr rot="-198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val>
            <c:numRef>
              <c:f>'Estudio Financiero'!$AC$11:$AL$11</c:f>
              <c:numCache>
                <c:formatCode>_(* #,##0_);_(* \(#,##0\);_(* "-"_);_(@_)</c:formatCode>
                <c:ptCount val="10"/>
                <c:pt idx="0">
                  <c:v>-3779.8220324449421</c:v>
                </c:pt>
                <c:pt idx="1">
                  <c:v>2572.9126424287424</c:v>
                </c:pt>
                <c:pt idx="2">
                  <c:v>2665.7747176000566</c:v>
                </c:pt>
                <c:pt idx="3">
                  <c:v>2761.6192264473343</c:v>
                </c:pt>
                <c:pt idx="4">
                  <c:v>2860.807244898409</c:v>
                </c:pt>
                <c:pt idx="5">
                  <c:v>2968.3839446281681</c:v>
                </c:pt>
                <c:pt idx="6">
                  <c:v>3074.149770347482</c:v>
                </c:pt>
                <c:pt idx="7">
                  <c:v>3183.6061950035064</c:v>
                </c:pt>
                <c:pt idx="8">
                  <c:v>3296.7053022561472</c:v>
                </c:pt>
                <c:pt idx="9">
                  <c:v>3413.3663266519361</c:v>
                </c:pt>
              </c:numCache>
            </c:numRef>
          </c:val>
          <c:extLst xmlns:c16r2="http://schemas.microsoft.com/office/drawing/2015/06/chart">
            <c:ext xmlns:c16="http://schemas.microsoft.com/office/drawing/2014/chart" uri="{C3380CC4-5D6E-409C-BE32-E72D297353CC}">
              <c16:uniqueId val="{00000001-7397-4937-8727-B9732F9690CF}"/>
            </c:ext>
          </c:extLst>
        </c:ser>
        <c:ser>
          <c:idx val="2"/>
          <c:order val="2"/>
          <c:tx>
            <c:v>Utilidad Neta</c:v>
          </c:tx>
          <c:spPr>
            <a:solidFill>
              <a:schemeClr val="accent3"/>
            </a:solidFill>
            <a:ln>
              <a:noFill/>
            </a:ln>
            <a:effectLst/>
          </c:spPr>
          <c:invertIfNegative val="0"/>
          <c:dLbls>
            <c:dLbl>
              <c:idx val="1"/>
              <c:layout>
                <c:manualLayout>
                  <c:x val="1.1534025374855825E-2"/>
                  <c:y val="1.731601731601727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397-4937-8727-B9732F9690CF}"/>
                </c:ext>
                <c:ext xmlns:c15="http://schemas.microsoft.com/office/drawing/2012/chart" uri="{CE6537A1-D6FC-4f65-9D91-7224C49458BB}"/>
              </c:extLst>
            </c:dLbl>
            <c:dLbl>
              <c:idx val="2"/>
              <c:layout>
                <c:manualLayout>
                  <c:x val="1.3840830449826947E-2"/>
                  <c:y val="1.298701298701298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397-4937-8727-B9732F9690CF}"/>
                </c:ext>
                <c:ext xmlns:c15="http://schemas.microsoft.com/office/drawing/2012/chart" uri="{CE6537A1-D6FC-4f65-9D91-7224C49458BB}"/>
              </c:extLst>
            </c:dLbl>
            <c:dLbl>
              <c:idx val="3"/>
              <c:layout>
                <c:manualLayout>
                  <c:x val="6.92041522491341E-3"/>
                  <c:y val="8.658008658008658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397-4937-8727-B9732F9690CF}"/>
                </c:ext>
                <c:ext xmlns:c15="http://schemas.microsoft.com/office/drawing/2012/chart" uri="{CE6537A1-D6FC-4f65-9D91-7224C49458BB}"/>
              </c:extLst>
            </c:dLbl>
            <c:dLbl>
              <c:idx val="4"/>
              <c:layout>
                <c:manualLayout>
                  <c:x val="1.384083044982699E-2"/>
                  <c:y val="8.658008658008618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5-7397-4937-8727-B9732F9690CF}"/>
                </c:ext>
                <c:ext xmlns:c15="http://schemas.microsoft.com/office/drawing/2012/chart" uri="{CE6537A1-D6FC-4f65-9D91-7224C49458BB}"/>
              </c:extLst>
            </c:dLbl>
            <c:dLbl>
              <c:idx val="5"/>
              <c:layout>
                <c:manualLayout>
                  <c:x val="1.3840830449826905E-2"/>
                  <c:y val="1.731601731601727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6-7397-4937-8727-B9732F9690CF}"/>
                </c:ext>
                <c:ext xmlns:c15="http://schemas.microsoft.com/office/drawing/2012/chart" uri="{CE6537A1-D6FC-4f65-9D91-7224C49458BB}"/>
              </c:extLst>
            </c:dLbl>
            <c:dLbl>
              <c:idx val="6"/>
              <c:layout>
                <c:manualLayout>
                  <c:x val="1.1534025374855825E-2"/>
                  <c:y val="1.298701298701298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7397-4937-8727-B9732F9690CF}"/>
                </c:ext>
                <c:ext xmlns:c15="http://schemas.microsoft.com/office/drawing/2012/chart" uri="{CE6537A1-D6FC-4f65-9D91-7224C49458BB}"/>
              </c:extLst>
            </c:dLbl>
            <c:dLbl>
              <c:idx val="7"/>
              <c:layout>
                <c:manualLayout>
                  <c:x val="1.3840830449827075E-2"/>
                  <c:y val="1.298701298701298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8-7397-4937-8727-B9732F9690CF}"/>
                </c:ext>
                <c:ext xmlns:c15="http://schemas.microsoft.com/office/drawing/2012/chart" uri="{CE6537A1-D6FC-4f65-9D91-7224C49458BB}"/>
              </c:extLst>
            </c:dLbl>
            <c:dLbl>
              <c:idx val="8"/>
              <c:layout>
                <c:manualLayout>
                  <c:x val="1.1534025374855825E-2"/>
                  <c:y val="8.6580086580086181E-3"/>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9-7397-4937-8727-B9732F9690CF}"/>
                </c:ext>
                <c:ext xmlns:c15="http://schemas.microsoft.com/office/drawing/2012/chart" uri="{CE6537A1-D6FC-4f65-9D91-7224C49458BB}"/>
              </c:extLst>
            </c:dLbl>
            <c:dLbl>
              <c:idx val="9"/>
              <c:layout>
                <c:manualLayout>
                  <c:x val="6.9204152249133259E-3"/>
                  <c:y val="1.2987012987012988E-2"/>
                </c:manualLayout>
              </c:layout>
              <c:dLblPos val="outEnd"/>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7397-4937-8727-B9732F9690CF}"/>
                </c:ext>
                <c:ext xmlns:c15="http://schemas.microsoft.com/office/drawing/2012/chart" uri="{CE6537A1-D6FC-4f65-9D91-7224C49458BB}"/>
              </c:extLst>
            </c:dLbl>
            <c:spPr>
              <a:noFill/>
              <a:ln>
                <a:noFill/>
              </a:ln>
              <a:effectLst/>
            </c:spPr>
            <c:txPr>
              <a:bodyPr rot="-1980000" spcFirstLastPara="1" vertOverflow="ellipsis" horzOverflow="clip" vert="horz" wrap="square" lIns="38100" tIns="19050" rIns="38100" bIns="18000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dLblPos val="out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pPr xmlns:c15="http://schemas.microsoft.com/office/drawing/2012/chart">
                  <a:prstGeom prst="rect">
                    <a:avLst/>
                  </a:prstGeom>
                  <a:noFill/>
                  <a:ln>
                    <a:noFill/>
                  </a:ln>
                </c15:spPr>
                <c15:showLeaderLines val="1"/>
                <c15:leaderLines>
                  <c:spPr>
                    <a:ln w="9525" cap="flat" cmpd="sng" algn="ctr">
                      <a:solidFill>
                        <a:schemeClr val="tx1">
                          <a:lumMod val="35000"/>
                          <a:lumOff val="65000"/>
                        </a:schemeClr>
                      </a:solidFill>
                      <a:round/>
                    </a:ln>
                    <a:effectLst/>
                  </c:spPr>
                </c15:leaderLines>
              </c:ext>
            </c:extLst>
          </c:dLbls>
          <c:val>
            <c:numRef>
              <c:f>'Estudio Financiero'!$AC$16:$AL$16</c:f>
              <c:numCache>
                <c:formatCode>_(* #,##0_);_(* \(#,##0\);_(* "-"_);_(@_)</c:formatCode>
                <c:ptCount val="10"/>
                <c:pt idx="0">
                  <c:v>-4364.8305507300356</c:v>
                </c:pt>
                <c:pt idx="1">
                  <c:v>1331.8957631762448</c:v>
                </c:pt>
                <c:pt idx="2">
                  <c:v>1529.4226751617766</c:v>
                </c:pt>
                <c:pt idx="3">
                  <c:v>1593.6384960894527</c:v>
                </c:pt>
                <c:pt idx="4">
                  <c:v>1782.0834186516729</c:v>
                </c:pt>
                <c:pt idx="5">
                  <c:v>1988.8172429008728</c:v>
                </c:pt>
                <c:pt idx="6">
                  <c:v>2059.6803461328132</c:v>
                </c:pt>
                <c:pt idx="7">
                  <c:v>2133.0161506523491</c:v>
                </c:pt>
                <c:pt idx="8">
                  <c:v>2208.7925525116184</c:v>
                </c:pt>
                <c:pt idx="9">
                  <c:v>2286.9554388567972</c:v>
                </c:pt>
              </c:numCache>
            </c:numRef>
          </c:val>
          <c:extLst xmlns:c16r2="http://schemas.microsoft.com/office/drawing/2015/06/chart">
            <c:ext xmlns:c16="http://schemas.microsoft.com/office/drawing/2014/chart" uri="{C3380CC4-5D6E-409C-BE32-E72D297353CC}">
              <c16:uniqueId val="{0000000B-7397-4937-8727-B9732F9690CF}"/>
            </c:ext>
          </c:extLst>
        </c:ser>
        <c:dLbls>
          <c:dLblPos val="outEnd"/>
          <c:showLegendKey val="0"/>
          <c:showVal val="1"/>
          <c:showCatName val="0"/>
          <c:showSerName val="0"/>
          <c:showPercent val="0"/>
          <c:showBubbleSize val="0"/>
        </c:dLbls>
        <c:gapWidth val="219"/>
        <c:overlap val="-27"/>
        <c:axId val="365456200"/>
        <c:axId val="365455808"/>
      </c:barChart>
      <c:catAx>
        <c:axId val="365456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5808"/>
        <c:crosses val="autoZero"/>
        <c:auto val="1"/>
        <c:lblAlgn val="ctr"/>
        <c:lblOffset val="100"/>
        <c:noMultiLvlLbl val="0"/>
      </c:catAx>
      <c:valAx>
        <c:axId val="36545580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620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legend>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Total Activos en millones de pesos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'Estudio Financiero'!$AC$79:$AL$79</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'Estudio Financiero'!$AC$128:$AL$128</c:f>
              <c:numCache>
                <c:formatCode>_(* #,##0_);_(* \(#,##0\);_(* "-"_);_(@_)</c:formatCode>
                <c:ptCount val="10"/>
                <c:pt idx="0">
                  <c:v>1394.4294210283308</c:v>
                </c:pt>
                <c:pt idx="1">
                  <c:v>1105.6931037128254</c:v>
                </c:pt>
                <c:pt idx="2">
                  <c:v>2312.2398151190637</c:v>
                </c:pt>
                <c:pt idx="3">
                  <c:v>2413.0023474529789</c:v>
                </c:pt>
                <c:pt idx="4">
                  <c:v>3872.2098023491121</c:v>
                </c:pt>
                <c:pt idx="5">
                  <c:v>5861.0270452499863</c:v>
                </c:pt>
                <c:pt idx="6">
                  <c:v>7920.7073913827999</c:v>
                </c:pt>
                <c:pt idx="7">
                  <c:v>10053.723542035148</c:v>
                </c:pt>
                <c:pt idx="8">
                  <c:v>12262.516094546769</c:v>
                </c:pt>
                <c:pt idx="9">
                  <c:v>14549.471533403566</c:v>
                </c:pt>
              </c:numCache>
            </c:numRef>
          </c:val>
          <c:extLst xmlns:c16r2="http://schemas.microsoft.com/office/drawing/2015/06/chart">
            <c:ext xmlns:c16="http://schemas.microsoft.com/office/drawing/2014/chart" uri="{C3380CC4-5D6E-409C-BE32-E72D297353CC}">
              <c16:uniqueId val="{00000000-9298-49F4-8190-A72DB1F57CA7}"/>
            </c:ext>
          </c:extLst>
        </c:ser>
        <c:dLbls>
          <c:showLegendKey val="0"/>
          <c:showVal val="0"/>
          <c:showCatName val="0"/>
          <c:showSerName val="0"/>
          <c:showPercent val="0"/>
          <c:showBubbleSize val="0"/>
        </c:dLbls>
        <c:gapWidth val="219"/>
        <c:overlap val="-27"/>
        <c:axId val="365455024"/>
        <c:axId val="365452672"/>
      </c:barChart>
      <c:catAx>
        <c:axId val="3654550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2672"/>
        <c:crosses val="autoZero"/>
        <c:auto val="1"/>
        <c:lblAlgn val="ctr"/>
        <c:lblOffset val="100"/>
        <c:noMultiLvlLbl val="0"/>
      </c:catAx>
      <c:valAx>
        <c:axId val="365452672"/>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5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Total Patrimonio en millones de pesos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dLbl>
              <c:idx val="0"/>
              <c:layout>
                <c:manualLayout>
                  <c:x val="-2.8044885065657051E-2"/>
                  <c:y val="0.15930018739604787"/>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1151-4F92-92F2-D69AAE230D82}"/>
                </c:ext>
                <c:ext xmlns:c15="http://schemas.microsoft.com/office/drawing/2012/chart" uri="{CE6537A1-D6FC-4f65-9D91-7224C49458BB}"/>
              </c:extLst>
            </c:dLbl>
            <c:dLbl>
              <c:idx val="1"/>
              <c:layout>
                <c:manualLayout>
                  <c:x val="-3.213439291848291E-17"/>
                  <c:y val="0.12744035060872358"/>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1151-4F92-92F2-D69AAE230D82}"/>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'Estudio Financiero'!$AC$79:$AL$79</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'Estudio Financiero'!$AC$150:$AL$150</c:f>
              <c:numCache>
                <c:formatCode>_(* #,##0_);_(* \(#,##0\);_(* "-"_);_(@_)</c:formatCode>
                <c:ptCount val="10"/>
                <c:pt idx="0">
                  <c:v>-2364.8305507300356</c:v>
                </c:pt>
                <c:pt idx="1">
                  <c:v>-1032.934787553791</c:v>
                </c:pt>
                <c:pt idx="2">
                  <c:v>496.4878876079855</c:v>
                </c:pt>
                <c:pt idx="3">
                  <c:v>2090.1263836974381</c:v>
                </c:pt>
                <c:pt idx="4">
                  <c:v>3872.2098023491112</c:v>
                </c:pt>
                <c:pt idx="5">
                  <c:v>5861.0270452499835</c:v>
                </c:pt>
                <c:pt idx="6">
                  <c:v>7920.7073913827971</c:v>
                </c:pt>
                <c:pt idx="7">
                  <c:v>10053.723542035146</c:v>
                </c:pt>
                <c:pt idx="8">
                  <c:v>12262.516094546765</c:v>
                </c:pt>
                <c:pt idx="9">
                  <c:v>14549.471533403561</c:v>
                </c:pt>
              </c:numCache>
            </c:numRef>
          </c:val>
          <c:extLst xmlns:c16r2="http://schemas.microsoft.com/office/drawing/2015/06/chart">
            <c:ext xmlns:c16="http://schemas.microsoft.com/office/drawing/2014/chart" uri="{C3380CC4-5D6E-409C-BE32-E72D297353CC}">
              <c16:uniqueId val="{00000000-1151-4F92-92F2-D69AAE230D82}"/>
            </c:ext>
          </c:extLst>
        </c:ser>
        <c:dLbls>
          <c:showLegendKey val="0"/>
          <c:showVal val="0"/>
          <c:showCatName val="0"/>
          <c:showSerName val="0"/>
          <c:showPercent val="0"/>
          <c:showBubbleSize val="0"/>
        </c:dLbls>
        <c:gapWidth val="219"/>
        <c:overlap val="-27"/>
        <c:axId val="365451496"/>
        <c:axId val="365451104"/>
      </c:barChart>
      <c:catAx>
        <c:axId val="365451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1104"/>
        <c:crosses val="autoZero"/>
        <c:auto val="1"/>
        <c:lblAlgn val="ctr"/>
        <c:lblOffset val="100"/>
        <c:noMultiLvlLbl val="0"/>
      </c:catAx>
      <c:valAx>
        <c:axId val="365451104"/>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1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s-CO" dirty="0"/>
              <a:t>Total Pasivos en millones de pesos</a:t>
            </a:r>
          </a:p>
        </c:rich>
      </c:tx>
      <c:layout>
        <c:manualLayout>
          <c:xMode val="edge"/>
          <c:yMode val="edge"/>
          <c:x val="0.12876461629163802"/>
          <c:y val="1.91158828903817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s-CO"/>
        </a:p>
      </c:txPr>
    </c:title>
    <c:autoTitleDeleted val="0"/>
    <c:plotArea>
      <c:layout/>
      <c:barChart>
        <c:barDir val="col"/>
        <c:grouping val="clustered"/>
        <c:varyColors val="0"/>
        <c:ser>
          <c:idx val="0"/>
          <c:order val="0"/>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s-CO"/>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'Estudio Financiero'!$AC$79:$AL$79</c:f>
              <c:strCache>
                <c:ptCount val="10"/>
                <c:pt idx="0">
                  <c:v>Año 1</c:v>
                </c:pt>
                <c:pt idx="1">
                  <c:v>Año 2</c:v>
                </c:pt>
                <c:pt idx="2">
                  <c:v>Año 3</c:v>
                </c:pt>
                <c:pt idx="3">
                  <c:v>Año 4</c:v>
                </c:pt>
                <c:pt idx="4">
                  <c:v>Año 5</c:v>
                </c:pt>
                <c:pt idx="5">
                  <c:v>Año 6</c:v>
                </c:pt>
                <c:pt idx="6">
                  <c:v>Año 7</c:v>
                </c:pt>
                <c:pt idx="7">
                  <c:v>Año 8</c:v>
                </c:pt>
                <c:pt idx="8">
                  <c:v>Año 9</c:v>
                </c:pt>
                <c:pt idx="9">
                  <c:v>Año 10</c:v>
                </c:pt>
              </c:strCache>
            </c:strRef>
          </c:cat>
          <c:val>
            <c:numRef>
              <c:f>'Estudio Financiero'!$AC$141:$AL$141</c:f>
              <c:numCache>
                <c:formatCode>_(* #,##0_);_(* \(#,##0\);_(* "-"_);_(@_)</c:formatCode>
                <c:ptCount val="10"/>
                <c:pt idx="0">
                  <c:v>3759.2599717583657</c:v>
                </c:pt>
                <c:pt idx="1">
                  <c:v>2138.6278912666148</c:v>
                </c:pt>
                <c:pt idx="2">
                  <c:v>1815.7519275110767</c:v>
                </c:pt>
                <c:pt idx="3">
                  <c:v>322.87596375553835</c:v>
                </c:pt>
                <c:pt idx="4">
                  <c:v>0</c:v>
                </c:pt>
                <c:pt idx="5">
                  <c:v>0</c:v>
                </c:pt>
                <c:pt idx="6">
                  <c:v>0</c:v>
                </c:pt>
                <c:pt idx="7">
                  <c:v>0</c:v>
                </c:pt>
                <c:pt idx="8">
                  <c:v>0</c:v>
                </c:pt>
                <c:pt idx="9">
                  <c:v>0</c:v>
                </c:pt>
              </c:numCache>
            </c:numRef>
          </c:val>
          <c:extLst xmlns:c16r2="http://schemas.microsoft.com/office/drawing/2015/06/chart">
            <c:ext xmlns:c16="http://schemas.microsoft.com/office/drawing/2014/chart" uri="{C3380CC4-5D6E-409C-BE32-E72D297353CC}">
              <c16:uniqueId val="{00000000-D88B-40D8-8C1A-6E1DD1311FC3}"/>
            </c:ext>
          </c:extLst>
        </c:ser>
        <c:dLbls>
          <c:showLegendKey val="0"/>
          <c:showVal val="0"/>
          <c:showCatName val="0"/>
          <c:showSerName val="0"/>
          <c:showPercent val="0"/>
          <c:showBubbleSize val="0"/>
        </c:dLbls>
        <c:gapWidth val="219"/>
        <c:overlap val="-27"/>
        <c:axId val="365450320"/>
        <c:axId val="320370888"/>
      </c:barChart>
      <c:catAx>
        <c:axId val="36545032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20370888"/>
        <c:crosses val="autoZero"/>
        <c:auto val="1"/>
        <c:lblAlgn val="ctr"/>
        <c:lblOffset val="100"/>
        <c:noMultiLvlLbl val="0"/>
      </c:catAx>
      <c:valAx>
        <c:axId val="320370888"/>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s-CO"/>
          </a:p>
        </c:txPr>
        <c:crossAx val="365450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3.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image" Target="../media/image83.jpeg"/><Relationship Id="rId4" Type="http://schemas.openxmlformats.org/officeDocument/2006/relationships/image" Target="../media/image86.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D2BC04-651A-4474-B463-7BFC0459A0FC}" type="doc">
      <dgm:prSet loTypeId="urn:microsoft.com/office/officeart/2005/8/layout/radial3" loCatId="cycle" qsTypeId="urn:microsoft.com/office/officeart/2005/8/quickstyle/simple1" qsCatId="simple" csTypeId="urn:microsoft.com/office/officeart/2005/8/colors/colorful3" csCatId="colorful" phldr="1"/>
      <dgm:spPr/>
      <dgm:t>
        <a:bodyPr/>
        <a:lstStyle/>
        <a:p>
          <a:endParaRPr lang="es-CO"/>
        </a:p>
      </dgm:t>
    </dgm:pt>
    <dgm:pt modelId="{B85FEFD6-A153-45DD-84D6-A2BB2498A2A4}">
      <dgm:prSet phldrT="[Texto]"/>
      <dgm:spPr/>
      <dgm:t>
        <a:bodyPr/>
        <a:lstStyle/>
        <a:p>
          <a:r>
            <a:rPr lang="es-CO" b="1" dirty="0" smtClean="0"/>
            <a:t>Entorno del Proyecto</a:t>
          </a:r>
          <a:endParaRPr lang="es-CO" b="1" dirty="0"/>
        </a:p>
      </dgm:t>
    </dgm:pt>
    <dgm:pt modelId="{BBB0D0FA-6A65-4BA1-8900-7C233E1B5A65}" type="parTrans" cxnId="{DB0FFB10-F872-4163-81B9-8E4E5DEEB8F3}">
      <dgm:prSet/>
      <dgm:spPr/>
      <dgm:t>
        <a:bodyPr/>
        <a:lstStyle/>
        <a:p>
          <a:endParaRPr lang="es-CO"/>
        </a:p>
      </dgm:t>
    </dgm:pt>
    <dgm:pt modelId="{5AA537E2-6A12-4F12-8B03-E3FEDDAB9447}" type="sibTrans" cxnId="{DB0FFB10-F872-4163-81B9-8E4E5DEEB8F3}">
      <dgm:prSet/>
      <dgm:spPr/>
      <dgm:t>
        <a:bodyPr/>
        <a:lstStyle/>
        <a:p>
          <a:endParaRPr lang="es-CO"/>
        </a:p>
      </dgm:t>
    </dgm:pt>
    <dgm:pt modelId="{FEE3215D-DE4A-4E4B-82FE-980832DF0ED8}">
      <dgm:prSet phldrT="[Texto]" custT="1"/>
      <dgm:spPr/>
      <dgm:t>
        <a:bodyPr/>
        <a:lstStyle/>
        <a:p>
          <a:r>
            <a:rPr lang="es-CO" sz="1200" b="1" dirty="0" smtClean="0"/>
            <a:t>Político</a:t>
          </a:r>
          <a:endParaRPr lang="es-CO" sz="1200" b="1" dirty="0"/>
        </a:p>
      </dgm:t>
    </dgm:pt>
    <dgm:pt modelId="{28CC77C7-F5DF-4335-B99B-7D41F829A63B}" type="parTrans" cxnId="{15E6D237-0FE1-4015-95DC-796B57A03308}">
      <dgm:prSet/>
      <dgm:spPr/>
      <dgm:t>
        <a:bodyPr/>
        <a:lstStyle/>
        <a:p>
          <a:endParaRPr lang="es-CO"/>
        </a:p>
      </dgm:t>
    </dgm:pt>
    <dgm:pt modelId="{35876FBF-DC71-4F23-8917-896424BDF9D1}" type="sibTrans" cxnId="{15E6D237-0FE1-4015-95DC-796B57A03308}">
      <dgm:prSet/>
      <dgm:spPr/>
      <dgm:t>
        <a:bodyPr/>
        <a:lstStyle/>
        <a:p>
          <a:endParaRPr lang="es-CO"/>
        </a:p>
      </dgm:t>
    </dgm:pt>
    <dgm:pt modelId="{128EC284-7E84-4C27-9248-0CF39077AEA7}">
      <dgm:prSet phldrT="[Texto]" custT="1"/>
      <dgm:spPr/>
      <dgm:t>
        <a:bodyPr/>
        <a:lstStyle/>
        <a:p>
          <a:r>
            <a:rPr lang="es-CO" sz="1200" b="1" dirty="0" smtClean="0"/>
            <a:t>Económico</a:t>
          </a:r>
          <a:endParaRPr lang="es-CO" sz="1200" b="1" dirty="0"/>
        </a:p>
      </dgm:t>
    </dgm:pt>
    <dgm:pt modelId="{B313EA39-D78E-4142-9AF0-0AF5683F4174}" type="parTrans" cxnId="{CF73E50E-737C-47E9-BC7E-34BA8FAF277E}">
      <dgm:prSet/>
      <dgm:spPr/>
      <dgm:t>
        <a:bodyPr/>
        <a:lstStyle/>
        <a:p>
          <a:endParaRPr lang="es-CO"/>
        </a:p>
      </dgm:t>
    </dgm:pt>
    <dgm:pt modelId="{3D448F57-D154-4C23-AB48-83A3786C7936}" type="sibTrans" cxnId="{CF73E50E-737C-47E9-BC7E-34BA8FAF277E}">
      <dgm:prSet/>
      <dgm:spPr/>
      <dgm:t>
        <a:bodyPr/>
        <a:lstStyle/>
        <a:p>
          <a:endParaRPr lang="es-CO"/>
        </a:p>
      </dgm:t>
    </dgm:pt>
    <dgm:pt modelId="{7F3FC591-CCFB-48D6-BCB1-10C5ACBFB517}">
      <dgm:prSet phldrT="[Texto]" custT="1"/>
      <dgm:spPr/>
      <dgm:t>
        <a:bodyPr/>
        <a:lstStyle/>
        <a:p>
          <a:r>
            <a:rPr lang="es-CO" sz="1200" b="1" dirty="0" smtClean="0"/>
            <a:t>Social</a:t>
          </a:r>
          <a:endParaRPr lang="es-CO" sz="1200" b="1" dirty="0"/>
        </a:p>
      </dgm:t>
    </dgm:pt>
    <dgm:pt modelId="{241EABC3-38D0-42B9-848E-CB1303487042}" type="parTrans" cxnId="{7F7C0B7A-3DC8-4FCE-9F47-F2FCDCFF37D6}">
      <dgm:prSet/>
      <dgm:spPr/>
      <dgm:t>
        <a:bodyPr/>
        <a:lstStyle/>
        <a:p>
          <a:endParaRPr lang="es-CO"/>
        </a:p>
      </dgm:t>
    </dgm:pt>
    <dgm:pt modelId="{EF5003D9-E4CA-4E1E-9F9A-15C76060E682}" type="sibTrans" cxnId="{7F7C0B7A-3DC8-4FCE-9F47-F2FCDCFF37D6}">
      <dgm:prSet/>
      <dgm:spPr/>
      <dgm:t>
        <a:bodyPr/>
        <a:lstStyle/>
        <a:p>
          <a:endParaRPr lang="es-CO"/>
        </a:p>
      </dgm:t>
    </dgm:pt>
    <dgm:pt modelId="{C5D6255C-600B-4819-9229-6604B7D8B1FB}">
      <dgm:prSet phldrT="[Texto]" custT="1"/>
      <dgm:spPr/>
      <dgm:t>
        <a:bodyPr/>
        <a:lstStyle/>
        <a:p>
          <a:r>
            <a:rPr lang="es-CO" sz="1200" b="1" dirty="0" smtClean="0"/>
            <a:t>Tecnológico</a:t>
          </a:r>
          <a:endParaRPr lang="es-CO" sz="1200" b="1" dirty="0"/>
        </a:p>
      </dgm:t>
    </dgm:pt>
    <dgm:pt modelId="{4BC67666-27C0-4A79-AEB5-2F8E961D487F}" type="parTrans" cxnId="{12EDC5E4-E0A1-440C-8C8D-04D28CBF3DCE}">
      <dgm:prSet/>
      <dgm:spPr/>
      <dgm:t>
        <a:bodyPr/>
        <a:lstStyle/>
        <a:p>
          <a:endParaRPr lang="es-CO"/>
        </a:p>
      </dgm:t>
    </dgm:pt>
    <dgm:pt modelId="{F384F5FF-FF4A-425B-9140-8C0D54F4C655}" type="sibTrans" cxnId="{12EDC5E4-E0A1-440C-8C8D-04D28CBF3DCE}">
      <dgm:prSet/>
      <dgm:spPr/>
      <dgm:t>
        <a:bodyPr/>
        <a:lstStyle/>
        <a:p>
          <a:endParaRPr lang="es-CO"/>
        </a:p>
      </dgm:t>
    </dgm:pt>
    <dgm:pt modelId="{1E8EB067-00B3-452B-90FA-1DC9BD376B3D}">
      <dgm:prSet phldrT="[Texto]" custT="1"/>
      <dgm:spPr/>
      <dgm:t>
        <a:bodyPr/>
        <a:lstStyle/>
        <a:p>
          <a:r>
            <a:rPr lang="es-CO" sz="1200" b="1" dirty="0" smtClean="0"/>
            <a:t>Ambiental</a:t>
          </a:r>
          <a:endParaRPr lang="es-CO" sz="1200" b="1" dirty="0"/>
        </a:p>
      </dgm:t>
    </dgm:pt>
    <dgm:pt modelId="{86F3E642-3383-4ED5-B87E-D6BE7BB47761}" type="parTrans" cxnId="{0F6CF030-AF0E-480A-91BB-C5415ECF37B0}">
      <dgm:prSet/>
      <dgm:spPr/>
      <dgm:t>
        <a:bodyPr/>
        <a:lstStyle/>
        <a:p>
          <a:endParaRPr lang="es-CO"/>
        </a:p>
      </dgm:t>
    </dgm:pt>
    <dgm:pt modelId="{7B085EE7-8C0F-4D56-B6C4-4D1956EBF38E}" type="sibTrans" cxnId="{0F6CF030-AF0E-480A-91BB-C5415ECF37B0}">
      <dgm:prSet/>
      <dgm:spPr/>
      <dgm:t>
        <a:bodyPr/>
        <a:lstStyle/>
        <a:p>
          <a:endParaRPr lang="es-CO"/>
        </a:p>
      </dgm:t>
    </dgm:pt>
    <dgm:pt modelId="{E0761BA0-8E31-4067-9E3E-B3ED54C48ABA}" type="pres">
      <dgm:prSet presAssocID="{4FD2BC04-651A-4474-B463-7BFC0459A0FC}" presName="composite" presStyleCnt="0">
        <dgm:presLayoutVars>
          <dgm:chMax val="1"/>
          <dgm:dir/>
          <dgm:resizeHandles val="exact"/>
        </dgm:presLayoutVars>
      </dgm:prSet>
      <dgm:spPr/>
      <dgm:t>
        <a:bodyPr/>
        <a:lstStyle/>
        <a:p>
          <a:endParaRPr lang="es-CO"/>
        </a:p>
      </dgm:t>
    </dgm:pt>
    <dgm:pt modelId="{4C08A4F3-6EE2-4DB3-96E4-8CFDEFFB9BDC}" type="pres">
      <dgm:prSet presAssocID="{4FD2BC04-651A-4474-B463-7BFC0459A0FC}" presName="radial" presStyleCnt="0">
        <dgm:presLayoutVars>
          <dgm:animLvl val="ctr"/>
        </dgm:presLayoutVars>
      </dgm:prSet>
      <dgm:spPr/>
    </dgm:pt>
    <dgm:pt modelId="{6B5122ED-F17C-43CB-8FDC-C5B32EFB1473}" type="pres">
      <dgm:prSet presAssocID="{B85FEFD6-A153-45DD-84D6-A2BB2498A2A4}" presName="centerShape" presStyleLbl="vennNode1" presStyleIdx="0" presStyleCnt="6" custScaleX="61907" custScaleY="52838"/>
      <dgm:spPr/>
      <dgm:t>
        <a:bodyPr/>
        <a:lstStyle/>
        <a:p>
          <a:endParaRPr lang="es-CO"/>
        </a:p>
      </dgm:t>
    </dgm:pt>
    <dgm:pt modelId="{DE31C712-D46F-47CA-A0CB-A476BE2EBAB2}" type="pres">
      <dgm:prSet presAssocID="{FEE3215D-DE4A-4E4B-82FE-980832DF0ED8}" presName="node" presStyleLbl="vennNode1" presStyleIdx="1" presStyleCnt="6">
        <dgm:presLayoutVars>
          <dgm:bulletEnabled val="1"/>
        </dgm:presLayoutVars>
      </dgm:prSet>
      <dgm:spPr/>
      <dgm:t>
        <a:bodyPr/>
        <a:lstStyle/>
        <a:p>
          <a:endParaRPr lang="es-CO"/>
        </a:p>
      </dgm:t>
    </dgm:pt>
    <dgm:pt modelId="{D4BF187A-2BD6-4AEF-A3AD-940BE3446A3E}" type="pres">
      <dgm:prSet presAssocID="{128EC284-7E84-4C27-9248-0CF39077AEA7}" presName="node" presStyleLbl="vennNode1" presStyleIdx="2" presStyleCnt="6">
        <dgm:presLayoutVars>
          <dgm:bulletEnabled val="1"/>
        </dgm:presLayoutVars>
      </dgm:prSet>
      <dgm:spPr/>
      <dgm:t>
        <a:bodyPr/>
        <a:lstStyle/>
        <a:p>
          <a:endParaRPr lang="es-CO"/>
        </a:p>
      </dgm:t>
    </dgm:pt>
    <dgm:pt modelId="{C4A3C90F-51A3-43A9-AE4D-9C7E494C3857}" type="pres">
      <dgm:prSet presAssocID="{7F3FC591-CCFB-48D6-BCB1-10C5ACBFB517}" presName="node" presStyleLbl="vennNode1" presStyleIdx="3" presStyleCnt="6">
        <dgm:presLayoutVars>
          <dgm:bulletEnabled val="1"/>
        </dgm:presLayoutVars>
      </dgm:prSet>
      <dgm:spPr/>
      <dgm:t>
        <a:bodyPr/>
        <a:lstStyle/>
        <a:p>
          <a:endParaRPr lang="es-CO"/>
        </a:p>
      </dgm:t>
    </dgm:pt>
    <dgm:pt modelId="{C6B35D7E-88A0-438F-B862-D0D3F500BC09}" type="pres">
      <dgm:prSet presAssocID="{C5D6255C-600B-4819-9229-6604B7D8B1FB}" presName="node" presStyleLbl="vennNode1" presStyleIdx="4" presStyleCnt="6">
        <dgm:presLayoutVars>
          <dgm:bulletEnabled val="1"/>
        </dgm:presLayoutVars>
      </dgm:prSet>
      <dgm:spPr/>
      <dgm:t>
        <a:bodyPr/>
        <a:lstStyle/>
        <a:p>
          <a:endParaRPr lang="es-CO"/>
        </a:p>
      </dgm:t>
    </dgm:pt>
    <dgm:pt modelId="{83B0AD81-3010-4F66-8A67-9AC71020BE57}" type="pres">
      <dgm:prSet presAssocID="{1E8EB067-00B3-452B-90FA-1DC9BD376B3D}" presName="node" presStyleLbl="vennNode1" presStyleIdx="5" presStyleCnt="6">
        <dgm:presLayoutVars>
          <dgm:bulletEnabled val="1"/>
        </dgm:presLayoutVars>
      </dgm:prSet>
      <dgm:spPr/>
      <dgm:t>
        <a:bodyPr/>
        <a:lstStyle/>
        <a:p>
          <a:endParaRPr lang="es-CO"/>
        </a:p>
      </dgm:t>
    </dgm:pt>
  </dgm:ptLst>
  <dgm:cxnLst>
    <dgm:cxn modelId="{4FDA81C6-BDFE-43F5-A751-0B298087A169}" type="presOf" srcId="{1E8EB067-00B3-452B-90FA-1DC9BD376B3D}" destId="{83B0AD81-3010-4F66-8A67-9AC71020BE57}" srcOrd="0" destOrd="0" presId="urn:microsoft.com/office/officeart/2005/8/layout/radial3"/>
    <dgm:cxn modelId="{FE9AAD78-9018-4D89-9AC1-2F37869E3064}" type="presOf" srcId="{7F3FC591-CCFB-48D6-BCB1-10C5ACBFB517}" destId="{C4A3C90F-51A3-43A9-AE4D-9C7E494C3857}" srcOrd="0" destOrd="0" presId="urn:microsoft.com/office/officeart/2005/8/layout/radial3"/>
    <dgm:cxn modelId="{85FFB03B-BE7A-47DA-A902-256AA6E8E455}" type="presOf" srcId="{4FD2BC04-651A-4474-B463-7BFC0459A0FC}" destId="{E0761BA0-8E31-4067-9E3E-B3ED54C48ABA}" srcOrd="0" destOrd="0" presId="urn:microsoft.com/office/officeart/2005/8/layout/radial3"/>
    <dgm:cxn modelId="{DB0FFB10-F872-4163-81B9-8E4E5DEEB8F3}" srcId="{4FD2BC04-651A-4474-B463-7BFC0459A0FC}" destId="{B85FEFD6-A153-45DD-84D6-A2BB2498A2A4}" srcOrd="0" destOrd="0" parTransId="{BBB0D0FA-6A65-4BA1-8900-7C233E1B5A65}" sibTransId="{5AA537E2-6A12-4F12-8B03-E3FEDDAB9447}"/>
    <dgm:cxn modelId="{15E6D237-0FE1-4015-95DC-796B57A03308}" srcId="{B85FEFD6-A153-45DD-84D6-A2BB2498A2A4}" destId="{FEE3215D-DE4A-4E4B-82FE-980832DF0ED8}" srcOrd="0" destOrd="0" parTransId="{28CC77C7-F5DF-4335-B99B-7D41F829A63B}" sibTransId="{35876FBF-DC71-4F23-8917-896424BDF9D1}"/>
    <dgm:cxn modelId="{12EDC5E4-E0A1-440C-8C8D-04D28CBF3DCE}" srcId="{B85FEFD6-A153-45DD-84D6-A2BB2498A2A4}" destId="{C5D6255C-600B-4819-9229-6604B7D8B1FB}" srcOrd="3" destOrd="0" parTransId="{4BC67666-27C0-4A79-AEB5-2F8E961D487F}" sibTransId="{F384F5FF-FF4A-425B-9140-8C0D54F4C655}"/>
    <dgm:cxn modelId="{0CFFD232-ACEC-43EB-8021-FFAD8E19F500}" type="presOf" srcId="{C5D6255C-600B-4819-9229-6604B7D8B1FB}" destId="{C6B35D7E-88A0-438F-B862-D0D3F500BC09}" srcOrd="0" destOrd="0" presId="urn:microsoft.com/office/officeart/2005/8/layout/radial3"/>
    <dgm:cxn modelId="{6C76F99D-CF54-46D3-88CB-FDCBD96BE017}" type="presOf" srcId="{128EC284-7E84-4C27-9248-0CF39077AEA7}" destId="{D4BF187A-2BD6-4AEF-A3AD-940BE3446A3E}" srcOrd="0" destOrd="0" presId="urn:microsoft.com/office/officeart/2005/8/layout/radial3"/>
    <dgm:cxn modelId="{0F6CF030-AF0E-480A-91BB-C5415ECF37B0}" srcId="{B85FEFD6-A153-45DD-84D6-A2BB2498A2A4}" destId="{1E8EB067-00B3-452B-90FA-1DC9BD376B3D}" srcOrd="4" destOrd="0" parTransId="{86F3E642-3383-4ED5-B87E-D6BE7BB47761}" sibTransId="{7B085EE7-8C0F-4D56-B6C4-4D1956EBF38E}"/>
    <dgm:cxn modelId="{9BE2736F-64D0-4801-B561-91FD27E30674}" type="presOf" srcId="{B85FEFD6-A153-45DD-84D6-A2BB2498A2A4}" destId="{6B5122ED-F17C-43CB-8FDC-C5B32EFB1473}" srcOrd="0" destOrd="0" presId="urn:microsoft.com/office/officeart/2005/8/layout/radial3"/>
    <dgm:cxn modelId="{797393A1-5748-4D76-BD45-E39FD8E1C54F}" type="presOf" srcId="{FEE3215D-DE4A-4E4B-82FE-980832DF0ED8}" destId="{DE31C712-D46F-47CA-A0CB-A476BE2EBAB2}" srcOrd="0" destOrd="0" presId="urn:microsoft.com/office/officeart/2005/8/layout/radial3"/>
    <dgm:cxn modelId="{7F7C0B7A-3DC8-4FCE-9F47-F2FCDCFF37D6}" srcId="{B85FEFD6-A153-45DD-84D6-A2BB2498A2A4}" destId="{7F3FC591-CCFB-48D6-BCB1-10C5ACBFB517}" srcOrd="2" destOrd="0" parTransId="{241EABC3-38D0-42B9-848E-CB1303487042}" sibTransId="{EF5003D9-E4CA-4E1E-9F9A-15C76060E682}"/>
    <dgm:cxn modelId="{CF73E50E-737C-47E9-BC7E-34BA8FAF277E}" srcId="{B85FEFD6-A153-45DD-84D6-A2BB2498A2A4}" destId="{128EC284-7E84-4C27-9248-0CF39077AEA7}" srcOrd="1" destOrd="0" parTransId="{B313EA39-D78E-4142-9AF0-0AF5683F4174}" sibTransId="{3D448F57-D154-4C23-AB48-83A3786C7936}"/>
    <dgm:cxn modelId="{6A9BE23C-7CEA-42CA-B94E-466ED9AB7712}" type="presParOf" srcId="{E0761BA0-8E31-4067-9E3E-B3ED54C48ABA}" destId="{4C08A4F3-6EE2-4DB3-96E4-8CFDEFFB9BDC}" srcOrd="0" destOrd="0" presId="urn:microsoft.com/office/officeart/2005/8/layout/radial3"/>
    <dgm:cxn modelId="{24BF5266-65CE-42E4-920E-658B45ED57D4}" type="presParOf" srcId="{4C08A4F3-6EE2-4DB3-96E4-8CFDEFFB9BDC}" destId="{6B5122ED-F17C-43CB-8FDC-C5B32EFB1473}" srcOrd="0" destOrd="0" presId="urn:microsoft.com/office/officeart/2005/8/layout/radial3"/>
    <dgm:cxn modelId="{977F1E6D-5F8E-4D09-B73E-7E2C32521AEB}" type="presParOf" srcId="{4C08A4F3-6EE2-4DB3-96E4-8CFDEFFB9BDC}" destId="{DE31C712-D46F-47CA-A0CB-A476BE2EBAB2}" srcOrd="1" destOrd="0" presId="urn:microsoft.com/office/officeart/2005/8/layout/radial3"/>
    <dgm:cxn modelId="{49422FE9-6DFB-4CB6-8DA8-EDD85C162213}" type="presParOf" srcId="{4C08A4F3-6EE2-4DB3-96E4-8CFDEFFB9BDC}" destId="{D4BF187A-2BD6-4AEF-A3AD-940BE3446A3E}" srcOrd="2" destOrd="0" presId="urn:microsoft.com/office/officeart/2005/8/layout/radial3"/>
    <dgm:cxn modelId="{368C1E6C-ED6E-4F69-927B-E8CAF268449E}" type="presParOf" srcId="{4C08A4F3-6EE2-4DB3-96E4-8CFDEFFB9BDC}" destId="{C4A3C90F-51A3-43A9-AE4D-9C7E494C3857}" srcOrd="3" destOrd="0" presId="urn:microsoft.com/office/officeart/2005/8/layout/radial3"/>
    <dgm:cxn modelId="{0BDD1156-9A92-483B-AB59-A38C034C710C}" type="presParOf" srcId="{4C08A4F3-6EE2-4DB3-96E4-8CFDEFFB9BDC}" destId="{C6B35D7E-88A0-438F-B862-D0D3F500BC09}" srcOrd="4" destOrd="0" presId="urn:microsoft.com/office/officeart/2005/8/layout/radial3"/>
    <dgm:cxn modelId="{3D2EB81A-4310-4F90-AD70-C94FDC1D4A52}" type="presParOf" srcId="{4C08A4F3-6EE2-4DB3-96E4-8CFDEFFB9BDC}" destId="{83B0AD81-3010-4F66-8A67-9AC71020BE57}" srcOrd="5" destOrd="0" presId="urn:microsoft.com/office/officeart/2005/8/layout/radial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380AAA0-EC57-4E44-90DC-8E4BAA23065B}" type="doc">
      <dgm:prSet loTypeId="urn:microsoft.com/office/officeart/2005/8/layout/matrix1" loCatId="matrix" qsTypeId="urn:microsoft.com/office/officeart/2005/8/quickstyle/simple2" qsCatId="simple" csTypeId="urn:microsoft.com/office/officeart/2005/8/colors/accent1_2" csCatId="accent1" phldr="1"/>
      <dgm:spPr/>
      <dgm:t>
        <a:bodyPr/>
        <a:lstStyle/>
        <a:p>
          <a:endParaRPr lang="es-ES"/>
        </a:p>
      </dgm:t>
    </dgm:pt>
    <dgm:pt modelId="{C4E5FA3E-80BC-42A5-8D64-B7D22348F582}">
      <dgm:prSet phldrT="[Texto]" custT="1"/>
      <dgm:spPr>
        <a:solidFill>
          <a:schemeClr val="bg1"/>
        </a:solidFill>
      </dgm:spPr>
      <dgm:t>
        <a:bodyPr/>
        <a:lstStyle/>
        <a:p>
          <a:pPr algn="ctr"/>
          <a:r>
            <a:rPr lang="es-ES" sz="1400" dirty="0"/>
            <a:t>Sistemas de producción</a:t>
          </a:r>
        </a:p>
      </dgm:t>
    </dgm:pt>
    <dgm:pt modelId="{23DF91F4-6614-4B4A-956D-C1895CBB5AAD}" type="parTrans" cxnId="{E85FB4AD-C52F-4D96-97A4-A4F741DDD7E3}">
      <dgm:prSet/>
      <dgm:spPr/>
      <dgm:t>
        <a:bodyPr/>
        <a:lstStyle/>
        <a:p>
          <a:pPr algn="ctr"/>
          <a:endParaRPr lang="es-ES" sz="1600"/>
        </a:p>
      </dgm:t>
    </dgm:pt>
    <dgm:pt modelId="{EC23D12E-6D76-408F-8D66-893E9528032D}" type="sibTrans" cxnId="{E85FB4AD-C52F-4D96-97A4-A4F741DDD7E3}">
      <dgm:prSet/>
      <dgm:spPr/>
      <dgm:t>
        <a:bodyPr/>
        <a:lstStyle/>
        <a:p>
          <a:pPr algn="ctr"/>
          <a:endParaRPr lang="es-ES" sz="1600"/>
        </a:p>
      </dgm:t>
    </dgm:pt>
    <dgm:pt modelId="{6468E51A-E6A3-468D-BD4E-53C6D416C823}">
      <dgm:prSet phldrT="[Texto]" custT="1"/>
      <dgm:spPr>
        <a:solidFill>
          <a:srgbClr val="0070C0"/>
        </a:solidFill>
      </dgm:spPr>
      <dgm:t>
        <a:bodyPr/>
        <a:lstStyle/>
        <a:p>
          <a:pPr algn="ctr"/>
          <a:r>
            <a:rPr lang="es-ES" sz="1400" dirty="0"/>
            <a:t>C. Intensivo</a:t>
          </a:r>
        </a:p>
      </dgm:t>
    </dgm:pt>
    <dgm:pt modelId="{BC67DE2C-950A-4762-B8EC-7C00179AF020}" type="parTrans" cxnId="{0495FF77-B47B-4C0F-819C-D53B3A80275E}">
      <dgm:prSet/>
      <dgm:spPr/>
      <dgm:t>
        <a:bodyPr/>
        <a:lstStyle/>
        <a:p>
          <a:pPr algn="ctr"/>
          <a:endParaRPr lang="es-ES" sz="1600"/>
        </a:p>
      </dgm:t>
    </dgm:pt>
    <dgm:pt modelId="{EDE064ED-BE9D-4D93-9CCB-F776E87D6B00}" type="sibTrans" cxnId="{0495FF77-B47B-4C0F-819C-D53B3A80275E}">
      <dgm:prSet/>
      <dgm:spPr/>
      <dgm:t>
        <a:bodyPr/>
        <a:lstStyle/>
        <a:p>
          <a:pPr algn="ctr"/>
          <a:endParaRPr lang="es-ES" sz="1600"/>
        </a:p>
      </dgm:t>
    </dgm:pt>
    <dgm:pt modelId="{B2536142-915E-442F-BBA7-C177868B9B7A}">
      <dgm:prSet phldrT="[Texto]" custT="1"/>
      <dgm:spPr>
        <a:solidFill>
          <a:schemeClr val="accent5">
            <a:lumMod val="75000"/>
          </a:schemeClr>
        </a:solidFill>
      </dgm:spPr>
      <dgm:t>
        <a:bodyPr/>
        <a:lstStyle/>
        <a:p>
          <a:pPr algn="ctr"/>
          <a:r>
            <a:rPr lang="es-ES" sz="1400" dirty="0"/>
            <a:t>D. Superintensivo</a:t>
          </a:r>
        </a:p>
      </dgm:t>
    </dgm:pt>
    <dgm:pt modelId="{E391EADC-9619-4E97-B9ED-C85BDFE80912}" type="parTrans" cxnId="{4A0CBAED-4AB8-4A84-87B8-0EC49A1E84E5}">
      <dgm:prSet/>
      <dgm:spPr/>
      <dgm:t>
        <a:bodyPr/>
        <a:lstStyle/>
        <a:p>
          <a:pPr algn="ctr"/>
          <a:endParaRPr lang="es-ES" sz="1600"/>
        </a:p>
      </dgm:t>
    </dgm:pt>
    <dgm:pt modelId="{D66AC7EA-8D2E-41ED-89AF-4A6393B844C0}" type="sibTrans" cxnId="{4A0CBAED-4AB8-4A84-87B8-0EC49A1E84E5}">
      <dgm:prSet/>
      <dgm:spPr/>
      <dgm:t>
        <a:bodyPr/>
        <a:lstStyle/>
        <a:p>
          <a:pPr algn="ctr"/>
          <a:endParaRPr lang="es-ES" sz="1600"/>
        </a:p>
      </dgm:t>
    </dgm:pt>
    <dgm:pt modelId="{815E212A-036B-47E1-8460-E5658BC6A997}">
      <dgm:prSet phldrT="[Texto]" custT="1"/>
      <dgm:spPr>
        <a:solidFill>
          <a:srgbClr val="0099FF"/>
        </a:solidFill>
      </dgm:spPr>
      <dgm:t>
        <a:bodyPr/>
        <a:lstStyle/>
        <a:p>
          <a:pPr algn="ctr"/>
          <a:r>
            <a:rPr lang="es-ES" sz="1400" dirty="0"/>
            <a:t>A. Extensivo</a:t>
          </a:r>
        </a:p>
      </dgm:t>
    </dgm:pt>
    <dgm:pt modelId="{7DDEDA73-5263-47E0-90E1-9577AE38281A}" type="parTrans" cxnId="{24B8AFD8-93A9-4174-B2E0-B4CDE306F675}">
      <dgm:prSet/>
      <dgm:spPr/>
      <dgm:t>
        <a:bodyPr/>
        <a:lstStyle/>
        <a:p>
          <a:pPr algn="ctr"/>
          <a:endParaRPr lang="es-ES" sz="1600"/>
        </a:p>
      </dgm:t>
    </dgm:pt>
    <dgm:pt modelId="{1B14729D-5907-48FF-8DE5-996BC5D5D020}" type="sibTrans" cxnId="{24B8AFD8-93A9-4174-B2E0-B4CDE306F675}">
      <dgm:prSet/>
      <dgm:spPr/>
      <dgm:t>
        <a:bodyPr/>
        <a:lstStyle/>
        <a:p>
          <a:pPr algn="ctr"/>
          <a:endParaRPr lang="es-ES" sz="1600"/>
        </a:p>
      </dgm:t>
    </dgm:pt>
    <dgm:pt modelId="{76B87C3C-EE69-40DC-848F-131A469B42FC}">
      <dgm:prSet phldrT="[Texto]" custT="1"/>
      <dgm:spPr>
        <a:solidFill>
          <a:srgbClr val="002060"/>
        </a:solidFill>
      </dgm:spPr>
      <dgm:t>
        <a:bodyPr/>
        <a:lstStyle/>
        <a:p>
          <a:pPr algn="ctr"/>
          <a:r>
            <a:rPr lang="es-ES" sz="1400" dirty="0"/>
            <a:t>B. </a:t>
          </a:r>
          <a:r>
            <a:rPr lang="es-ES" sz="1400" dirty="0" smtClean="0"/>
            <a:t>Semi-intensivo</a:t>
          </a:r>
          <a:endParaRPr lang="es-ES" sz="1400" dirty="0"/>
        </a:p>
      </dgm:t>
    </dgm:pt>
    <dgm:pt modelId="{5B706A31-059C-430C-AD7B-EFC2C5ADE203}" type="parTrans" cxnId="{CC38ECCE-C512-452E-AF80-3F841C83D15C}">
      <dgm:prSet/>
      <dgm:spPr/>
      <dgm:t>
        <a:bodyPr/>
        <a:lstStyle/>
        <a:p>
          <a:pPr algn="ctr"/>
          <a:endParaRPr lang="es-ES" sz="1600"/>
        </a:p>
      </dgm:t>
    </dgm:pt>
    <dgm:pt modelId="{B00D7C27-34B9-4192-B2FC-4F91D6BEAAC8}" type="sibTrans" cxnId="{CC38ECCE-C512-452E-AF80-3F841C83D15C}">
      <dgm:prSet/>
      <dgm:spPr/>
      <dgm:t>
        <a:bodyPr/>
        <a:lstStyle/>
        <a:p>
          <a:pPr algn="ctr"/>
          <a:endParaRPr lang="es-ES" sz="1600"/>
        </a:p>
      </dgm:t>
    </dgm:pt>
    <dgm:pt modelId="{7E98BFA6-014A-461D-BE14-EB6029076A72}" type="pres">
      <dgm:prSet presAssocID="{2380AAA0-EC57-4E44-90DC-8E4BAA23065B}" presName="diagram" presStyleCnt="0">
        <dgm:presLayoutVars>
          <dgm:chMax val="1"/>
          <dgm:dir/>
          <dgm:animLvl val="ctr"/>
          <dgm:resizeHandles val="exact"/>
        </dgm:presLayoutVars>
      </dgm:prSet>
      <dgm:spPr/>
      <dgm:t>
        <a:bodyPr/>
        <a:lstStyle/>
        <a:p>
          <a:endParaRPr lang="es-ES"/>
        </a:p>
      </dgm:t>
    </dgm:pt>
    <dgm:pt modelId="{B6AC85B7-EB76-4C92-AD01-632F0250A434}" type="pres">
      <dgm:prSet presAssocID="{2380AAA0-EC57-4E44-90DC-8E4BAA23065B}" presName="matrix" presStyleCnt="0"/>
      <dgm:spPr/>
    </dgm:pt>
    <dgm:pt modelId="{00EE045C-D676-4F5B-BF21-FD1F1DE466C2}" type="pres">
      <dgm:prSet presAssocID="{2380AAA0-EC57-4E44-90DC-8E4BAA23065B}" presName="tile1" presStyleLbl="node1" presStyleIdx="0" presStyleCnt="4"/>
      <dgm:spPr/>
      <dgm:t>
        <a:bodyPr/>
        <a:lstStyle/>
        <a:p>
          <a:endParaRPr lang="es-ES"/>
        </a:p>
      </dgm:t>
    </dgm:pt>
    <dgm:pt modelId="{FE1A3B80-8B92-4FC6-816C-A79FEDB22D8B}" type="pres">
      <dgm:prSet presAssocID="{2380AAA0-EC57-4E44-90DC-8E4BAA23065B}" presName="tile1text" presStyleLbl="node1" presStyleIdx="0" presStyleCnt="4">
        <dgm:presLayoutVars>
          <dgm:chMax val="0"/>
          <dgm:chPref val="0"/>
          <dgm:bulletEnabled val="1"/>
        </dgm:presLayoutVars>
      </dgm:prSet>
      <dgm:spPr/>
      <dgm:t>
        <a:bodyPr/>
        <a:lstStyle/>
        <a:p>
          <a:endParaRPr lang="es-ES"/>
        </a:p>
      </dgm:t>
    </dgm:pt>
    <dgm:pt modelId="{3D21C9FC-12A7-4DCB-AEDA-7CF65408D394}" type="pres">
      <dgm:prSet presAssocID="{2380AAA0-EC57-4E44-90DC-8E4BAA23065B}" presName="tile2" presStyleLbl="node1" presStyleIdx="1" presStyleCnt="4"/>
      <dgm:spPr/>
      <dgm:t>
        <a:bodyPr/>
        <a:lstStyle/>
        <a:p>
          <a:endParaRPr lang="es-ES"/>
        </a:p>
      </dgm:t>
    </dgm:pt>
    <dgm:pt modelId="{86E288F7-1D67-4955-B8A8-A3E7789CB521}" type="pres">
      <dgm:prSet presAssocID="{2380AAA0-EC57-4E44-90DC-8E4BAA23065B}" presName="tile2text" presStyleLbl="node1" presStyleIdx="1" presStyleCnt="4">
        <dgm:presLayoutVars>
          <dgm:chMax val="0"/>
          <dgm:chPref val="0"/>
          <dgm:bulletEnabled val="1"/>
        </dgm:presLayoutVars>
      </dgm:prSet>
      <dgm:spPr/>
      <dgm:t>
        <a:bodyPr/>
        <a:lstStyle/>
        <a:p>
          <a:endParaRPr lang="es-ES"/>
        </a:p>
      </dgm:t>
    </dgm:pt>
    <dgm:pt modelId="{E675040C-1D95-4A43-A51D-A2A728D6141C}" type="pres">
      <dgm:prSet presAssocID="{2380AAA0-EC57-4E44-90DC-8E4BAA23065B}" presName="tile3" presStyleLbl="node1" presStyleIdx="2" presStyleCnt="4"/>
      <dgm:spPr/>
      <dgm:t>
        <a:bodyPr/>
        <a:lstStyle/>
        <a:p>
          <a:endParaRPr lang="es-ES"/>
        </a:p>
      </dgm:t>
    </dgm:pt>
    <dgm:pt modelId="{FEBAD68F-1E30-4ED4-9A65-2B5284FDA590}" type="pres">
      <dgm:prSet presAssocID="{2380AAA0-EC57-4E44-90DC-8E4BAA23065B}" presName="tile3text" presStyleLbl="node1" presStyleIdx="2" presStyleCnt="4">
        <dgm:presLayoutVars>
          <dgm:chMax val="0"/>
          <dgm:chPref val="0"/>
          <dgm:bulletEnabled val="1"/>
        </dgm:presLayoutVars>
      </dgm:prSet>
      <dgm:spPr/>
      <dgm:t>
        <a:bodyPr/>
        <a:lstStyle/>
        <a:p>
          <a:endParaRPr lang="es-ES"/>
        </a:p>
      </dgm:t>
    </dgm:pt>
    <dgm:pt modelId="{AC20013D-6530-424A-A3F4-8A485307ED43}" type="pres">
      <dgm:prSet presAssocID="{2380AAA0-EC57-4E44-90DC-8E4BAA23065B}" presName="tile4" presStyleLbl="node1" presStyleIdx="3" presStyleCnt="4"/>
      <dgm:spPr/>
      <dgm:t>
        <a:bodyPr/>
        <a:lstStyle/>
        <a:p>
          <a:endParaRPr lang="es-ES"/>
        </a:p>
      </dgm:t>
    </dgm:pt>
    <dgm:pt modelId="{19088432-7849-43AC-9D02-1C90261D8005}" type="pres">
      <dgm:prSet presAssocID="{2380AAA0-EC57-4E44-90DC-8E4BAA23065B}" presName="tile4text" presStyleLbl="node1" presStyleIdx="3" presStyleCnt="4">
        <dgm:presLayoutVars>
          <dgm:chMax val="0"/>
          <dgm:chPref val="0"/>
          <dgm:bulletEnabled val="1"/>
        </dgm:presLayoutVars>
      </dgm:prSet>
      <dgm:spPr/>
      <dgm:t>
        <a:bodyPr/>
        <a:lstStyle/>
        <a:p>
          <a:endParaRPr lang="es-ES"/>
        </a:p>
      </dgm:t>
    </dgm:pt>
    <dgm:pt modelId="{BC2AD987-517C-4475-830A-424E1D823D5B}" type="pres">
      <dgm:prSet presAssocID="{2380AAA0-EC57-4E44-90DC-8E4BAA23065B}" presName="centerTile" presStyleLbl="fgShp" presStyleIdx="0" presStyleCnt="1" custScaleX="119525" custScaleY="133333">
        <dgm:presLayoutVars>
          <dgm:chMax val="0"/>
          <dgm:chPref val="0"/>
        </dgm:presLayoutVars>
      </dgm:prSet>
      <dgm:spPr/>
      <dgm:t>
        <a:bodyPr/>
        <a:lstStyle/>
        <a:p>
          <a:endParaRPr lang="es-ES"/>
        </a:p>
      </dgm:t>
    </dgm:pt>
  </dgm:ptLst>
  <dgm:cxnLst>
    <dgm:cxn modelId="{0495FF77-B47B-4C0F-819C-D53B3A80275E}" srcId="{C4E5FA3E-80BC-42A5-8D64-B7D22348F582}" destId="{6468E51A-E6A3-468D-BD4E-53C6D416C823}" srcOrd="0" destOrd="0" parTransId="{BC67DE2C-950A-4762-B8EC-7C00179AF020}" sibTransId="{EDE064ED-BE9D-4D93-9CCB-F776E87D6B00}"/>
    <dgm:cxn modelId="{CC38ECCE-C512-452E-AF80-3F841C83D15C}" srcId="{C4E5FA3E-80BC-42A5-8D64-B7D22348F582}" destId="{76B87C3C-EE69-40DC-848F-131A469B42FC}" srcOrd="3" destOrd="0" parTransId="{5B706A31-059C-430C-AD7B-EFC2C5ADE203}" sibTransId="{B00D7C27-34B9-4192-B2FC-4F91D6BEAAC8}"/>
    <dgm:cxn modelId="{04610935-B0EF-44CF-AC2A-0348335447BD}" type="presOf" srcId="{C4E5FA3E-80BC-42A5-8D64-B7D22348F582}" destId="{BC2AD987-517C-4475-830A-424E1D823D5B}" srcOrd="0" destOrd="0" presId="urn:microsoft.com/office/officeart/2005/8/layout/matrix1"/>
    <dgm:cxn modelId="{4A0CBAED-4AB8-4A84-87B8-0EC49A1E84E5}" srcId="{C4E5FA3E-80BC-42A5-8D64-B7D22348F582}" destId="{B2536142-915E-442F-BBA7-C177868B9B7A}" srcOrd="1" destOrd="0" parTransId="{E391EADC-9619-4E97-B9ED-C85BDFE80912}" sibTransId="{D66AC7EA-8D2E-41ED-89AF-4A6393B844C0}"/>
    <dgm:cxn modelId="{24B8AFD8-93A9-4174-B2E0-B4CDE306F675}" srcId="{C4E5FA3E-80BC-42A5-8D64-B7D22348F582}" destId="{815E212A-036B-47E1-8460-E5658BC6A997}" srcOrd="2" destOrd="0" parTransId="{7DDEDA73-5263-47E0-90E1-9577AE38281A}" sibTransId="{1B14729D-5907-48FF-8DE5-996BC5D5D020}"/>
    <dgm:cxn modelId="{562AA835-5A0C-41D2-94B5-BEB1E32412FA}" type="presOf" srcId="{B2536142-915E-442F-BBA7-C177868B9B7A}" destId="{86E288F7-1D67-4955-B8A8-A3E7789CB521}" srcOrd="1" destOrd="0" presId="urn:microsoft.com/office/officeart/2005/8/layout/matrix1"/>
    <dgm:cxn modelId="{E85FB4AD-C52F-4D96-97A4-A4F741DDD7E3}" srcId="{2380AAA0-EC57-4E44-90DC-8E4BAA23065B}" destId="{C4E5FA3E-80BC-42A5-8D64-B7D22348F582}" srcOrd="0" destOrd="0" parTransId="{23DF91F4-6614-4B4A-956D-C1895CBB5AAD}" sibTransId="{EC23D12E-6D76-408F-8D66-893E9528032D}"/>
    <dgm:cxn modelId="{E39AF3C7-A1E8-4319-BA1A-D2AE1F894D08}" type="presOf" srcId="{6468E51A-E6A3-468D-BD4E-53C6D416C823}" destId="{FE1A3B80-8B92-4FC6-816C-A79FEDB22D8B}" srcOrd="1" destOrd="0" presId="urn:microsoft.com/office/officeart/2005/8/layout/matrix1"/>
    <dgm:cxn modelId="{C86511DB-99F3-41FC-9E04-5709E1167206}" type="presOf" srcId="{2380AAA0-EC57-4E44-90DC-8E4BAA23065B}" destId="{7E98BFA6-014A-461D-BE14-EB6029076A72}" srcOrd="0" destOrd="0" presId="urn:microsoft.com/office/officeart/2005/8/layout/matrix1"/>
    <dgm:cxn modelId="{5658B045-2755-4D38-8886-4052033C18A1}" type="presOf" srcId="{6468E51A-E6A3-468D-BD4E-53C6D416C823}" destId="{00EE045C-D676-4F5B-BF21-FD1F1DE466C2}" srcOrd="0" destOrd="0" presId="urn:microsoft.com/office/officeart/2005/8/layout/matrix1"/>
    <dgm:cxn modelId="{281D7C06-7BF4-445E-B8E1-76FB221D39C6}" type="presOf" srcId="{76B87C3C-EE69-40DC-848F-131A469B42FC}" destId="{AC20013D-6530-424A-A3F4-8A485307ED43}" srcOrd="0" destOrd="0" presId="urn:microsoft.com/office/officeart/2005/8/layout/matrix1"/>
    <dgm:cxn modelId="{1DC80A54-BCD8-4E4A-A48E-D37C20D0F27C}" type="presOf" srcId="{B2536142-915E-442F-BBA7-C177868B9B7A}" destId="{3D21C9FC-12A7-4DCB-AEDA-7CF65408D394}" srcOrd="0" destOrd="0" presId="urn:microsoft.com/office/officeart/2005/8/layout/matrix1"/>
    <dgm:cxn modelId="{9D64997A-7598-4428-A0EA-B46E245B467C}" type="presOf" srcId="{815E212A-036B-47E1-8460-E5658BC6A997}" destId="{FEBAD68F-1E30-4ED4-9A65-2B5284FDA590}" srcOrd="1" destOrd="0" presId="urn:microsoft.com/office/officeart/2005/8/layout/matrix1"/>
    <dgm:cxn modelId="{E76201D1-347F-4DED-A16E-FC8BE3A0A63B}" type="presOf" srcId="{815E212A-036B-47E1-8460-E5658BC6A997}" destId="{E675040C-1D95-4A43-A51D-A2A728D6141C}" srcOrd="0" destOrd="0" presId="urn:microsoft.com/office/officeart/2005/8/layout/matrix1"/>
    <dgm:cxn modelId="{026F3C79-A4DD-472F-B484-D771C1EF2A12}" type="presOf" srcId="{76B87C3C-EE69-40DC-848F-131A469B42FC}" destId="{19088432-7849-43AC-9D02-1C90261D8005}" srcOrd="1" destOrd="0" presId="urn:microsoft.com/office/officeart/2005/8/layout/matrix1"/>
    <dgm:cxn modelId="{63563283-4250-4FF9-BE01-122AFCF2B42F}" type="presParOf" srcId="{7E98BFA6-014A-461D-BE14-EB6029076A72}" destId="{B6AC85B7-EB76-4C92-AD01-632F0250A434}" srcOrd="0" destOrd="0" presId="urn:microsoft.com/office/officeart/2005/8/layout/matrix1"/>
    <dgm:cxn modelId="{21EA7D64-CE8F-42CF-8477-5DAE2F6A56B0}" type="presParOf" srcId="{B6AC85B7-EB76-4C92-AD01-632F0250A434}" destId="{00EE045C-D676-4F5B-BF21-FD1F1DE466C2}" srcOrd="0" destOrd="0" presId="urn:microsoft.com/office/officeart/2005/8/layout/matrix1"/>
    <dgm:cxn modelId="{F416FBA0-46E8-45C8-A03D-949781E2B38A}" type="presParOf" srcId="{B6AC85B7-EB76-4C92-AD01-632F0250A434}" destId="{FE1A3B80-8B92-4FC6-816C-A79FEDB22D8B}" srcOrd="1" destOrd="0" presId="urn:microsoft.com/office/officeart/2005/8/layout/matrix1"/>
    <dgm:cxn modelId="{D2E958C1-A958-46B5-8FFB-EA9946441DD5}" type="presParOf" srcId="{B6AC85B7-EB76-4C92-AD01-632F0250A434}" destId="{3D21C9FC-12A7-4DCB-AEDA-7CF65408D394}" srcOrd="2" destOrd="0" presId="urn:microsoft.com/office/officeart/2005/8/layout/matrix1"/>
    <dgm:cxn modelId="{97734154-A39C-48DC-A117-ACF7B5B61C3B}" type="presParOf" srcId="{B6AC85B7-EB76-4C92-AD01-632F0250A434}" destId="{86E288F7-1D67-4955-B8A8-A3E7789CB521}" srcOrd="3" destOrd="0" presId="urn:microsoft.com/office/officeart/2005/8/layout/matrix1"/>
    <dgm:cxn modelId="{EC856531-7346-415B-B9CF-0B42A18822D3}" type="presParOf" srcId="{B6AC85B7-EB76-4C92-AD01-632F0250A434}" destId="{E675040C-1D95-4A43-A51D-A2A728D6141C}" srcOrd="4" destOrd="0" presId="urn:microsoft.com/office/officeart/2005/8/layout/matrix1"/>
    <dgm:cxn modelId="{8A7B65B5-8175-4779-8CB5-CA909B40778F}" type="presParOf" srcId="{B6AC85B7-EB76-4C92-AD01-632F0250A434}" destId="{FEBAD68F-1E30-4ED4-9A65-2B5284FDA590}" srcOrd="5" destOrd="0" presId="urn:microsoft.com/office/officeart/2005/8/layout/matrix1"/>
    <dgm:cxn modelId="{4ADB06B2-4580-4C32-9A4A-F14EE7A40373}" type="presParOf" srcId="{B6AC85B7-EB76-4C92-AD01-632F0250A434}" destId="{AC20013D-6530-424A-A3F4-8A485307ED43}" srcOrd="6" destOrd="0" presId="urn:microsoft.com/office/officeart/2005/8/layout/matrix1"/>
    <dgm:cxn modelId="{583E50E1-9F78-4A8D-B433-92250DBEFCD9}" type="presParOf" srcId="{B6AC85B7-EB76-4C92-AD01-632F0250A434}" destId="{19088432-7849-43AC-9D02-1C90261D8005}" srcOrd="7" destOrd="0" presId="urn:microsoft.com/office/officeart/2005/8/layout/matrix1"/>
    <dgm:cxn modelId="{BBB8A74E-5115-4F61-986F-8A8DBE192284}" type="presParOf" srcId="{7E98BFA6-014A-461D-BE14-EB6029076A72}" destId="{BC2AD987-517C-4475-830A-424E1D823D5B}"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AA0619A-CCEE-4B48-AAB0-2329664A1F6C}" type="doc">
      <dgm:prSet loTypeId="urn:microsoft.com/office/officeart/2005/8/layout/vList3" loCatId="picture" qsTypeId="urn:microsoft.com/office/officeart/2005/8/quickstyle/simple2" qsCatId="simple" csTypeId="urn:microsoft.com/office/officeart/2005/8/colors/accent0_3" csCatId="mainScheme" phldr="1"/>
      <dgm:spPr/>
    </dgm:pt>
    <dgm:pt modelId="{15B5036F-5F46-4B07-9A61-BE967064CF60}">
      <dgm:prSet phldrT="[Texto]" custT="1"/>
      <dgm:spPr>
        <a:solidFill>
          <a:srgbClr val="C00000"/>
        </a:solidFill>
      </dgm:spPr>
      <dgm:t>
        <a:bodyPr/>
        <a:lstStyle/>
        <a:p>
          <a:r>
            <a:rPr lang="es-CO" sz="1600" b="1" dirty="0" smtClean="0"/>
            <a:t>Planear: </a:t>
          </a:r>
          <a:r>
            <a:rPr lang="es-CO" sz="1600" dirty="0" smtClean="0"/>
            <a:t>Plan Estratégico</a:t>
          </a:r>
          <a:endParaRPr lang="es-CO" sz="1600" dirty="0"/>
        </a:p>
      </dgm:t>
    </dgm:pt>
    <dgm:pt modelId="{418897EE-E671-4AC3-8B61-E6EA826473EA}" type="parTrans" cxnId="{93FBE849-BE4B-4710-B79C-E1A3922574E9}">
      <dgm:prSet/>
      <dgm:spPr/>
      <dgm:t>
        <a:bodyPr/>
        <a:lstStyle/>
        <a:p>
          <a:endParaRPr lang="es-CO"/>
        </a:p>
      </dgm:t>
    </dgm:pt>
    <dgm:pt modelId="{0ED96453-94CE-4211-846F-7C8FE97EB28B}" type="sibTrans" cxnId="{93FBE849-BE4B-4710-B79C-E1A3922574E9}">
      <dgm:prSet/>
      <dgm:spPr/>
      <dgm:t>
        <a:bodyPr/>
        <a:lstStyle/>
        <a:p>
          <a:endParaRPr lang="es-CO"/>
        </a:p>
      </dgm:t>
    </dgm:pt>
    <dgm:pt modelId="{4A38139A-7FE3-459F-99DD-B81BBC38FA55}">
      <dgm:prSet phldrT="[Texto]"/>
      <dgm:spPr>
        <a:solidFill>
          <a:srgbClr val="C00000"/>
        </a:solidFill>
      </dgm:spPr>
      <dgm:t>
        <a:bodyPr/>
        <a:lstStyle/>
        <a:p>
          <a:r>
            <a:rPr lang="es-CO" b="1" dirty="0" smtClean="0"/>
            <a:t>Organizar: </a:t>
          </a:r>
        </a:p>
        <a:p>
          <a:r>
            <a:rPr lang="es-CO" dirty="0" smtClean="0"/>
            <a:t>Estructura Organizacional</a:t>
          </a:r>
        </a:p>
        <a:p>
          <a:r>
            <a:rPr lang="es-CO" dirty="0" smtClean="0"/>
            <a:t>Constitución de la organización</a:t>
          </a:r>
        </a:p>
        <a:p>
          <a:r>
            <a:rPr lang="es-CO" dirty="0" smtClean="0"/>
            <a:t>Manejo de Tareas</a:t>
          </a:r>
          <a:endParaRPr lang="es-CO" dirty="0"/>
        </a:p>
      </dgm:t>
    </dgm:pt>
    <dgm:pt modelId="{B1718026-F1CB-460E-9D45-32E6090F7388}" type="parTrans" cxnId="{6FD2A7BD-C09A-4DED-8B5F-95F2D0D5CE7A}">
      <dgm:prSet/>
      <dgm:spPr/>
      <dgm:t>
        <a:bodyPr/>
        <a:lstStyle/>
        <a:p>
          <a:endParaRPr lang="es-CO"/>
        </a:p>
      </dgm:t>
    </dgm:pt>
    <dgm:pt modelId="{A178C287-44EF-4073-955B-236A3DF6D37C}" type="sibTrans" cxnId="{6FD2A7BD-C09A-4DED-8B5F-95F2D0D5CE7A}">
      <dgm:prSet/>
      <dgm:spPr/>
      <dgm:t>
        <a:bodyPr/>
        <a:lstStyle/>
        <a:p>
          <a:endParaRPr lang="es-CO"/>
        </a:p>
      </dgm:t>
    </dgm:pt>
    <dgm:pt modelId="{59594FB2-38A7-41FB-A4EC-C378F3BFD85B}">
      <dgm:prSet phldrT="[Texto]" custT="1"/>
      <dgm:spPr>
        <a:solidFill>
          <a:srgbClr val="C00000"/>
        </a:solidFill>
      </dgm:spPr>
      <dgm:t>
        <a:bodyPr/>
        <a:lstStyle/>
        <a:p>
          <a:r>
            <a:rPr lang="es-CO" sz="1400" b="1" dirty="0" smtClean="0"/>
            <a:t>Integrar: </a:t>
          </a:r>
          <a:r>
            <a:rPr lang="es-CO" sz="1400" b="0" dirty="0" smtClean="0"/>
            <a:t>Proceso Administrativos de Integración</a:t>
          </a:r>
          <a:endParaRPr lang="es-CO" sz="1400" b="1" dirty="0"/>
        </a:p>
      </dgm:t>
    </dgm:pt>
    <dgm:pt modelId="{E4DF43DE-1BDE-4401-B1B2-3D9EA15C0C6F}" type="parTrans" cxnId="{9E9EBAFF-9CA2-463F-9B24-F516A35D94A9}">
      <dgm:prSet/>
      <dgm:spPr/>
      <dgm:t>
        <a:bodyPr/>
        <a:lstStyle/>
        <a:p>
          <a:endParaRPr lang="es-CO"/>
        </a:p>
      </dgm:t>
    </dgm:pt>
    <dgm:pt modelId="{EA1EC1A2-7EFD-4277-96D3-01482695785C}" type="sibTrans" cxnId="{9E9EBAFF-9CA2-463F-9B24-F516A35D94A9}">
      <dgm:prSet/>
      <dgm:spPr/>
      <dgm:t>
        <a:bodyPr/>
        <a:lstStyle/>
        <a:p>
          <a:endParaRPr lang="es-CO"/>
        </a:p>
      </dgm:t>
    </dgm:pt>
    <dgm:pt modelId="{8EA9CFE4-1B9D-4325-A192-B8EE6C266AB5}">
      <dgm:prSet phldrT="[Texto]" custT="1"/>
      <dgm:spPr>
        <a:solidFill>
          <a:srgbClr val="C00000"/>
        </a:solidFill>
      </dgm:spPr>
      <dgm:t>
        <a:bodyPr/>
        <a:lstStyle/>
        <a:p>
          <a:r>
            <a:rPr lang="es-CO" sz="1600" b="1" dirty="0" smtClean="0"/>
            <a:t>Dirigir</a:t>
          </a:r>
          <a:endParaRPr lang="es-CO" sz="1600" b="1" dirty="0"/>
        </a:p>
      </dgm:t>
    </dgm:pt>
    <dgm:pt modelId="{1F93CC7E-2FB9-4546-B1CE-F2FBCAC7D98C}" type="parTrans" cxnId="{4407CF77-8C14-4DBD-A8B0-D6C3609C48F0}">
      <dgm:prSet/>
      <dgm:spPr/>
      <dgm:t>
        <a:bodyPr/>
        <a:lstStyle/>
        <a:p>
          <a:endParaRPr lang="es-CO"/>
        </a:p>
      </dgm:t>
    </dgm:pt>
    <dgm:pt modelId="{107D87A8-37B4-4DD1-974C-A69E7246E388}" type="sibTrans" cxnId="{4407CF77-8C14-4DBD-A8B0-D6C3609C48F0}">
      <dgm:prSet/>
      <dgm:spPr/>
      <dgm:t>
        <a:bodyPr/>
        <a:lstStyle/>
        <a:p>
          <a:endParaRPr lang="es-CO"/>
        </a:p>
      </dgm:t>
    </dgm:pt>
    <dgm:pt modelId="{A54DF331-D638-440B-A52E-48E1BDFA207B}" type="pres">
      <dgm:prSet presAssocID="{AAA0619A-CCEE-4B48-AAB0-2329664A1F6C}" presName="linearFlow" presStyleCnt="0">
        <dgm:presLayoutVars>
          <dgm:dir/>
          <dgm:resizeHandles val="exact"/>
        </dgm:presLayoutVars>
      </dgm:prSet>
      <dgm:spPr/>
    </dgm:pt>
    <dgm:pt modelId="{BAFFF230-E746-4482-BCCD-D64B7C3494C1}" type="pres">
      <dgm:prSet presAssocID="{15B5036F-5F46-4B07-9A61-BE967064CF60}" presName="composite" presStyleCnt="0"/>
      <dgm:spPr/>
    </dgm:pt>
    <dgm:pt modelId="{6263BF42-D149-42AA-8A5B-AC8742497F94}" type="pres">
      <dgm:prSet presAssocID="{15B5036F-5F46-4B07-9A61-BE967064CF60}" presName="imgShp" presStyleLbl="fgImgPlace1" presStyleIdx="0" presStyleCnt="4"/>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9000" r="-9000"/>
          </a:stretch>
        </a:blipFill>
      </dgm:spPr>
    </dgm:pt>
    <dgm:pt modelId="{8EC90B0F-11D7-4E5D-9BD9-33BDA126DECE}" type="pres">
      <dgm:prSet presAssocID="{15B5036F-5F46-4B07-9A61-BE967064CF60}" presName="txShp" presStyleLbl="node1" presStyleIdx="0" presStyleCnt="4">
        <dgm:presLayoutVars>
          <dgm:bulletEnabled val="1"/>
        </dgm:presLayoutVars>
      </dgm:prSet>
      <dgm:spPr/>
      <dgm:t>
        <a:bodyPr/>
        <a:lstStyle/>
        <a:p>
          <a:endParaRPr lang="es-CO"/>
        </a:p>
      </dgm:t>
    </dgm:pt>
    <dgm:pt modelId="{CB4D19C5-EFC7-44D8-AD19-CAA6F22C0D88}" type="pres">
      <dgm:prSet presAssocID="{0ED96453-94CE-4211-846F-7C8FE97EB28B}" presName="spacing" presStyleCnt="0"/>
      <dgm:spPr/>
    </dgm:pt>
    <dgm:pt modelId="{EA3D18E0-4A38-4EFD-B9AD-1168FBCD506F}" type="pres">
      <dgm:prSet presAssocID="{4A38139A-7FE3-459F-99DD-B81BBC38FA55}" presName="composite" presStyleCnt="0"/>
      <dgm:spPr/>
    </dgm:pt>
    <dgm:pt modelId="{82C23747-AB3E-48B4-B342-0A56581710E9}" type="pres">
      <dgm:prSet presAssocID="{4A38139A-7FE3-459F-99DD-B81BBC38FA55}" presName="imgShp" presStyleLbl="fgImgPlace1" presStyleIdx="1" presStyleCnt="4"/>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CF568C97-E5A4-437F-88E1-A53247FAC040}" type="pres">
      <dgm:prSet presAssocID="{4A38139A-7FE3-459F-99DD-B81BBC38FA55}" presName="txShp" presStyleLbl="node1" presStyleIdx="1" presStyleCnt="4" custScaleY="168522">
        <dgm:presLayoutVars>
          <dgm:bulletEnabled val="1"/>
        </dgm:presLayoutVars>
      </dgm:prSet>
      <dgm:spPr/>
      <dgm:t>
        <a:bodyPr/>
        <a:lstStyle/>
        <a:p>
          <a:endParaRPr lang="es-CO"/>
        </a:p>
      </dgm:t>
    </dgm:pt>
    <dgm:pt modelId="{180F385E-37A5-4330-9B83-1F0AD2A63561}" type="pres">
      <dgm:prSet presAssocID="{A178C287-44EF-4073-955B-236A3DF6D37C}" presName="spacing" presStyleCnt="0"/>
      <dgm:spPr/>
    </dgm:pt>
    <dgm:pt modelId="{6C81AFDA-4860-4926-911D-89C87604EC91}" type="pres">
      <dgm:prSet presAssocID="{59594FB2-38A7-41FB-A4EC-C378F3BFD85B}" presName="composite" presStyleCnt="0"/>
      <dgm:spPr/>
    </dgm:pt>
    <dgm:pt modelId="{F9B55C77-C580-4D73-99F8-CDEA371722A7}" type="pres">
      <dgm:prSet presAssocID="{59594FB2-38A7-41FB-A4EC-C378F3BFD85B}" presName="imgShp" presStyleLbl="fgImgPlace1" presStyleIdx="2" presStyleCnt="4"/>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dgm:spPr>
    </dgm:pt>
    <dgm:pt modelId="{324545E0-3CDF-4A75-AD68-A82205DCE102}" type="pres">
      <dgm:prSet presAssocID="{59594FB2-38A7-41FB-A4EC-C378F3BFD85B}" presName="txShp" presStyleLbl="node1" presStyleIdx="2" presStyleCnt="4">
        <dgm:presLayoutVars>
          <dgm:bulletEnabled val="1"/>
        </dgm:presLayoutVars>
      </dgm:prSet>
      <dgm:spPr/>
      <dgm:t>
        <a:bodyPr/>
        <a:lstStyle/>
        <a:p>
          <a:endParaRPr lang="es-CO"/>
        </a:p>
      </dgm:t>
    </dgm:pt>
    <dgm:pt modelId="{FA03F500-5E8D-4835-AB4F-8AEB4BB80C38}" type="pres">
      <dgm:prSet presAssocID="{EA1EC1A2-7EFD-4277-96D3-01482695785C}" presName="spacing" presStyleCnt="0"/>
      <dgm:spPr/>
    </dgm:pt>
    <dgm:pt modelId="{21349A05-BB78-4241-AAE8-78201AE5ACE2}" type="pres">
      <dgm:prSet presAssocID="{8EA9CFE4-1B9D-4325-A192-B8EE6C266AB5}" presName="composite" presStyleCnt="0"/>
      <dgm:spPr/>
    </dgm:pt>
    <dgm:pt modelId="{057378E7-1C04-4FD2-B088-251AF9B31927}" type="pres">
      <dgm:prSet presAssocID="{8EA9CFE4-1B9D-4325-A192-B8EE6C266AB5}" presName="imgShp" presStyleLbl="fgImgPlace1" presStyleIdx="3" presStyleCnt="4"/>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a:stretch>
        </a:blipFill>
      </dgm:spPr>
    </dgm:pt>
    <dgm:pt modelId="{4F1CB8F6-8426-47D2-8E39-D7F635909C91}" type="pres">
      <dgm:prSet presAssocID="{8EA9CFE4-1B9D-4325-A192-B8EE6C266AB5}" presName="txShp" presStyleLbl="node1" presStyleIdx="3" presStyleCnt="4">
        <dgm:presLayoutVars>
          <dgm:bulletEnabled val="1"/>
        </dgm:presLayoutVars>
      </dgm:prSet>
      <dgm:spPr/>
      <dgm:t>
        <a:bodyPr/>
        <a:lstStyle/>
        <a:p>
          <a:endParaRPr lang="es-CO"/>
        </a:p>
      </dgm:t>
    </dgm:pt>
  </dgm:ptLst>
  <dgm:cxnLst>
    <dgm:cxn modelId="{A6BBC320-0A3E-454F-BF8E-A0BFABC931BD}" type="presOf" srcId="{59594FB2-38A7-41FB-A4EC-C378F3BFD85B}" destId="{324545E0-3CDF-4A75-AD68-A82205DCE102}" srcOrd="0" destOrd="0" presId="urn:microsoft.com/office/officeart/2005/8/layout/vList3"/>
    <dgm:cxn modelId="{ECF40AA8-15BD-4E9B-AAC0-2005437BCC14}" type="presOf" srcId="{8EA9CFE4-1B9D-4325-A192-B8EE6C266AB5}" destId="{4F1CB8F6-8426-47D2-8E39-D7F635909C91}" srcOrd="0" destOrd="0" presId="urn:microsoft.com/office/officeart/2005/8/layout/vList3"/>
    <dgm:cxn modelId="{6FD2A7BD-C09A-4DED-8B5F-95F2D0D5CE7A}" srcId="{AAA0619A-CCEE-4B48-AAB0-2329664A1F6C}" destId="{4A38139A-7FE3-459F-99DD-B81BBC38FA55}" srcOrd="1" destOrd="0" parTransId="{B1718026-F1CB-460E-9D45-32E6090F7388}" sibTransId="{A178C287-44EF-4073-955B-236A3DF6D37C}"/>
    <dgm:cxn modelId="{9E9EBAFF-9CA2-463F-9B24-F516A35D94A9}" srcId="{AAA0619A-CCEE-4B48-AAB0-2329664A1F6C}" destId="{59594FB2-38A7-41FB-A4EC-C378F3BFD85B}" srcOrd="2" destOrd="0" parTransId="{E4DF43DE-1BDE-4401-B1B2-3D9EA15C0C6F}" sibTransId="{EA1EC1A2-7EFD-4277-96D3-01482695785C}"/>
    <dgm:cxn modelId="{4407CF77-8C14-4DBD-A8B0-D6C3609C48F0}" srcId="{AAA0619A-CCEE-4B48-AAB0-2329664A1F6C}" destId="{8EA9CFE4-1B9D-4325-A192-B8EE6C266AB5}" srcOrd="3" destOrd="0" parTransId="{1F93CC7E-2FB9-4546-B1CE-F2FBCAC7D98C}" sibTransId="{107D87A8-37B4-4DD1-974C-A69E7246E388}"/>
    <dgm:cxn modelId="{12CC4462-83BB-4AFD-AE4F-E7FDEAA1B3B4}" type="presOf" srcId="{4A38139A-7FE3-459F-99DD-B81BBC38FA55}" destId="{CF568C97-E5A4-437F-88E1-A53247FAC040}" srcOrd="0" destOrd="0" presId="urn:microsoft.com/office/officeart/2005/8/layout/vList3"/>
    <dgm:cxn modelId="{93FBE849-BE4B-4710-B79C-E1A3922574E9}" srcId="{AAA0619A-CCEE-4B48-AAB0-2329664A1F6C}" destId="{15B5036F-5F46-4B07-9A61-BE967064CF60}" srcOrd="0" destOrd="0" parTransId="{418897EE-E671-4AC3-8B61-E6EA826473EA}" sibTransId="{0ED96453-94CE-4211-846F-7C8FE97EB28B}"/>
    <dgm:cxn modelId="{B1EAF616-AC51-4FF9-AE25-E24509FCB1BE}" type="presOf" srcId="{AAA0619A-CCEE-4B48-AAB0-2329664A1F6C}" destId="{A54DF331-D638-440B-A52E-48E1BDFA207B}" srcOrd="0" destOrd="0" presId="urn:microsoft.com/office/officeart/2005/8/layout/vList3"/>
    <dgm:cxn modelId="{34B3790B-38E2-46A5-B3FB-5D8E86C8BCAD}" type="presOf" srcId="{15B5036F-5F46-4B07-9A61-BE967064CF60}" destId="{8EC90B0F-11D7-4E5D-9BD9-33BDA126DECE}" srcOrd="0" destOrd="0" presId="urn:microsoft.com/office/officeart/2005/8/layout/vList3"/>
    <dgm:cxn modelId="{F47B5F7B-BEBD-4921-A288-AD94B0194CC5}" type="presParOf" srcId="{A54DF331-D638-440B-A52E-48E1BDFA207B}" destId="{BAFFF230-E746-4482-BCCD-D64B7C3494C1}" srcOrd="0" destOrd="0" presId="urn:microsoft.com/office/officeart/2005/8/layout/vList3"/>
    <dgm:cxn modelId="{F96F692E-E082-4AEC-BFAE-CF85F25A6E91}" type="presParOf" srcId="{BAFFF230-E746-4482-BCCD-D64B7C3494C1}" destId="{6263BF42-D149-42AA-8A5B-AC8742497F94}" srcOrd="0" destOrd="0" presId="urn:microsoft.com/office/officeart/2005/8/layout/vList3"/>
    <dgm:cxn modelId="{DA55B3D5-BFF0-4813-B316-A75FBCA21642}" type="presParOf" srcId="{BAFFF230-E746-4482-BCCD-D64B7C3494C1}" destId="{8EC90B0F-11D7-4E5D-9BD9-33BDA126DECE}" srcOrd="1" destOrd="0" presId="urn:microsoft.com/office/officeart/2005/8/layout/vList3"/>
    <dgm:cxn modelId="{5990458B-07E1-4936-B0C3-DFEECCF8523E}" type="presParOf" srcId="{A54DF331-D638-440B-A52E-48E1BDFA207B}" destId="{CB4D19C5-EFC7-44D8-AD19-CAA6F22C0D88}" srcOrd="1" destOrd="0" presId="urn:microsoft.com/office/officeart/2005/8/layout/vList3"/>
    <dgm:cxn modelId="{62FEF5F3-8853-4413-8919-F25EE3700E42}" type="presParOf" srcId="{A54DF331-D638-440B-A52E-48E1BDFA207B}" destId="{EA3D18E0-4A38-4EFD-B9AD-1168FBCD506F}" srcOrd="2" destOrd="0" presId="urn:microsoft.com/office/officeart/2005/8/layout/vList3"/>
    <dgm:cxn modelId="{937897F5-6772-4E28-BE62-79572C5AEC10}" type="presParOf" srcId="{EA3D18E0-4A38-4EFD-B9AD-1168FBCD506F}" destId="{82C23747-AB3E-48B4-B342-0A56581710E9}" srcOrd="0" destOrd="0" presId="urn:microsoft.com/office/officeart/2005/8/layout/vList3"/>
    <dgm:cxn modelId="{97501CA0-38DC-4400-A74D-77222F2AB6FC}" type="presParOf" srcId="{EA3D18E0-4A38-4EFD-B9AD-1168FBCD506F}" destId="{CF568C97-E5A4-437F-88E1-A53247FAC040}" srcOrd="1" destOrd="0" presId="urn:microsoft.com/office/officeart/2005/8/layout/vList3"/>
    <dgm:cxn modelId="{2B13D406-9D2A-42DD-A96B-A15AC951C20D}" type="presParOf" srcId="{A54DF331-D638-440B-A52E-48E1BDFA207B}" destId="{180F385E-37A5-4330-9B83-1F0AD2A63561}" srcOrd="3" destOrd="0" presId="urn:microsoft.com/office/officeart/2005/8/layout/vList3"/>
    <dgm:cxn modelId="{BD12FC95-4045-40EA-B57A-159B1DE2CEB9}" type="presParOf" srcId="{A54DF331-D638-440B-A52E-48E1BDFA207B}" destId="{6C81AFDA-4860-4926-911D-89C87604EC91}" srcOrd="4" destOrd="0" presId="urn:microsoft.com/office/officeart/2005/8/layout/vList3"/>
    <dgm:cxn modelId="{5B94088A-7E3A-4B4F-A9C5-8086258F7036}" type="presParOf" srcId="{6C81AFDA-4860-4926-911D-89C87604EC91}" destId="{F9B55C77-C580-4D73-99F8-CDEA371722A7}" srcOrd="0" destOrd="0" presId="urn:microsoft.com/office/officeart/2005/8/layout/vList3"/>
    <dgm:cxn modelId="{97F584F8-838E-4E9A-B91A-1493B265E69A}" type="presParOf" srcId="{6C81AFDA-4860-4926-911D-89C87604EC91}" destId="{324545E0-3CDF-4A75-AD68-A82205DCE102}" srcOrd="1" destOrd="0" presId="urn:microsoft.com/office/officeart/2005/8/layout/vList3"/>
    <dgm:cxn modelId="{1D28D23D-F4DA-41FC-A71A-8B1C42BC928D}" type="presParOf" srcId="{A54DF331-D638-440B-A52E-48E1BDFA207B}" destId="{FA03F500-5E8D-4835-AB4F-8AEB4BB80C38}" srcOrd="5" destOrd="0" presId="urn:microsoft.com/office/officeart/2005/8/layout/vList3"/>
    <dgm:cxn modelId="{AE926B32-FEB7-4AF9-BA7C-7DF455CE7A38}" type="presParOf" srcId="{A54DF331-D638-440B-A52E-48E1BDFA207B}" destId="{21349A05-BB78-4241-AAE8-78201AE5ACE2}" srcOrd="6" destOrd="0" presId="urn:microsoft.com/office/officeart/2005/8/layout/vList3"/>
    <dgm:cxn modelId="{EDE82CC7-FB17-4D9B-8683-686576AFED1A}" type="presParOf" srcId="{21349A05-BB78-4241-AAE8-78201AE5ACE2}" destId="{057378E7-1C04-4FD2-B088-251AF9B31927}" srcOrd="0" destOrd="0" presId="urn:microsoft.com/office/officeart/2005/8/layout/vList3"/>
    <dgm:cxn modelId="{0166BE32-95B0-4238-B938-9654D9206BF9}" type="presParOf" srcId="{21349A05-BB78-4241-AAE8-78201AE5ACE2}" destId="{4F1CB8F6-8426-47D2-8E39-D7F635909C91}"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ADD7866-9040-473F-84D4-D6C6FCE685CB}" type="doc">
      <dgm:prSet loTypeId="urn:microsoft.com/office/officeart/2009/3/layout/StepUpProcess" loCatId="process" qsTypeId="urn:microsoft.com/office/officeart/2005/8/quickstyle/simple2" qsCatId="simple" csTypeId="urn:microsoft.com/office/officeart/2005/8/colors/accent2_2" csCatId="accent2" phldr="1"/>
      <dgm:spPr/>
    </dgm:pt>
    <dgm:pt modelId="{6AAF899E-42A6-40FE-AA8C-1E98DB66A430}">
      <dgm:prSet phldrT="[Texto]"/>
      <dgm:spPr/>
      <dgm:t>
        <a:bodyPr/>
        <a:lstStyle/>
        <a:p>
          <a:r>
            <a:rPr lang="es-CO" dirty="0"/>
            <a:t>Decidir tipo de empresa</a:t>
          </a:r>
        </a:p>
      </dgm:t>
    </dgm:pt>
    <dgm:pt modelId="{30118C01-3131-4E61-A8A9-BE866F079D7B}" type="parTrans" cxnId="{76FD8324-AE3F-42C2-B28D-21D88B1A5849}">
      <dgm:prSet/>
      <dgm:spPr/>
      <dgm:t>
        <a:bodyPr/>
        <a:lstStyle/>
        <a:p>
          <a:endParaRPr lang="es-CO"/>
        </a:p>
      </dgm:t>
    </dgm:pt>
    <dgm:pt modelId="{557974A7-0DD9-40C9-A918-5A8CB49C17F0}" type="sibTrans" cxnId="{76FD8324-AE3F-42C2-B28D-21D88B1A5849}">
      <dgm:prSet/>
      <dgm:spPr/>
      <dgm:t>
        <a:bodyPr/>
        <a:lstStyle/>
        <a:p>
          <a:endParaRPr lang="es-CO"/>
        </a:p>
      </dgm:t>
    </dgm:pt>
    <dgm:pt modelId="{E45DE0FE-EFDC-452F-889B-3A2AC2285438}">
      <dgm:prSet phldrT="[Texto]"/>
      <dgm:spPr/>
      <dgm:t>
        <a:bodyPr/>
        <a:lstStyle/>
        <a:p>
          <a:r>
            <a:rPr lang="es-CO" dirty="0"/>
            <a:t>Preparar los documentos previos a presentar en la CCN</a:t>
          </a:r>
        </a:p>
      </dgm:t>
    </dgm:pt>
    <dgm:pt modelId="{DF93E197-1BEA-4C76-BB78-BDB8EE978B6B}" type="sibTrans" cxnId="{A94CF87F-6F21-42EB-B569-53B07647FCB7}">
      <dgm:prSet/>
      <dgm:spPr/>
      <dgm:t>
        <a:bodyPr/>
        <a:lstStyle/>
        <a:p>
          <a:endParaRPr lang="es-CO"/>
        </a:p>
      </dgm:t>
    </dgm:pt>
    <dgm:pt modelId="{514F184A-FBC6-4715-BA30-8167367B86C8}" type="parTrans" cxnId="{A94CF87F-6F21-42EB-B569-53B07647FCB7}">
      <dgm:prSet/>
      <dgm:spPr/>
      <dgm:t>
        <a:bodyPr/>
        <a:lstStyle/>
        <a:p>
          <a:endParaRPr lang="es-CO"/>
        </a:p>
      </dgm:t>
    </dgm:pt>
    <dgm:pt modelId="{A11F9556-198E-4D0F-A316-0C07BE8BA995}">
      <dgm:prSet phldrT="[Texto]"/>
      <dgm:spPr/>
      <dgm:t>
        <a:bodyPr/>
        <a:lstStyle/>
        <a:p>
          <a:r>
            <a:rPr lang="es-CO" dirty="0"/>
            <a:t>Solicitar </a:t>
          </a:r>
          <a:r>
            <a:rPr lang="es-CO" dirty="0" smtClean="0"/>
            <a:t>Asesoría </a:t>
          </a:r>
          <a:endParaRPr lang="es-CO" dirty="0"/>
        </a:p>
      </dgm:t>
    </dgm:pt>
    <dgm:pt modelId="{3A69FBA9-6A13-4FB6-9AE3-F33BBB8FC47E}" type="parTrans" cxnId="{5D8F620D-F964-4BBF-95CB-C8E8B803B69B}">
      <dgm:prSet/>
      <dgm:spPr/>
      <dgm:t>
        <a:bodyPr/>
        <a:lstStyle/>
        <a:p>
          <a:endParaRPr lang="es-CO"/>
        </a:p>
      </dgm:t>
    </dgm:pt>
    <dgm:pt modelId="{E950E10F-9A58-47B5-BF81-8F586E0559B0}" type="sibTrans" cxnId="{5D8F620D-F964-4BBF-95CB-C8E8B803B69B}">
      <dgm:prSet/>
      <dgm:spPr/>
      <dgm:t>
        <a:bodyPr/>
        <a:lstStyle/>
        <a:p>
          <a:endParaRPr lang="es-CO"/>
        </a:p>
      </dgm:t>
    </dgm:pt>
    <dgm:pt modelId="{E077E860-003C-40D5-BC51-52E3AA04A4D2}" type="pres">
      <dgm:prSet presAssocID="{FADD7866-9040-473F-84D4-D6C6FCE685CB}" presName="rootnode" presStyleCnt="0">
        <dgm:presLayoutVars>
          <dgm:chMax/>
          <dgm:chPref/>
          <dgm:dir/>
          <dgm:animLvl val="lvl"/>
        </dgm:presLayoutVars>
      </dgm:prSet>
      <dgm:spPr/>
    </dgm:pt>
    <dgm:pt modelId="{92B68C11-C387-4A15-A374-43AAC7AD544D}" type="pres">
      <dgm:prSet presAssocID="{A11F9556-198E-4D0F-A316-0C07BE8BA995}" presName="composite" presStyleCnt="0"/>
      <dgm:spPr/>
    </dgm:pt>
    <dgm:pt modelId="{0215D78F-D613-4B23-9695-441B361D4C10}" type="pres">
      <dgm:prSet presAssocID="{A11F9556-198E-4D0F-A316-0C07BE8BA995}" presName="LShape" presStyleLbl="alignNode1" presStyleIdx="0" presStyleCnt="5"/>
      <dgm:spPr/>
    </dgm:pt>
    <dgm:pt modelId="{DFACC252-6D56-42C5-9AB8-FE47EC7D82B9}" type="pres">
      <dgm:prSet presAssocID="{A11F9556-198E-4D0F-A316-0C07BE8BA995}" presName="ParentText" presStyleLbl="revTx" presStyleIdx="0" presStyleCnt="3">
        <dgm:presLayoutVars>
          <dgm:chMax val="0"/>
          <dgm:chPref val="0"/>
          <dgm:bulletEnabled val="1"/>
        </dgm:presLayoutVars>
      </dgm:prSet>
      <dgm:spPr/>
      <dgm:t>
        <a:bodyPr/>
        <a:lstStyle/>
        <a:p>
          <a:endParaRPr lang="es-ES"/>
        </a:p>
      </dgm:t>
    </dgm:pt>
    <dgm:pt modelId="{C9F8F3E0-7101-46F2-9690-7D6BEC2D0D33}" type="pres">
      <dgm:prSet presAssocID="{A11F9556-198E-4D0F-A316-0C07BE8BA995}" presName="Triangle" presStyleLbl="alignNode1" presStyleIdx="1" presStyleCnt="5"/>
      <dgm:spPr/>
    </dgm:pt>
    <dgm:pt modelId="{0577BD32-740B-467E-9967-93021D2A9521}" type="pres">
      <dgm:prSet presAssocID="{E950E10F-9A58-47B5-BF81-8F586E0559B0}" presName="sibTrans" presStyleCnt="0"/>
      <dgm:spPr/>
    </dgm:pt>
    <dgm:pt modelId="{E6799649-25CE-4498-A6D6-3BFBE24CF100}" type="pres">
      <dgm:prSet presAssocID="{E950E10F-9A58-47B5-BF81-8F586E0559B0}" presName="space" presStyleCnt="0"/>
      <dgm:spPr/>
    </dgm:pt>
    <dgm:pt modelId="{7290F76B-A479-4EC9-9F67-901625113A8C}" type="pres">
      <dgm:prSet presAssocID="{6AAF899E-42A6-40FE-AA8C-1E98DB66A430}" presName="composite" presStyleCnt="0"/>
      <dgm:spPr/>
    </dgm:pt>
    <dgm:pt modelId="{9D59E1E2-A7F9-4DA8-8C54-BCCE4AEA0CB8}" type="pres">
      <dgm:prSet presAssocID="{6AAF899E-42A6-40FE-AA8C-1E98DB66A430}" presName="LShape" presStyleLbl="alignNode1" presStyleIdx="2" presStyleCnt="5"/>
      <dgm:spPr/>
    </dgm:pt>
    <dgm:pt modelId="{254375E3-A43D-417E-8E65-B3C30C0FD48B}" type="pres">
      <dgm:prSet presAssocID="{6AAF899E-42A6-40FE-AA8C-1E98DB66A430}" presName="ParentText" presStyleLbl="revTx" presStyleIdx="1" presStyleCnt="3">
        <dgm:presLayoutVars>
          <dgm:chMax val="0"/>
          <dgm:chPref val="0"/>
          <dgm:bulletEnabled val="1"/>
        </dgm:presLayoutVars>
      </dgm:prSet>
      <dgm:spPr/>
      <dgm:t>
        <a:bodyPr/>
        <a:lstStyle/>
        <a:p>
          <a:endParaRPr lang="es-ES"/>
        </a:p>
      </dgm:t>
    </dgm:pt>
    <dgm:pt modelId="{D1510DD7-EEE0-4B5C-A9CB-19B87FBC2DDC}" type="pres">
      <dgm:prSet presAssocID="{6AAF899E-42A6-40FE-AA8C-1E98DB66A430}" presName="Triangle" presStyleLbl="alignNode1" presStyleIdx="3" presStyleCnt="5"/>
      <dgm:spPr/>
    </dgm:pt>
    <dgm:pt modelId="{94D78DE5-4D37-495D-B7AE-FFC98C3CDC75}" type="pres">
      <dgm:prSet presAssocID="{557974A7-0DD9-40C9-A918-5A8CB49C17F0}" presName="sibTrans" presStyleCnt="0"/>
      <dgm:spPr/>
    </dgm:pt>
    <dgm:pt modelId="{6793377E-9FB8-4D30-8963-DAD60814B151}" type="pres">
      <dgm:prSet presAssocID="{557974A7-0DD9-40C9-A918-5A8CB49C17F0}" presName="space" presStyleCnt="0"/>
      <dgm:spPr/>
    </dgm:pt>
    <dgm:pt modelId="{48441A0E-8824-47A1-8A6D-5DFA9EA860BC}" type="pres">
      <dgm:prSet presAssocID="{E45DE0FE-EFDC-452F-889B-3A2AC2285438}" presName="composite" presStyleCnt="0"/>
      <dgm:spPr/>
    </dgm:pt>
    <dgm:pt modelId="{24090D95-B6DC-4927-AAF6-1593CCD6DC39}" type="pres">
      <dgm:prSet presAssocID="{E45DE0FE-EFDC-452F-889B-3A2AC2285438}" presName="LShape" presStyleLbl="alignNode1" presStyleIdx="4" presStyleCnt="5"/>
      <dgm:spPr/>
    </dgm:pt>
    <dgm:pt modelId="{9121CFF9-C975-4856-AF07-1757C292B046}" type="pres">
      <dgm:prSet presAssocID="{E45DE0FE-EFDC-452F-889B-3A2AC2285438}" presName="ParentText" presStyleLbl="revTx" presStyleIdx="2" presStyleCnt="3">
        <dgm:presLayoutVars>
          <dgm:chMax val="0"/>
          <dgm:chPref val="0"/>
          <dgm:bulletEnabled val="1"/>
        </dgm:presLayoutVars>
      </dgm:prSet>
      <dgm:spPr/>
      <dgm:t>
        <a:bodyPr/>
        <a:lstStyle/>
        <a:p>
          <a:endParaRPr lang="es-ES"/>
        </a:p>
      </dgm:t>
    </dgm:pt>
  </dgm:ptLst>
  <dgm:cxnLst>
    <dgm:cxn modelId="{A94CF87F-6F21-42EB-B569-53B07647FCB7}" srcId="{FADD7866-9040-473F-84D4-D6C6FCE685CB}" destId="{E45DE0FE-EFDC-452F-889B-3A2AC2285438}" srcOrd="2" destOrd="0" parTransId="{514F184A-FBC6-4715-BA30-8167367B86C8}" sibTransId="{DF93E197-1BEA-4C76-BB78-BDB8EE978B6B}"/>
    <dgm:cxn modelId="{76FD8324-AE3F-42C2-B28D-21D88B1A5849}" srcId="{FADD7866-9040-473F-84D4-D6C6FCE685CB}" destId="{6AAF899E-42A6-40FE-AA8C-1E98DB66A430}" srcOrd="1" destOrd="0" parTransId="{30118C01-3131-4E61-A8A9-BE866F079D7B}" sibTransId="{557974A7-0DD9-40C9-A918-5A8CB49C17F0}"/>
    <dgm:cxn modelId="{78C74CA9-471E-4D13-AE7B-9730131740B6}" type="presOf" srcId="{6AAF899E-42A6-40FE-AA8C-1E98DB66A430}" destId="{254375E3-A43D-417E-8E65-B3C30C0FD48B}" srcOrd="0" destOrd="0" presId="urn:microsoft.com/office/officeart/2009/3/layout/StepUpProcess"/>
    <dgm:cxn modelId="{2655906E-CE56-4459-B765-F58B23538F83}" type="presOf" srcId="{A11F9556-198E-4D0F-A316-0C07BE8BA995}" destId="{DFACC252-6D56-42C5-9AB8-FE47EC7D82B9}" srcOrd="0" destOrd="0" presId="urn:microsoft.com/office/officeart/2009/3/layout/StepUpProcess"/>
    <dgm:cxn modelId="{36AB15A4-903D-407A-8931-39D8075A1725}" type="presOf" srcId="{E45DE0FE-EFDC-452F-889B-3A2AC2285438}" destId="{9121CFF9-C975-4856-AF07-1757C292B046}" srcOrd="0" destOrd="0" presId="urn:microsoft.com/office/officeart/2009/3/layout/StepUpProcess"/>
    <dgm:cxn modelId="{89233AF4-49FB-4345-8AC8-DC8ACA5A39F0}" type="presOf" srcId="{FADD7866-9040-473F-84D4-D6C6FCE685CB}" destId="{E077E860-003C-40D5-BC51-52E3AA04A4D2}" srcOrd="0" destOrd="0" presId="urn:microsoft.com/office/officeart/2009/3/layout/StepUpProcess"/>
    <dgm:cxn modelId="{5D8F620D-F964-4BBF-95CB-C8E8B803B69B}" srcId="{FADD7866-9040-473F-84D4-D6C6FCE685CB}" destId="{A11F9556-198E-4D0F-A316-0C07BE8BA995}" srcOrd="0" destOrd="0" parTransId="{3A69FBA9-6A13-4FB6-9AE3-F33BBB8FC47E}" sibTransId="{E950E10F-9A58-47B5-BF81-8F586E0559B0}"/>
    <dgm:cxn modelId="{F5CEA2CC-C2D2-40C8-B39F-E1C9692CD7B8}" type="presParOf" srcId="{E077E860-003C-40D5-BC51-52E3AA04A4D2}" destId="{92B68C11-C387-4A15-A374-43AAC7AD544D}" srcOrd="0" destOrd="0" presId="urn:microsoft.com/office/officeart/2009/3/layout/StepUpProcess"/>
    <dgm:cxn modelId="{172A14D3-A585-4692-AACC-96D982B0D416}" type="presParOf" srcId="{92B68C11-C387-4A15-A374-43AAC7AD544D}" destId="{0215D78F-D613-4B23-9695-441B361D4C10}" srcOrd="0" destOrd="0" presId="urn:microsoft.com/office/officeart/2009/3/layout/StepUpProcess"/>
    <dgm:cxn modelId="{B9E2DA03-24E2-42FC-8644-7C3E4B4DEF31}" type="presParOf" srcId="{92B68C11-C387-4A15-A374-43AAC7AD544D}" destId="{DFACC252-6D56-42C5-9AB8-FE47EC7D82B9}" srcOrd="1" destOrd="0" presId="urn:microsoft.com/office/officeart/2009/3/layout/StepUpProcess"/>
    <dgm:cxn modelId="{3F09E42D-699B-426E-AE26-F3175AE5E51D}" type="presParOf" srcId="{92B68C11-C387-4A15-A374-43AAC7AD544D}" destId="{C9F8F3E0-7101-46F2-9690-7D6BEC2D0D33}" srcOrd="2" destOrd="0" presId="urn:microsoft.com/office/officeart/2009/3/layout/StepUpProcess"/>
    <dgm:cxn modelId="{1391D64A-2409-4CD7-9686-C7F7E7DB1235}" type="presParOf" srcId="{E077E860-003C-40D5-BC51-52E3AA04A4D2}" destId="{0577BD32-740B-467E-9967-93021D2A9521}" srcOrd="1" destOrd="0" presId="urn:microsoft.com/office/officeart/2009/3/layout/StepUpProcess"/>
    <dgm:cxn modelId="{258F5B0B-93C9-4050-850C-E27FF6218B4F}" type="presParOf" srcId="{0577BD32-740B-467E-9967-93021D2A9521}" destId="{E6799649-25CE-4498-A6D6-3BFBE24CF100}" srcOrd="0" destOrd="0" presId="urn:microsoft.com/office/officeart/2009/3/layout/StepUpProcess"/>
    <dgm:cxn modelId="{F86756BE-36FB-452E-9504-D44F60468383}" type="presParOf" srcId="{E077E860-003C-40D5-BC51-52E3AA04A4D2}" destId="{7290F76B-A479-4EC9-9F67-901625113A8C}" srcOrd="2" destOrd="0" presId="urn:microsoft.com/office/officeart/2009/3/layout/StepUpProcess"/>
    <dgm:cxn modelId="{6F85D2A1-AEAF-4484-BCA2-C7726FD533EA}" type="presParOf" srcId="{7290F76B-A479-4EC9-9F67-901625113A8C}" destId="{9D59E1E2-A7F9-4DA8-8C54-BCCE4AEA0CB8}" srcOrd="0" destOrd="0" presId="urn:microsoft.com/office/officeart/2009/3/layout/StepUpProcess"/>
    <dgm:cxn modelId="{F7862E90-DCB7-40FF-BA5B-F281D9C71D0E}" type="presParOf" srcId="{7290F76B-A479-4EC9-9F67-901625113A8C}" destId="{254375E3-A43D-417E-8E65-B3C30C0FD48B}" srcOrd="1" destOrd="0" presId="urn:microsoft.com/office/officeart/2009/3/layout/StepUpProcess"/>
    <dgm:cxn modelId="{D1F55B1A-6072-4FA6-BD5A-BBA9DE999666}" type="presParOf" srcId="{7290F76B-A479-4EC9-9F67-901625113A8C}" destId="{D1510DD7-EEE0-4B5C-A9CB-19B87FBC2DDC}" srcOrd="2" destOrd="0" presId="urn:microsoft.com/office/officeart/2009/3/layout/StepUpProcess"/>
    <dgm:cxn modelId="{84675C60-161F-4496-94A4-42F1326FE77E}" type="presParOf" srcId="{E077E860-003C-40D5-BC51-52E3AA04A4D2}" destId="{94D78DE5-4D37-495D-B7AE-FFC98C3CDC75}" srcOrd="3" destOrd="0" presId="urn:microsoft.com/office/officeart/2009/3/layout/StepUpProcess"/>
    <dgm:cxn modelId="{9542FA86-754D-4B00-8136-9439CF016947}" type="presParOf" srcId="{94D78DE5-4D37-495D-B7AE-FFC98C3CDC75}" destId="{6793377E-9FB8-4D30-8963-DAD60814B151}" srcOrd="0" destOrd="0" presId="urn:microsoft.com/office/officeart/2009/3/layout/StepUpProcess"/>
    <dgm:cxn modelId="{FD957358-AD0F-44CC-83EE-D7A6655B6E73}" type="presParOf" srcId="{E077E860-003C-40D5-BC51-52E3AA04A4D2}" destId="{48441A0E-8824-47A1-8A6D-5DFA9EA860BC}" srcOrd="4" destOrd="0" presId="urn:microsoft.com/office/officeart/2009/3/layout/StepUpProcess"/>
    <dgm:cxn modelId="{FFFEE20F-9ECC-4B41-86C8-705E14B1F09D}" type="presParOf" srcId="{48441A0E-8824-47A1-8A6D-5DFA9EA860BC}" destId="{24090D95-B6DC-4927-AAF6-1593CCD6DC39}" srcOrd="0" destOrd="0" presId="urn:microsoft.com/office/officeart/2009/3/layout/StepUpProcess"/>
    <dgm:cxn modelId="{F8400A93-8F2B-444D-8649-C58F9C636B73}" type="presParOf" srcId="{48441A0E-8824-47A1-8A6D-5DFA9EA860BC}" destId="{9121CFF9-C975-4856-AF07-1757C292B046}"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ABDB163-30EC-4BE8-9EA6-D5B18D43769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CO"/>
        </a:p>
      </dgm:t>
    </dgm:pt>
    <dgm:pt modelId="{E4AD2520-D82A-4847-87EF-5ACFCDAE3FF6}">
      <dgm:prSet phldrT="[Texto]" custT="1"/>
      <dgm:spPr/>
      <dgm:t>
        <a:bodyPr/>
        <a:lstStyle/>
        <a:p>
          <a:pPr algn="ctr"/>
          <a:r>
            <a:rPr lang="es-MX" sz="900" b="1" dirty="0"/>
            <a:t>GERENTE</a:t>
          </a:r>
          <a:endParaRPr lang="es-CO" sz="900" b="1" dirty="0"/>
        </a:p>
      </dgm:t>
    </dgm:pt>
    <dgm:pt modelId="{0938D455-F983-4FA4-81BF-D82D2B393867}" type="parTrans" cxnId="{73B139DA-DA79-40DD-9AE2-B2E6A95CB916}">
      <dgm:prSet/>
      <dgm:spPr/>
      <dgm:t>
        <a:bodyPr/>
        <a:lstStyle/>
        <a:p>
          <a:pPr algn="ctr"/>
          <a:endParaRPr lang="es-CO" sz="2400" b="1"/>
        </a:p>
      </dgm:t>
    </dgm:pt>
    <dgm:pt modelId="{59EB7AE1-F5B2-4080-A59A-2DC9ABA6B593}" type="sibTrans" cxnId="{73B139DA-DA79-40DD-9AE2-B2E6A95CB916}">
      <dgm:prSet/>
      <dgm:spPr/>
      <dgm:t>
        <a:bodyPr/>
        <a:lstStyle/>
        <a:p>
          <a:pPr algn="ctr"/>
          <a:endParaRPr lang="es-CO" sz="2400" b="1"/>
        </a:p>
      </dgm:t>
    </dgm:pt>
    <dgm:pt modelId="{D94B8916-ECF4-4255-BA9D-A691DF043160}">
      <dgm:prSet phldrT="[Texto]" custT="1"/>
      <dgm:spPr>
        <a:solidFill>
          <a:schemeClr val="accent2">
            <a:lumMod val="75000"/>
          </a:schemeClr>
        </a:solidFill>
      </dgm:spPr>
      <dgm:t>
        <a:bodyPr/>
        <a:lstStyle/>
        <a:p>
          <a:pPr algn="ctr"/>
          <a:r>
            <a:rPr lang="es-CO" sz="900" b="1" dirty="0"/>
            <a:t>SOPORTE</a:t>
          </a:r>
        </a:p>
      </dgm:t>
    </dgm:pt>
    <dgm:pt modelId="{F11FD226-B051-4CD3-BF74-943BC33179B8}" type="parTrans" cxnId="{00B1B430-1E18-4624-9D39-29A6E0C10035}">
      <dgm:prSet/>
      <dgm:spPr/>
      <dgm:t>
        <a:bodyPr/>
        <a:lstStyle/>
        <a:p>
          <a:pPr algn="ctr"/>
          <a:endParaRPr lang="es-CO" sz="2400" b="1"/>
        </a:p>
      </dgm:t>
    </dgm:pt>
    <dgm:pt modelId="{81529768-9B81-4D2A-BF7D-63377A7D344B}" type="sibTrans" cxnId="{00B1B430-1E18-4624-9D39-29A6E0C10035}">
      <dgm:prSet/>
      <dgm:spPr/>
      <dgm:t>
        <a:bodyPr/>
        <a:lstStyle/>
        <a:p>
          <a:pPr algn="ctr"/>
          <a:endParaRPr lang="es-CO" sz="2400" b="1"/>
        </a:p>
      </dgm:t>
    </dgm:pt>
    <dgm:pt modelId="{95A24FEC-3802-4012-9604-7810B13C232F}">
      <dgm:prSet phldrT="[Texto]" custT="1"/>
      <dgm:spPr/>
      <dgm:t>
        <a:bodyPr/>
        <a:lstStyle/>
        <a:p>
          <a:pPr algn="ctr"/>
          <a:r>
            <a:rPr lang="es-MX" sz="900" b="1" dirty="0"/>
            <a:t>JEFE DE PRODUCCIÓN</a:t>
          </a:r>
          <a:endParaRPr lang="es-CO" sz="900" b="1" dirty="0"/>
        </a:p>
      </dgm:t>
    </dgm:pt>
    <dgm:pt modelId="{C671DFD7-6CB4-4C4B-AAAC-3C5D0CB0B747}" type="parTrans" cxnId="{DA532195-D328-464F-BC38-E10675F2AB02}">
      <dgm:prSet/>
      <dgm:spPr/>
      <dgm:t>
        <a:bodyPr/>
        <a:lstStyle/>
        <a:p>
          <a:pPr algn="ctr"/>
          <a:endParaRPr lang="es-CO" sz="2400" b="1"/>
        </a:p>
      </dgm:t>
    </dgm:pt>
    <dgm:pt modelId="{A4FD2091-B4B9-4374-B4DA-3C68C6494FF3}" type="sibTrans" cxnId="{DA532195-D328-464F-BC38-E10675F2AB02}">
      <dgm:prSet/>
      <dgm:spPr/>
      <dgm:t>
        <a:bodyPr/>
        <a:lstStyle/>
        <a:p>
          <a:pPr algn="ctr"/>
          <a:endParaRPr lang="es-CO" sz="2400" b="1"/>
        </a:p>
      </dgm:t>
    </dgm:pt>
    <dgm:pt modelId="{CDD76C50-6F0D-473B-90D5-1146DAAA0FBC}">
      <dgm:prSet phldrT="[Texto]" custT="1"/>
      <dgm:spPr/>
      <dgm:t>
        <a:bodyPr/>
        <a:lstStyle/>
        <a:p>
          <a:pPr algn="ctr"/>
          <a:r>
            <a:rPr lang="es-MX" sz="900" b="1" dirty="0"/>
            <a:t>SUPERVISORES</a:t>
          </a:r>
          <a:endParaRPr lang="es-CO" sz="900" b="1" dirty="0"/>
        </a:p>
      </dgm:t>
    </dgm:pt>
    <dgm:pt modelId="{22501537-8ED9-4447-BFF9-13F0FF958FC1}" type="parTrans" cxnId="{16C1568B-010E-4A33-8B94-AA75338022E2}">
      <dgm:prSet/>
      <dgm:spPr/>
      <dgm:t>
        <a:bodyPr/>
        <a:lstStyle/>
        <a:p>
          <a:pPr algn="ctr"/>
          <a:endParaRPr lang="es-CO" sz="2400" b="1"/>
        </a:p>
      </dgm:t>
    </dgm:pt>
    <dgm:pt modelId="{F9296ED6-C382-4271-B4A9-BB842B18817C}" type="sibTrans" cxnId="{16C1568B-010E-4A33-8B94-AA75338022E2}">
      <dgm:prSet/>
      <dgm:spPr/>
      <dgm:t>
        <a:bodyPr/>
        <a:lstStyle/>
        <a:p>
          <a:pPr algn="ctr"/>
          <a:endParaRPr lang="es-CO" sz="2400" b="1"/>
        </a:p>
      </dgm:t>
    </dgm:pt>
    <dgm:pt modelId="{EE2F3C77-BBA2-4A7B-B251-CE92D68A17B6}">
      <dgm:prSet phldrT="[Texto]" custT="1"/>
      <dgm:spPr/>
      <dgm:t>
        <a:bodyPr/>
        <a:lstStyle/>
        <a:p>
          <a:pPr algn="ctr"/>
          <a:r>
            <a:rPr lang="es-MX" sz="900" b="1" dirty="0"/>
            <a:t>AUXILIAR DE PRODUCCIÓN</a:t>
          </a:r>
          <a:endParaRPr lang="es-CO" sz="900" b="1" dirty="0"/>
        </a:p>
      </dgm:t>
    </dgm:pt>
    <dgm:pt modelId="{C4A985CD-D9AF-492C-8807-08E30D8508EA}" type="parTrans" cxnId="{891E39BF-D8D2-4F53-96D3-6E439D2AFC57}">
      <dgm:prSet/>
      <dgm:spPr/>
      <dgm:t>
        <a:bodyPr/>
        <a:lstStyle/>
        <a:p>
          <a:pPr algn="ctr"/>
          <a:endParaRPr lang="es-CO" sz="2400" b="1"/>
        </a:p>
      </dgm:t>
    </dgm:pt>
    <dgm:pt modelId="{10EFDE8B-3F70-41F0-A968-4A9819CE066F}" type="sibTrans" cxnId="{891E39BF-D8D2-4F53-96D3-6E439D2AFC57}">
      <dgm:prSet/>
      <dgm:spPr/>
      <dgm:t>
        <a:bodyPr/>
        <a:lstStyle/>
        <a:p>
          <a:pPr algn="ctr"/>
          <a:endParaRPr lang="es-CO" sz="2400" b="1"/>
        </a:p>
      </dgm:t>
    </dgm:pt>
    <dgm:pt modelId="{36DA3CAD-72CF-4FA4-AC7F-6963AF92337D}">
      <dgm:prSet phldrT="[Texto]" custT="1"/>
      <dgm:spPr/>
      <dgm:t>
        <a:bodyPr/>
        <a:lstStyle/>
        <a:p>
          <a:pPr algn="ctr"/>
          <a:r>
            <a:rPr lang="es-MX" sz="900" b="1" dirty="0"/>
            <a:t>ALIMENTADORES</a:t>
          </a:r>
          <a:endParaRPr lang="es-CO" sz="900" b="1" dirty="0"/>
        </a:p>
      </dgm:t>
    </dgm:pt>
    <dgm:pt modelId="{44CAE3BB-7B80-4285-817A-A9A6BF3D49A8}" type="parTrans" cxnId="{CEED95D4-F931-4911-A677-437439CA6F0B}">
      <dgm:prSet/>
      <dgm:spPr/>
      <dgm:t>
        <a:bodyPr/>
        <a:lstStyle/>
        <a:p>
          <a:pPr algn="ctr"/>
          <a:endParaRPr lang="es-CO" sz="2400" b="1"/>
        </a:p>
      </dgm:t>
    </dgm:pt>
    <dgm:pt modelId="{49E1F5D3-46B1-4FFE-B9D8-6A0DCF812F5D}" type="sibTrans" cxnId="{CEED95D4-F931-4911-A677-437439CA6F0B}">
      <dgm:prSet/>
      <dgm:spPr/>
      <dgm:t>
        <a:bodyPr/>
        <a:lstStyle/>
        <a:p>
          <a:pPr algn="ctr"/>
          <a:endParaRPr lang="es-CO" sz="2400" b="1"/>
        </a:p>
      </dgm:t>
    </dgm:pt>
    <dgm:pt modelId="{A79D2A19-CC22-4CB1-B864-0BBB1BF0DE97}">
      <dgm:prSet phldrT="[Texto]" custT="1"/>
      <dgm:spPr/>
      <dgm:t>
        <a:bodyPr/>
        <a:lstStyle/>
        <a:p>
          <a:pPr algn="ctr"/>
          <a:r>
            <a:rPr lang="es-MX" sz="900" b="1" dirty="0"/>
            <a:t>CELADORES</a:t>
          </a:r>
          <a:endParaRPr lang="es-CO" sz="900" b="1" dirty="0"/>
        </a:p>
      </dgm:t>
    </dgm:pt>
    <dgm:pt modelId="{44AF5D52-E53A-46B0-8320-3D67B6B869F6}" type="parTrans" cxnId="{65144548-7DC4-4797-9902-88BB7F30146D}">
      <dgm:prSet/>
      <dgm:spPr/>
      <dgm:t>
        <a:bodyPr/>
        <a:lstStyle/>
        <a:p>
          <a:pPr algn="ctr"/>
          <a:endParaRPr lang="es-CO" sz="2400" b="1"/>
        </a:p>
      </dgm:t>
    </dgm:pt>
    <dgm:pt modelId="{999BD011-9B3D-4968-818A-4A2B0186AEEA}" type="sibTrans" cxnId="{65144548-7DC4-4797-9902-88BB7F30146D}">
      <dgm:prSet/>
      <dgm:spPr/>
      <dgm:t>
        <a:bodyPr/>
        <a:lstStyle/>
        <a:p>
          <a:pPr algn="ctr"/>
          <a:endParaRPr lang="es-CO" sz="2400" b="1"/>
        </a:p>
      </dgm:t>
    </dgm:pt>
    <dgm:pt modelId="{3CABE093-C46F-47A2-A912-8A082AF0C4C9}">
      <dgm:prSet phldrT="[Texto]" custT="1"/>
      <dgm:spPr/>
      <dgm:t>
        <a:bodyPr/>
        <a:lstStyle/>
        <a:p>
          <a:pPr algn="ctr"/>
          <a:r>
            <a:rPr lang="es-MX" sz="900" b="1" dirty="0"/>
            <a:t>AUXILIAR CONTABLE</a:t>
          </a:r>
          <a:endParaRPr lang="es-CO" sz="900" b="1" dirty="0"/>
        </a:p>
      </dgm:t>
    </dgm:pt>
    <dgm:pt modelId="{068AAACD-8A0C-4E15-B557-1D8DCE8B34AE}" type="parTrans" cxnId="{67B06CF2-5D15-46F1-99FB-17FCB45A5675}">
      <dgm:prSet/>
      <dgm:spPr/>
      <dgm:t>
        <a:bodyPr/>
        <a:lstStyle/>
        <a:p>
          <a:pPr algn="ctr"/>
          <a:endParaRPr lang="es-CO" sz="2400" b="1"/>
        </a:p>
      </dgm:t>
    </dgm:pt>
    <dgm:pt modelId="{F580571C-DFE2-492B-ABE7-139DB2B4D236}" type="sibTrans" cxnId="{67B06CF2-5D15-46F1-99FB-17FCB45A5675}">
      <dgm:prSet/>
      <dgm:spPr/>
      <dgm:t>
        <a:bodyPr/>
        <a:lstStyle/>
        <a:p>
          <a:pPr algn="ctr"/>
          <a:endParaRPr lang="es-CO" sz="2400" b="1"/>
        </a:p>
      </dgm:t>
    </dgm:pt>
    <dgm:pt modelId="{112F8AF3-6FD3-4941-AC9D-6ED9C0241071}">
      <dgm:prSet phldrT="[Texto]" custT="1"/>
      <dgm:spPr>
        <a:solidFill>
          <a:schemeClr val="accent2">
            <a:lumMod val="75000"/>
          </a:schemeClr>
        </a:solidFill>
      </dgm:spPr>
      <dgm:t>
        <a:bodyPr/>
        <a:lstStyle/>
        <a:p>
          <a:pPr algn="ctr"/>
          <a:r>
            <a:rPr lang="es-MX" sz="900" b="1" dirty="0"/>
            <a:t>PRODUCCIÓN ACUICOLA</a:t>
          </a:r>
          <a:endParaRPr lang="es-CO" sz="900" b="1" dirty="0"/>
        </a:p>
      </dgm:t>
    </dgm:pt>
    <dgm:pt modelId="{1572DE20-849F-4853-8C49-2BED15007590}" type="parTrans" cxnId="{2023DAF9-2B33-4BF4-BAFB-694B59CB2DB6}">
      <dgm:prSet/>
      <dgm:spPr/>
      <dgm:t>
        <a:bodyPr/>
        <a:lstStyle/>
        <a:p>
          <a:endParaRPr lang="es-CO" sz="2400" b="1"/>
        </a:p>
      </dgm:t>
    </dgm:pt>
    <dgm:pt modelId="{ACF86498-47C5-4033-BC12-3DDEDCC38971}" type="sibTrans" cxnId="{2023DAF9-2B33-4BF4-BAFB-694B59CB2DB6}">
      <dgm:prSet/>
      <dgm:spPr/>
      <dgm:t>
        <a:bodyPr/>
        <a:lstStyle/>
        <a:p>
          <a:endParaRPr lang="es-CO" sz="2400" b="1"/>
        </a:p>
      </dgm:t>
    </dgm:pt>
    <dgm:pt modelId="{70862C1D-8E35-435E-9B90-9BC977511DCA}">
      <dgm:prSet phldrT="[Texto]" custT="1"/>
      <dgm:spPr>
        <a:solidFill>
          <a:schemeClr val="accent2">
            <a:lumMod val="75000"/>
          </a:schemeClr>
        </a:solidFill>
      </dgm:spPr>
      <dgm:t>
        <a:bodyPr/>
        <a:lstStyle/>
        <a:p>
          <a:pPr algn="ctr"/>
          <a:r>
            <a:rPr lang="es-CO" sz="900" b="1" dirty="0"/>
            <a:t>PRODUCCIÓN AGRICOLA</a:t>
          </a:r>
        </a:p>
      </dgm:t>
    </dgm:pt>
    <dgm:pt modelId="{B6DE71CA-D698-4D26-B174-72486FFD4421}" type="parTrans" cxnId="{3159ACCB-3DB0-439F-B0BD-4D7E3E7B5308}">
      <dgm:prSet/>
      <dgm:spPr/>
      <dgm:t>
        <a:bodyPr/>
        <a:lstStyle/>
        <a:p>
          <a:endParaRPr lang="es-ES" sz="2800" b="1"/>
        </a:p>
      </dgm:t>
    </dgm:pt>
    <dgm:pt modelId="{ED764EB5-F88C-449C-B36E-A322E4A9DFCB}" type="sibTrans" cxnId="{3159ACCB-3DB0-439F-B0BD-4D7E3E7B5308}">
      <dgm:prSet/>
      <dgm:spPr/>
      <dgm:t>
        <a:bodyPr/>
        <a:lstStyle/>
        <a:p>
          <a:endParaRPr lang="es-ES" sz="2800" b="1"/>
        </a:p>
      </dgm:t>
    </dgm:pt>
    <dgm:pt modelId="{30985E75-5F8E-45DE-B35E-65C652347A0C}">
      <dgm:prSet phldrT="[Texto]" custT="1"/>
      <dgm:spPr/>
      <dgm:t>
        <a:bodyPr/>
        <a:lstStyle/>
        <a:p>
          <a:pPr algn="ctr"/>
          <a:r>
            <a:rPr lang="es-CO" sz="900" b="1" dirty="0"/>
            <a:t>Administrador Finca 1</a:t>
          </a:r>
        </a:p>
      </dgm:t>
    </dgm:pt>
    <dgm:pt modelId="{200FE5E2-AEDB-4396-A008-680AF396BE0A}" type="parTrans" cxnId="{D5E5E45F-9182-430F-8FED-9A047B974B31}">
      <dgm:prSet/>
      <dgm:spPr/>
      <dgm:t>
        <a:bodyPr/>
        <a:lstStyle/>
        <a:p>
          <a:endParaRPr lang="es-ES" sz="2800" b="1"/>
        </a:p>
      </dgm:t>
    </dgm:pt>
    <dgm:pt modelId="{00B736C2-25F9-40AD-A340-44FB277CCC8D}" type="sibTrans" cxnId="{D5E5E45F-9182-430F-8FED-9A047B974B31}">
      <dgm:prSet/>
      <dgm:spPr/>
      <dgm:t>
        <a:bodyPr/>
        <a:lstStyle/>
        <a:p>
          <a:endParaRPr lang="es-ES" sz="2800" b="1"/>
        </a:p>
      </dgm:t>
    </dgm:pt>
    <dgm:pt modelId="{0D98EE82-2ABF-4C2C-8F16-41D373221101}">
      <dgm:prSet phldrT="[Texto]" custT="1"/>
      <dgm:spPr/>
      <dgm:t>
        <a:bodyPr/>
        <a:lstStyle/>
        <a:p>
          <a:pPr algn="ctr"/>
          <a:r>
            <a:rPr lang="es-CO" sz="900" b="1" dirty="0"/>
            <a:t>Administrador Finca 2</a:t>
          </a:r>
        </a:p>
      </dgm:t>
    </dgm:pt>
    <dgm:pt modelId="{F7B33188-612E-4942-9E95-5CE3725DD8E3}" type="parTrans" cxnId="{438CA41B-B6FE-4A23-8B2B-09F6F8B1B7D4}">
      <dgm:prSet/>
      <dgm:spPr/>
      <dgm:t>
        <a:bodyPr/>
        <a:lstStyle/>
        <a:p>
          <a:endParaRPr lang="es-ES" sz="2800" b="1"/>
        </a:p>
      </dgm:t>
    </dgm:pt>
    <dgm:pt modelId="{3C848D2C-69DE-4E0C-BB7D-577681AF8ED9}" type="sibTrans" cxnId="{438CA41B-B6FE-4A23-8B2B-09F6F8B1B7D4}">
      <dgm:prSet/>
      <dgm:spPr/>
      <dgm:t>
        <a:bodyPr/>
        <a:lstStyle/>
        <a:p>
          <a:endParaRPr lang="es-ES" sz="2800" b="1"/>
        </a:p>
      </dgm:t>
    </dgm:pt>
    <dgm:pt modelId="{2DEC2AB7-DF61-4A93-A252-4B97EC799CB3}">
      <dgm:prSet phldrT="[Texto]" custT="1"/>
      <dgm:spPr/>
      <dgm:t>
        <a:bodyPr/>
        <a:lstStyle/>
        <a:p>
          <a:pPr algn="ctr"/>
          <a:r>
            <a:rPr lang="es-CO" sz="900" b="1" dirty="0"/>
            <a:t>Tractorista</a:t>
          </a:r>
        </a:p>
      </dgm:t>
    </dgm:pt>
    <dgm:pt modelId="{227D1063-5ABF-42B5-812A-D02CF68D8A15}" type="parTrans" cxnId="{E019939C-57DB-4B6A-846D-13E99F29E39C}">
      <dgm:prSet/>
      <dgm:spPr/>
      <dgm:t>
        <a:bodyPr/>
        <a:lstStyle/>
        <a:p>
          <a:endParaRPr lang="es-ES" sz="2800" b="1"/>
        </a:p>
      </dgm:t>
    </dgm:pt>
    <dgm:pt modelId="{10515598-36D1-4B0E-A6AE-5D162528D745}" type="sibTrans" cxnId="{E019939C-57DB-4B6A-846D-13E99F29E39C}">
      <dgm:prSet/>
      <dgm:spPr/>
      <dgm:t>
        <a:bodyPr/>
        <a:lstStyle/>
        <a:p>
          <a:endParaRPr lang="es-ES" sz="2800" b="1"/>
        </a:p>
      </dgm:t>
    </dgm:pt>
    <dgm:pt modelId="{4E449CE6-C535-4268-8379-45EF1110BEA7}" type="pres">
      <dgm:prSet presAssocID="{7ABDB163-30EC-4BE8-9EA6-D5B18D43769C}" presName="hierChild1" presStyleCnt="0">
        <dgm:presLayoutVars>
          <dgm:orgChart val="1"/>
          <dgm:chPref val="1"/>
          <dgm:dir/>
          <dgm:animOne val="branch"/>
          <dgm:animLvl val="lvl"/>
          <dgm:resizeHandles/>
        </dgm:presLayoutVars>
      </dgm:prSet>
      <dgm:spPr/>
      <dgm:t>
        <a:bodyPr/>
        <a:lstStyle/>
        <a:p>
          <a:endParaRPr lang="es-CO"/>
        </a:p>
      </dgm:t>
    </dgm:pt>
    <dgm:pt modelId="{18896830-6553-47F8-9257-7BD38125F0A9}" type="pres">
      <dgm:prSet presAssocID="{E4AD2520-D82A-4847-87EF-5ACFCDAE3FF6}" presName="hierRoot1" presStyleCnt="0">
        <dgm:presLayoutVars>
          <dgm:hierBranch val="init"/>
        </dgm:presLayoutVars>
      </dgm:prSet>
      <dgm:spPr/>
    </dgm:pt>
    <dgm:pt modelId="{717D5E52-CBF4-497E-819B-05C5D2DE9183}" type="pres">
      <dgm:prSet presAssocID="{E4AD2520-D82A-4847-87EF-5ACFCDAE3FF6}" presName="rootComposite1" presStyleCnt="0"/>
      <dgm:spPr/>
    </dgm:pt>
    <dgm:pt modelId="{F32B1594-BE1D-4161-BCB5-78871BB7759D}" type="pres">
      <dgm:prSet presAssocID="{E4AD2520-D82A-4847-87EF-5ACFCDAE3FF6}" presName="rootText1" presStyleLbl="node0" presStyleIdx="0" presStyleCnt="1">
        <dgm:presLayoutVars>
          <dgm:chPref val="3"/>
        </dgm:presLayoutVars>
      </dgm:prSet>
      <dgm:spPr/>
      <dgm:t>
        <a:bodyPr/>
        <a:lstStyle/>
        <a:p>
          <a:endParaRPr lang="es-CO"/>
        </a:p>
      </dgm:t>
    </dgm:pt>
    <dgm:pt modelId="{27D90D5E-74B0-4872-A2BD-770FA9836BCA}" type="pres">
      <dgm:prSet presAssocID="{E4AD2520-D82A-4847-87EF-5ACFCDAE3FF6}" presName="rootConnector1" presStyleLbl="node1" presStyleIdx="0" presStyleCnt="0"/>
      <dgm:spPr/>
      <dgm:t>
        <a:bodyPr/>
        <a:lstStyle/>
        <a:p>
          <a:endParaRPr lang="es-CO"/>
        </a:p>
      </dgm:t>
    </dgm:pt>
    <dgm:pt modelId="{E6ED8DBF-40DB-4C44-95D1-8CE103DBA8D6}" type="pres">
      <dgm:prSet presAssocID="{E4AD2520-D82A-4847-87EF-5ACFCDAE3FF6}" presName="hierChild2" presStyleCnt="0"/>
      <dgm:spPr/>
    </dgm:pt>
    <dgm:pt modelId="{36974631-38E6-4BB9-9101-C22112C953B5}" type="pres">
      <dgm:prSet presAssocID="{C671DFD7-6CB4-4C4B-AAAC-3C5D0CB0B747}" presName="Name37" presStyleLbl="parChTrans1D2" presStyleIdx="0" presStyleCnt="2"/>
      <dgm:spPr/>
      <dgm:t>
        <a:bodyPr/>
        <a:lstStyle/>
        <a:p>
          <a:endParaRPr lang="es-CO"/>
        </a:p>
      </dgm:t>
    </dgm:pt>
    <dgm:pt modelId="{DFA0A36B-08C5-4CCC-A808-C763A52D0679}" type="pres">
      <dgm:prSet presAssocID="{95A24FEC-3802-4012-9604-7810B13C232F}" presName="hierRoot2" presStyleCnt="0">
        <dgm:presLayoutVars>
          <dgm:hierBranch val="init"/>
        </dgm:presLayoutVars>
      </dgm:prSet>
      <dgm:spPr/>
    </dgm:pt>
    <dgm:pt modelId="{BC57EB27-82A4-4CBF-B89B-E656E1C4B366}" type="pres">
      <dgm:prSet presAssocID="{95A24FEC-3802-4012-9604-7810B13C232F}" presName="rootComposite" presStyleCnt="0"/>
      <dgm:spPr/>
    </dgm:pt>
    <dgm:pt modelId="{4469A14E-7DAC-4751-8692-8246D11422BA}" type="pres">
      <dgm:prSet presAssocID="{95A24FEC-3802-4012-9604-7810B13C232F}" presName="rootText" presStyleLbl="node2" presStyleIdx="0" presStyleCnt="2" custLinFactNeighborX="-79570" custLinFactNeighborY="-2014">
        <dgm:presLayoutVars>
          <dgm:chPref val="3"/>
        </dgm:presLayoutVars>
      </dgm:prSet>
      <dgm:spPr/>
      <dgm:t>
        <a:bodyPr/>
        <a:lstStyle/>
        <a:p>
          <a:endParaRPr lang="es-CO"/>
        </a:p>
      </dgm:t>
    </dgm:pt>
    <dgm:pt modelId="{F0FDF955-EAE1-4303-9873-094E589FF0EB}" type="pres">
      <dgm:prSet presAssocID="{95A24FEC-3802-4012-9604-7810B13C232F}" presName="rootConnector" presStyleLbl="node2" presStyleIdx="0" presStyleCnt="2"/>
      <dgm:spPr/>
      <dgm:t>
        <a:bodyPr/>
        <a:lstStyle/>
        <a:p>
          <a:endParaRPr lang="es-CO"/>
        </a:p>
      </dgm:t>
    </dgm:pt>
    <dgm:pt modelId="{1971809E-8C40-4A4D-BE9D-25EC4C5FEFDE}" type="pres">
      <dgm:prSet presAssocID="{95A24FEC-3802-4012-9604-7810B13C232F}" presName="hierChild4" presStyleCnt="0"/>
      <dgm:spPr/>
    </dgm:pt>
    <dgm:pt modelId="{C2F26F68-C86B-4C3F-A0C1-509691304182}" type="pres">
      <dgm:prSet presAssocID="{1572DE20-849F-4853-8C49-2BED15007590}" presName="Name37" presStyleLbl="parChTrans1D3" presStyleIdx="0" presStyleCnt="4"/>
      <dgm:spPr/>
      <dgm:t>
        <a:bodyPr/>
        <a:lstStyle/>
        <a:p>
          <a:endParaRPr lang="es-CO"/>
        </a:p>
      </dgm:t>
    </dgm:pt>
    <dgm:pt modelId="{4265C7EF-438D-442C-8101-332C606B1DB8}" type="pres">
      <dgm:prSet presAssocID="{112F8AF3-6FD3-4941-AC9D-6ED9C0241071}" presName="hierRoot2" presStyleCnt="0">
        <dgm:presLayoutVars>
          <dgm:hierBranch val="init"/>
        </dgm:presLayoutVars>
      </dgm:prSet>
      <dgm:spPr/>
    </dgm:pt>
    <dgm:pt modelId="{205F5AEE-7413-4018-94E6-A5C2EF1DD3C6}" type="pres">
      <dgm:prSet presAssocID="{112F8AF3-6FD3-4941-AC9D-6ED9C0241071}" presName="rootComposite" presStyleCnt="0"/>
      <dgm:spPr/>
    </dgm:pt>
    <dgm:pt modelId="{464870A0-6F6B-4BDA-810C-043CD02B4E23}" type="pres">
      <dgm:prSet presAssocID="{112F8AF3-6FD3-4941-AC9D-6ED9C0241071}" presName="rootText" presStyleLbl="node3" presStyleIdx="0" presStyleCnt="4">
        <dgm:presLayoutVars>
          <dgm:chPref val="3"/>
        </dgm:presLayoutVars>
      </dgm:prSet>
      <dgm:spPr/>
      <dgm:t>
        <a:bodyPr/>
        <a:lstStyle/>
        <a:p>
          <a:endParaRPr lang="es-CO"/>
        </a:p>
      </dgm:t>
    </dgm:pt>
    <dgm:pt modelId="{D9641D0E-CFC7-4CD0-A80F-306FFA43110A}" type="pres">
      <dgm:prSet presAssocID="{112F8AF3-6FD3-4941-AC9D-6ED9C0241071}" presName="rootConnector" presStyleLbl="node3" presStyleIdx="0" presStyleCnt="4"/>
      <dgm:spPr/>
      <dgm:t>
        <a:bodyPr/>
        <a:lstStyle/>
        <a:p>
          <a:endParaRPr lang="es-CO"/>
        </a:p>
      </dgm:t>
    </dgm:pt>
    <dgm:pt modelId="{D24EDE71-3474-4947-974D-B1ACE80E2B1A}" type="pres">
      <dgm:prSet presAssocID="{112F8AF3-6FD3-4941-AC9D-6ED9C0241071}" presName="hierChild4" presStyleCnt="0"/>
      <dgm:spPr/>
    </dgm:pt>
    <dgm:pt modelId="{64350556-3BE4-4E8D-A9F7-8500A0779FED}" type="pres">
      <dgm:prSet presAssocID="{22501537-8ED9-4447-BFF9-13F0FF958FC1}" presName="Name37" presStyleLbl="parChTrans1D4" presStyleIdx="0" presStyleCnt="6"/>
      <dgm:spPr/>
      <dgm:t>
        <a:bodyPr/>
        <a:lstStyle/>
        <a:p>
          <a:endParaRPr lang="es-CO"/>
        </a:p>
      </dgm:t>
    </dgm:pt>
    <dgm:pt modelId="{3F35E480-1FB0-4661-A137-267DC1505DA8}" type="pres">
      <dgm:prSet presAssocID="{CDD76C50-6F0D-473B-90D5-1146DAAA0FBC}" presName="hierRoot2" presStyleCnt="0">
        <dgm:presLayoutVars>
          <dgm:hierBranch val="init"/>
        </dgm:presLayoutVars>
      </dgm:prSet>
      <dgm:spPr/>
    </dgm:pt>
    <dgm:pt modelId="{6C787235-3463-44B9-AE9E-7C1C690C2681}" type="pres">
      <dgm:prSet presAssocID="{CDD76C50-6F0D-473B-90D5-1146DAAA0FBC}" presName="rootComposite" presStyleCnt="0"/>
      <dgm:spPr/>
    </dgm:pt>
    <dgm:pt modelId="{09A68964-279F-4073-9FFA-EAFF63727EE0}" type="pres">
      <dgm:prSet presAssocID="{CDD76C50-6F0D-473B-90D5-1146DAAA0FBC}" presName="rootText" presStyleLbl="node4" presStyleIdx="0" presStyleCnt="6" custLinFactX="-51303" custLinFactNeighborX="-100000" custLinFactNeighborY="-2667">
        <dgm:presLayoutVars>
          <dgm:chPref val="3"/>
        </dgm:presLayoutVars>
      </dgm:prSet>
      <dgm:spPr/>
      <dgm:t>
        <a:bodyPr/>
        <a:lstStyle/>
        <a:p>
          <a:endParaRPr lang="es-CO"/>
        </a:p>
      </dgm:t>
    </dgm:pt>
    <dgm:pt modelId="{256ADE66-5446-458E-B6D3-DB8821E0D26E}" type="pres">
      <dgm:prSet presAssocID="{CDD76C50-6F0D-473B-90D5-1146DAAA0FBC}" presName="rootConnector" presStyleLbl="node4" presStyleIdx="0" presStyleCnt="6"/>
      <dgm:spPr/>
      <dgm:t>
        <a:bodyPr/>
        <a:lstStyle/>
        <a:p>
          <a:endParaRPr lang="es-CO"/>
        </a:p>
      </dgm:t>
    </dgm:pt>
    <dgm:pt modelId="{1E76E0F4-270E-4122-AA9E-90AF793A6123}" type="pres">
      <dgm:prSet presAssocID="{CDD76C50-6F0D-473B-90D5-1146DAAA0FBC}" presName="hierChild4" presStyleCnt="0"/>
      <dgm:spPr/>
    </dgm:pt>
    <dgm:pt modelId="{84CDD5AE-329D-44EA-B46F-6E3655A4B117}" type="pres">
      <dgm:prSet presAssocID="{CDD76C50-6F0D-473B-90D5-1146DAAA0FBC}" presName="hierChild5" presStyleCnt="0"/>
      <dgm:spPr/>
    </dgm:pt>
    <dgm:pt modelId="{BF55D008-7B6C-498F-90B7-64C4FFCF1C06}" type="pres">
      <dgm:prSet presAssocID="{C4A985CD-D9AF-492C-8807-08E30D8508EA}" presName="Name37" presStyleLbl="parChTrans1D4" presStyleIdx="1" presStyleCnt="6"/>
      <dgm:spPr/>
      <dgm:t>
        <a:bodyPr/>
        <a:lstStyle/>
        <a:p>
          <a:endParaRPr lang="es-CO"/>
        </a:p>
      </dgm:t>
    </dgm:pt>
    <dgm:pt modelId="{579AE5DA-5BAE-482F-B39C-834225585E3E}" type="pres">
      <dgm:prSet presAssocID="{EE2F3C77-BBA2-4A7B-B251-CE92D68A17B6}" presName="hierRoot2" presStyleCnt="0">
        <dgm:presLayoutVars>
          <dgm:hierBranch val="init"/>
        </dgm:presLayoutVars>
      </dgm:prSet>
      <dgm:spPr/>
    </dgm:pt>
    <dgm:pt modelId="{090A7229-79DD-4648-82DC-4C3ECBEB6072}" type="pres">
      <dgm:prSet presAssocID="{EE2F3C77-BBA2-4A7B-B251-CE92D68A17B6}" presName="rootComposite" presStyleCnt="0"/>
      <dgm:spPr/>
    </dgm:pt>
    <dgm:pt modelId="{B7AD82FD-EC71-41FF-A4E1-A9667F6F675E}" type="pres">
      <dgm:prSet presAssocID="{EE2F3C77-BBA2-4A7B-B251-CE92D68A17B6}" presName="rootText" presStyleLbl="node4" presStyleIdx="1" presStyleCnt="6" custLinFactX="-51303" custLinFactNeighborX="-100000" custLinFactNeighborY="-2667">
        <dgm:presLayoutVars>
          <dgm:chPref val="3"/>
        </dgm:presLayoutVars>
      </dgm:prSet>
      <dgm:spPr/>
      <dgm:t>
        <a:bodyPr/>
        <a:lstStyle/>
        <a:p>
          <a:endParaRPr lang="es-CO"/>
        </a:p>
      </dgm:t>
    </dgm:pt>
    <dgm:pt modelId="{C039604A-0BBB-4E20-9DF5-124329518844}" type="pres">
      <dgm:prSet presAssocID="{EE2F3C77-BBA2-4A7B-B251-CE92D68A17B6}" presName="rootConnector" presStyleLbl="node4" presStyleIdx="1" presStyleCnt="6"/>
      <dgm:spPr/>
      <dgm:t>
        <a:bodyPr/>
        <a:lstStyle/>
        <a:p>
          <a:endParaRPr lang="es-CO"/>
        </a:p>
      </dgm:t>
    </dgm:pt>
    <dgm:pt modelId="{3C212403-0E43-4E43-9C45-5D4A5158853B}" type="pres">
      <dgm:prSet presAssocID="{EE2F3C77-BBA2-4A7B-B251-CE92D68A17B6}" presName="hierChild4" presStyleCnt="0"/>
      <dgm:spPr/>
    </dgm:pt>
    <dgm:pt modelId="{256D7A3B-9EB2-4936-AD39-3D4C011CA30F}" type="pres">
      <dgm:prSet presAssocID="{EE2F3C77-BBA2-4A7B-B251-CE92D68A17B6}" presName="hierChild5" presStyleCnt="0"/>
      <dgm:spPr/>
    </dgm:pt>
    <dgm:pt modelId="{25EFCF19-85DA-4D91-B8F4-6BD116811AB1}" type="pres">
      <dgm:prSet presAssocID="{44CAE3BB-7B80-4285-817A-A9A6BF3D49A8}" presName="Name37" presStyleLbl="parChTrans1D4" presStyleIdx="2" presStyleCnt="6"/>
      <dgm:spPr/>
      <dgm:t>
        <a:bodyPr/>
        <a:lstStyle/>
        <a:p>
          <a:endParaRPr lang="es-CO"/>
        </a:p>
      </dgm:t>
    </dgm:pt>
    <dgm:pt modelId="{B82DFFCD-49EF-4A14-B66A-42E579C1C0B7}" type="pres">
      <dgm:prSet presAssocID="{36DA3CAD-72CF-4FA4-AC7F-6963AF92337D}" presName="hierRoot2" presStyleCnt="0">
        <dgm:presLayoutVars>
          <dgm:hierBranch val="init"/>
        </dgm:presLayoutVars>
      </dgm:prSet>
      <dgm:spPr/>
    </dgm:pt>
    <dgm:pt modelId="{1DE9C72C-3C9E-4653-B532-3E1C7DC3592E}" type="pres">
      <dgm:prSet presAssocID="{36DA3CAD-72CF-4FA4-AC7F-6963AF92337D}" presName="rootComposite" presStyleCnt="0"/>
      <dgm:spPr/>
    </dgm:pt>
    <dgm:pt modelId="{041FDF06-9F19-431F-ACE3-9140DF8B5590}" type="pres">
      <dgm:prSet presAssocID="{36DA3CAD-72CF-4FA4-AC7F-6963AF92337D}" presName="rootText" presStyleLbl="node4" presStyleIdx="2" presStyleCnt="6" custScaleX="125299" custLinFactX="-51303" custLinFactNeighborX="-100000" custLinFactNeighborY="-2667">
        <dgm:presLayoutVars>
          <dgm:chPref val="3"/>
        </dgm:presLayoutVars>
      </dgm:prSet>
      <dgm:spPr/>
      <dgm:t>
        <a:bodyPr/>
        <a:lstStyle/>
        <a:p>
          <a:endParaRPr lang="es-CO"/>
        </a:p>
      </dgm:t>
    </dgm:pt>
    <dgm:pt modelId="{E758BF76-8428-4340-8612-2CAD1C96928E}" type="pres">
      <dgm:prSet presAssocID="{36DA3CAD-72CF-4FA4-AC7F-6963AF92337D}" presName="rootConnector" presStyleLbl="node4" presStyleIdx="2" presStyleCnt="6"/>
      <dgm:spPr/>
      <dgm:t>
        <a:bodyPr/>
        <a:lstStyle/>
        <a:p>
          <a:endParaRPr lang="es-CO"/>
        </a:p>
      </dgm:t>
    </dgm:pt>
    <dgm:pt modelId="{A17B43C7-CC82-422D-94FF-AC706F61880C}" type="pres">
      <dgm:prSet presAssocID="{36DA3CAD-72CF-4FA4-AC7F-6963AF92337D}" presName="hierChild4" presStyleCnt="0"/>
      <dgm:spPr/>
    </dgm:pt>
    <dgm:pt modelId="{D5E25430-D6A8-40A5-87D3-3B93E741AE3A}" type="pres">
      <dgm:prSet presAssocID="{36DA3CAD-72CF-4FA4-AC7F-6963AF92337D}" presName="hierChild5" presStyleCnt="0"/>
      <dgm:spPr/>
    </dgm:pt>
    <dgm:pt modelId="{3DDF8BA9-76E2-4C80-BC91-218A1DDBB778}" type="pres">
      <dgm:prSet presAssocID="{112F8AF3-6FD3-4941-AC9D-6ED9C0241071}" presName="hierChild5" presStyleCnt="0"/>
      <dgm:spPr/>
    </dgm:pt>
    <dgm:pt modelId="{8CD762CC-B692-4867-BF71-DA70EB395C91}" type="pres">
      <dgm:prSet presAssocID="{44AF5D52-E53A-46B0-8320-3D67B6B869F6}" presName="Name37" presStyleLbl="parChTrans1D3" presStyleIdx="1" presStyleCnt="4"/>
      <dgm:spPr/>
      <dgm:t>
        <a:bodyPr/>
        <a:lstStyle/>
        <a:p>
          <a:endParaRPr lang="es-CO"/>
        </a:p>
      </dgm:t>
    </dgm:pt>
    <dgm:pt modelId="{6B691573-5B85-4663-869F-D5CA1ECB1CE3}" type="pres">
      <dgm:prSet presAssocID="{A79D2A19-CC22-4CB1-B864-0BBB1BF0DE97}" presName="hierRoot2" presStyleCnt="0">
        <dgm:presLayoutVars>
          <dgm:hierBranch val="init"/>
        </dgm:presLayoutVars>
      </dgm:prSet>
      <dgm:spPr/>
    </dgm:pt>
    <dgm:pt modelId="{CC701BD4-C897-4858-A971-E1196B00DAD7}" type="pres">
      <dgm:prSet presAssocID="{A79D2A19-CC22-4CB1-B864-0BBB1BF0DE97}" presName="rootComposite" presStyleCnt="0"/>
      <dgm:spPr/>
    </dgm:pt>
    <dgm:pt modelId="{DB676E65-F428-4AAC-9520-D2F3A830E4C7}" type="pres">
      <dgm:prSet presAssocID="{A79D2A19-CC22-4CB1-B864-0BBB1BF0DE97}" presName="rootText" presStyleLbl="node3" presStyleIdx="1" presStyleCnt="4" custLinFactY="100000" custLinFactNeighborX="-80446" custLinFactNeighborY="169651">
        <dgm:presLayoutVars>
          <dgm:chPref val="3"/>
        </dgm:presLayoutVars>
      </dgm:prSet>
      <dgm:spPr/>
      <dgm:t>
        <a:bodyPr/>
        <a:lstStyle/>
        <a:p>
          <a:endParaRPr lang="es-CO"/>
        </a:p>
      </dgm:t>
    </dgm:pt>
    <dgm:pt modelId="{6CAFE24F-581F-4857-BB4C-D300C5FC9160}" type="pres">
      <dgm:prSet presAssocID="{A79D2A19-CC22-4CB1-B864-0BBB1BF0DE97}" presName="rootConnector" presStyleLbl="node3" presStyleIdx="1" presStyleCnt="4"/>
      <dgm:spPr/>
      <dgm:t>
        <a:bodyPr/>
        <a:lstStyle/>
        <a:p>
          <a:endParaRPr lang="es-CO"/>
        </a:p>
      </dgm:t>
    </dgm:pt>
    <dgm:pt modelId="{7C97B0ED-5145-4EF0-A7E0-2F7CD4EC6B19}" type="pres">
      <dgm:prSet presAssocID="{A79D2A19-CC22-4CB1-B864-0BBB1BF0DE97}" presName="hierChild4" presStyleCnt="0"/>
      <dgm:spPr/>
    </dgm:pt>
    <dgm:pt modelId="{0AF1CC51-EF29-4706-9BD8-95B3A7A3F18B}" type="pres">
      <dgm:prSet presAssocID="{A79D2A19-CC22-4CB1-B864-0BBB1BF0DE97}" presName="hierChild5" presStyleCnt="0"/>
      <dgm:spPr/>
    </dgm:pt>
    <dgm:pt modelId="{A6C15324-3F86-4940-90A2-01D7481FB9D3}" type="pres">
      <dgm:prSet presAssocID="{B6DE71CA-D698-4D26-B174-72486FFD4421}" presName="Name37" presStyleLbl="parChTrans1D3" presStyleIdx="2" presStyleCnt="4"/>
      <dgm:spPr/>
      <dgm:t>
        <a:bodyPr/>
        <a:lstStyle/>
        <a:p>
          <a:endParaRPr lang="es-ES"/>
        </a:p>
      </dgm:t>
    </dgm:pt>
    <dgm:pt modelId="{AAF110FC-4A3A-4F7B-986D-3734B3C4932C}" type="pres">
      <dgm:prSet presAssocID="{70862C1D-8E35-435E-9B90-9BC977511DCA}" presName="hierRoot2" presStyleCnt="0">
        <dgm:presLayoutVars>
          <dgm:hierBranch val="init"/>
        </dgm:presLayoutVars>
      </dgm:prSet>
      <dgm:spPr/>
    </dgm:pt>
    <dgm:pt modelId="{D5D77E2D-FFED-446B-BFCD-473983D72576}" type="pres">
      <dgm:prSet presAssocID="{70862C1D-8E35-435E-9B90-9BC977511DCA}" presName="rootComposite" presStyleCnt="0"/>
      <dgm:spPr/>
    </dgm:pt>
    <dgm:pt modelId="{E6820AB9-BF58-4DE3-BB92-AE02FD4A9A2C}" type="pres">
      <dgm:prSet presAssocID="{70862C1D-8E35-435E-9B90-9BC977511DCA}" presName="rootText" presStyleLbl="node3" presStyleIdx="2" presStyleCnt="4" custLinFactNeighborX="-90235" custLinFactNeighborY="-6223">
        <dgm:presLayoutVars>
          <dgm:chPref val="3"/>
        </dgm:presLayoutVars>
      </dgm:prSet>
      <dgm:spPr/>
      <dgm:t>
        <a:bodyPr/>
        <a:lstStyle/>
        <a:p>
          <a:endParaRPr lang="es-ES"/>
        </a:p>
      </dgm:t>
    </dgm:pt>
    <dgm:pt modelId="{AF49D355-D234-4714-9660-7CBCD4926D1F}" type="pres">
      <dgm:prSet presAssocID="{70862C1D-8E35-435E-9B90-9BC977511DCA}" presName="rootConnector" presStyleLbl="node3" presStyleIdx="2" presStyleCnt="4"/>
      <dgm:spPr/>
      <dgm:t>
        <a:bodyPr/>
        <a:lstStyle/>
        <a:p>
          <a:endParaRPr lang="es-ES"/>
        </a:p>
      </dgm:t>
    </dgm:pt>
    <dgm:pt modelId="{D008B4E9-B7D1-4C06-899D-FA53CE7D521D}" type="pres">
      <dgm:prSet presAssocID="{70862C1D-8E35-435E-9B90-9BC977511DCA}" presName="hierChild4" presStyleCnt="0"/>
      <dgm:spPr/>
    </dgm:pt>
    <dgm:pt modelId="{B4356F03-CD98-496B-839A-317B111135CC}" type="pres">
      <dgm:prSet presAssocID="{200FE5E2-AEDB-4396-A008-680AF396BE0A}" presName="Name37" presStyleLbl="parChTrans1D4" presStyleIdx="3" presStyleCnt="6"/>
      <dgm:spPr/>
      <dgm:t>
        <a:bodyPr/>
        <a:lstStyle/>
        <a:p>
          <a:endParaRPr lang="es-ES"/>
        </a:p>
      </dgm:t>
    </dgm:pt>
    <dgm:pt modelId="{B707E0FF-4916-4454-881C-D4EB4BD20681}" type="pres">
      <dgm:prSet presAssocID="{30985E75-5F8E-45DE-B35E-65C652347A0C}" presName="hierRoot2" presStyleCnt="0">
        <dgm:presLayoutVars>
          <dgm:hierBranch val="init"/>
        </dgm:presLayoutVars>
      </dgm:prSet>
      <dgm:spPr/>
    </dgm:pt>
    <dgm:pt modelId="{3C9BB423-8EB3-4B23-A8DD-ABC8C7C28B65}" type="pres">
      <dgm:prSet presAssocID="{30985E75-5F8E-45DE-B35E-65C652347A0C}" presName="rootComposite" presStyleCnt="0"/>
      <dgm:spPr/>
    </dgm:pt>
    <dgm:pt modelId="{5291E32C-B117-443B-8135-51A3AC514E47}" type="pres">
      <dgm:prSet presAssocID="{30985E75-5F8E-45DE-B35E-65C652347A0C}" presName="rootText" presStyleLbl="node4" presStyleIdx="3" presStyleCnt="6" custLinFactNeighborX="-49785" custLinFactNeighborY="-15558">
        <dgm:presLayoutVars>
          <dgm:chPref val="3"/>
        </dgm:presLayoutVars>
      </dgm:prSet>
      <dgm:spPr/>
      <dgm:t>
        <a:bodyPr/>
        <a:lstStyle/>
        <a:p>
          <a:endParaRPr lang="es-ES"/>
        </a:p>
      </dgm:t>
    </dgm:pt>
    <dgm:pt modelId="{EEC5485C-97E5-43DD-84F7-9BEC84A5DE4D}" type="pres">
      <dgm:prSet presAssocID="{30985E75-5F8E-45DE-B35E-65C652347A0C}" presName="rootConnector" presStyleLbl="node4" presStyleIdx="3" presStyleCnt="6"/>
      <dgm:spPr/>
      <dgm:t>
        <a:bodyPr/>
        <a:lstStyle/>
        <a:p>
          <a:endParaRPr lang="es-ES"/>
        </a:p>
      </dgm:t>
    </dgm:pt>
    <dgm:pt modelId="{475C90E4-D5E6-4739-A2AE-1A3B36A1097E}" type="pres">
      <dgm:prSet presAssocID="{30985E75-5F8E-45DE-B35E-65C652347A0C}" presName="hierChild4" presStyleCnt="0"/>
      <dgm:spPr/>
    </dgm:pt>
    <dgm:pt modelId="{EC1ECF65-CED8-4B7C-B2E2-1C2DE2A9E9B1}" type="pres">
      <dgm:prSet presAssocID="{30985E75-5F8E-45DE-B35E-65C652347A0C}" presName="hierChild5" presStyleCnt="0"/>
      <dgm:spPr/>
    </dgm:pt>
    <dgm:pt modelId="{0FBE4C40-DA97-4C8F-A1F2-E2586B35B4BD}" type="pres">
      <dgm:prSet presAssocID="{F7B33188-612E-4942-9E95-5CE3725DD8E3}" presName="Name37" presStyleLbl="parChTrans1D4" presStyleIdx="4" presStyleCnt="6"/>
      <dgm:spPr/>
      <dgm:t>
        <a:bodyPr/>
        <a:lstStyle/>
        <a:p>
          <a:endParaRPr lang="es-ES"/>
        </a:p>
      </dgm:t>
    </dgm:pt>
    <dgm:pt modelId="{4156107E-E31D-44AB-8118-7E1EB9A57D30}" type="pres">
      <dgm:prSet presAssocID="{0D98EE82-2ABF-4C2C-8F16-41D373221101}" presName="hierRoot2" presStyleCnt="0">
        <dgm:presLayoutVars>
          <dgm:hierBranch val="init"/>
        </dgm:presLayoutVars>
      </dgm:prSet>
      <dgm:spPr/>
    </dgm:pt>
    <dgm:pt modelId="{03B37944-304D-4C14-8EFB-0EC0E384A45D}" type="pres">
      <dgm:prSet presAssocID="{0D98EE82-2ABF-4C2C-8F16-41D373221101}" presName="rootComposite" presStyleCnt="0"/>
      <dgm:spPr/>
    </dgm:pt>
    <dgm:pt modelId="{FF802E36-B53B-4503-B669-BE74D096ACE0}" type="pres">
      <dgm:prSet presAssocID="{0D98EE82-2ABF-4C2C-8F16-41D373221101}" presName="rootText" presStyleLbl="node4" presStyleIdx="4" presStyleCnt="6" custLinFactNeighborX="-49785" custLinFactNeighborY="-15558">
        <dgm:presLayoutVars>
          <dgm:chPref val="3"/>
        </dgm:presLayoutVars>
      </dgm:prSet>
      <dgm:spPr/>
      <dgm:t>
        <a:bodyPr/>
        <a:lstStyle/>
        <a:p>
          <a:endParaRPr lang="es-ES"/>
        </a:p>
      </dgm:t>
    </dgm:pt>
    <dgm:pt modelId="{0B6BF1AF-6909-45D0-878C-0EAA0FCDCD0E}" type="pres">
      <dgm:prSet presAssocID="{0D98EE82-2ABF-4C2C-8F16-41D373221101}" presName="rootConnector" presStyleLbl="node4" presStyleIdx="4" presStyleCnt="6"/>
      <dgm:spPr/>
      <dgm:t>
        <a:bodyPr/>
        <a:lstStyle/>
        <a:p>
          <a:endParaRPr lang="es-ES"/>
        </a:p>
      </dgm:t>
    </dgm:pt>
    <dgm:pt modelId="{3EA9C0E6-C835-4470-824E-5154435004E4}" type="pres">
      <dgm:prSet presAssocID="{0D98EE82-2ABF-4C2C-8F16-41D373221101}" presName="hierChild4" presStyleCnt="0"/>
      <dgm:spPr/>
    </dgm:pt>
    <dgm:pt modelId="{E781258E-E2D8-46E4-977C-07F39711963A}" type="pres">
      <dgm:prSet presAssocID="{0D98EE82-2ABF-4C2C-8F16-41D373221101}" presName="hierChild5" presStyleCnt="0"/>
      <dgm:spPr/>
    </dgm:pt>
    <dgm:pt modelId="{AD5C8DD7-498E-4DA8-9901-7926713AD66B}" type="pres">
      <dgm:prSet presAssocID="{227D1063-5ABF-42B5-812A-D02CF68D8A15}" presName="Name37" presStyleLbl="parChTrans1D4" presStyleIdx="5" presStyleCnt="6"/>
      <dgm:spPr/>
      <dgm:t>
        <a:bodyPr/>
        <a:lstStyle/>
        <a:p>
          <a:endParaRPr lang="es-ES"/>
        </a:p>
      </dgm:t>
    </dgm:pt>
    <dgm:pt modelId="{4CE0AA67-23D1-4789-AC11-A2F985121D9E}" type="pres">
      <dgm:prSet presAssocID="{2DEC2AB7-DF61-4A93-A252-4B97EC799CB3}" presName="hierRoot2" presStyleCnt="0">
        <dgm:presLayoutVars>
          <dgm:hierBranch val="init"/>
        </dgm:presLayoutVars>
      </dgm:prSet>
      <dgm:spPr/>
    </dgm:pt>
    <dgm:pt modelId="{6D9B5EB5-80BC-4199-B5C7-F525094307B5}" type="pres">
      <dgm:prSet presAssocID="{2DEC2AB7-DF61-4A93-A252-4B97EC799CB3}" presName="rootComposite" presStyleCnt="0"/>
      <dgm:spPr/>
    </dgm:pt>
    <dgm:pt modelId="{1531D3A5-89DA-4513-863B-4536148DAC10}" type="pres">
      <dgm:prSet presAssocID="{2DEC2AB7-DF61-4A93-A252-4B97EC799CB3}" presName="rootText" presStyleLbl="node4" presStyleIdx="5" presStyleCnt="6" custLinFactNeighborX="-49785" custLinFactNeighborY="-15558">
        <dgm:presLayoutVars>
          <dgm:chPref val="3"/>
        </dgm:presLayoutVars>
      </dgm:prSet>
      <dgm:spPr/>
      <dgm:t>
        <a:bodyPr/>
        <a:lstStyle/>
        <a:p>
          <a:endParaRPr lang="es-ES"/>
        </a:p>
      </dgm:t>
    </dgm:pt>
    <dgm:pt modelId="{2EA77800-FD80-43C7-BF5D-C9ABA7CD57E5}" type="pres">
      <dgm:prSet presAssocID="{2DEC2AB7-DF61-4A93-A252-4B97EC799CB3}" presName="rootConnector" presStyleLbl="node4" presStyleIdx="5" presStyleCnt="6"/>
      <dgm:spPr/>
      <dgm:t>
        <a:bodyPr/>
        <a:lstStyle/>
        <a:p>
          <a:endParaRPr lang="es-ES"/>
        </a:p>
      </dgm:t>
    </dgm:pt>
    <dgm:pt modelId="{923D432B-84A0-4E5F-B897-F686A9F4BFF7}" type="pres">
      <dgm:prSet presAssocID="{2DEC2AB7-DF61-4A93-A252-4B97EC799CB3}" presName="hierChild4" presStyleCnt="0"/>
      <dgm:spPr/>
    </dgm:pt>
    <dgm:pt modelId="{3550F0FA-D212-4D1B-A1B5-D918F773A206}" type="pres">
      <dgm:prSet presAssocID="{2DEC2AB7-DF61-4A93-A252-4B97EC799CB3}" presName="hierChild5" presStyleCnt="0"/>
      <dgm:spPr/>
    </dgm:pt>
    <dgm:pt modelId="{EE2ED54C-0468-40E3-A182-45F6C9483A49}" type="pres">
      <dgm:prSet presAssocID="{70862C1D-8E35-435E-9B90-9BC977511DCA}" presName="hierChild5" presStyleCnt="0"/>
      <dgm:spPr/>
    </dgm:pt>
    <dgm:pt modelId="{ADAA3E47-253E-4CC0-BB01-2C5FEDCBF4DB}" type="pres">
      <dgm:prSet presAssocID="{95A24FEC-3802-4012-9604-7810B13C232F}" presName="hierChild5" presStyleCnt="0"/>
      <dgm:spPr/>
    </dgm:pt>
    <dgm:pt modelId="{74F94415-260F-4CF4-9D4E-F72850390919}" type="pres">
      <dgm:prSet presAssocID="{F11FD226-B051-4CD3-BF74-943BC33179B8}" presName="Name37" presStyleLbl="parChTrans1D2" presStyleIdx="1" presStyleCnt="2"/>
      <dgm:spPr/>
      <dgm:t>
        <a:bodyPr/>
        <a:lstStyle/>
        <a:p>
          <a:endParaRPr lang="es-CO"/>
        </a:p>
      </dgm:t>
    </dgm:pt>
    <dgm:pt modelId="{96BCE069-10AB-4C2B-AC40-AB3AED282456}" type="pres">
      <dgm:prSet presAssocID="{D94B8916-ECF4-4255-BA9D-A691DF043160}" presName="hierRoot2" presStyleCnt="0">
        <dgm:presLayoutVars>
          <dgm:hierBranch val="init"/>
        </dgm:presLayoutVars>
      </dgm:prSet>
      <dgm:spPr/>
    </dgm:pt>
    <dgm:pt modelId="{833A1F42-F973-4D1E-B575-49FDB133CB21}" type="pres">
      <dgm:prSet presAssocID="{D94B8916-ECF4-4255-BA9D-A691DF043160}" presName="rootComposite" presStyleCnt="0"/>
      <dgm:spPr/>
    </dgm:pt>
    <dgm:pt modelId="{C85383EA-2D6F-4547-8858-063F60D0147C}" type="pres">
      <dgm:prSet presAssocID="{D94B8916-ECF4-4255-BA9D-A691DF043160}" presName="rootText" presStyleLbl="node2" presStyleIdx="1" presStyleCnt="2">
        <dgm:presLayoutVars>
          <dgm:chPref val="3"/>
        </dgm:presLayoutVars>
      </dgm:prSet>
      <dgm:spPr/>
      <dgm:t>
        <a:bodyPr/>
        <a:lstStyle/>
        <a:p>
          <a:endParaRPr lang="es-CO"/>
        </a:p>
      </dgm:t>
    </dgm:pt>
    <dgm:pt modelId="{6D9F582F-E402-4AAA-8B3F-0B4BA26F4E67}" type="pres">
      <dgm:prSet presAssocID="{D94B8916-ECF4-4255-BA9D-A691DF043160}" presName="rootConnector" presStyleLbl="node2" presStyleIdx="1" presStyleCnt="2"/>
      <dgm:spPr/>
      <dgm:t>
        <a:bodyPr/>
        <a:lstStyle/>
        <a:p>
          <a:endParaRPr lang="es-CO"/>
        </a:p>
      </dgm:t>
    </dgm:pt>
    <dgm:pt modelId="{B91B5C99-EFFB-4638-94B9-A5D693769863}" type="pres">
      <dgm:prSet presAssocID="{D94B8916-ECF4-4255-BA9D-A691DF043160}" presName="hierChild4" presStyleCnt="0"/>
      <dgm:spPr/>
    </dgm:pt>
    <dgm:pt modelId="{19CDC7B1-DCAB-4CD6-8402-EFE42E2754D4}" type="pres">
      <dgm:prSet presAssocID="{068AAACD-8A0C-4E15-B557-1D8DCE8B34AE}" presName="Name37" presStyleLbl="parChTrans1D3" presStyleIdx="3" presStyleCnt="4"/>
      <dgm:spPr/>
      <dgm:t>
        <a:bodyPr/>
        <a:lstStyle/>
        <a:p>
          <a:endParaRPr lang="es-CO"/>
        </a:p>
      </dgm:t>
    </dgm:pt>
    <dgm:pt modelId="{C686AAE2-FDD1-4CA0-8577-5041551BBBC1}" type="pres">
      <dgm:prSet presAssocID="{3CABE093-C46F-47A2-A912-8A082AF0C4C9}" presName="hierRoot2" presStyleCnt="0">
        <dgm:presLayoutVars>
          <dgm:hierBranch val="init"/>
        </dgm:presLayoutVars>
      </dgm:prSet>
      <dgm:spPr/>
    </dgm:pt>
    <dgm:pt modelId="{FC80D60A-B1F6-4983-9530-867979332F55}" type="pres">
      <dgm:prSet presAssocID="{3CABE093-C46F-47A2-A912-8A082AF0C4C9}" presName="rootComposite" presStyleCnt="0"/>
      <dgm:spPr/>
    </dgm:pt>
    <dgm:pt modelId="{42631AF4-6D66-412F-A570-6D77CAE01EC6}" type="pres">
      <dgm:prSet presAssocID="{3CABE093-C46F-47A2-A912-8A082AF0C4C9}" presName="rootText" presStyleLbl="node3" presStyleIdx="3" presStyleCnt="4">
        <dgm:presLayoutVars>
          <dgm:chPref val="3"/>
        </dgm:presLayoutVars>
      </dgm:prSet>
      <dgm:spPr/>
      <dgm:t>
        <a:bodyPr/>
        <a:lstStyle/>
        <a:p>
          <a:endParaRPr lang="es-CO"/>
        </a:p>
      </dgm:t>
    </dgm:pt>
    <dgm:pt modelId="{1AA756B8-B257-4E8D-8396-3EDF651B16E2}" type="pres">
      <dgm:prSet presAssocID="{3CABE093-C46F-47A2-A912-8A082AF0C4C9}" presName="rootConnector" presStyleLbl="node3" presStyleIdx="3" presStyleCnt="4"/>
      <dgm:spPr/>
      <dgm:t>
        <a:bodyPr/>
        <a:lstStyle/>
        <a:p>
          <a:endParaRPr lang="es-CO"/>
        </a:p>
      </dgm:t>
    </dgm:pt>
    <dgm:pt modelId="{E4D1F390-98F1-4AF8-9B0E-F928C502D5ED}" type="pres">
      <dgm:prSet presAssocID="{3CABE093-C46F-47A2-A912-8A082AF0C4C9}" presName="hierChild4" presStyleCnt="0"/>
      <dgm:spPr/>
    </dgm:pt>
    <dgm:pt modelId="{EBC1102A-E2CC-4EC3-AEDD-5352B6BBFA11}" type="pres">
      <dgm:prSet presAssocID="{3CABE093-C46F-47A2-A912-8A082AF0C4C9}" presName="hierChild5" presStyleCnt="0"/>
      <dgm:spPr/>
    </dgm:pt>
    <dgm:pt modelId="{A8D43637-1E80-4209-93C5-91EBF9608C66}" type="pres">
      <dgm:prSet presAssocID="{D94B8916-ECF4-4255-BA9D-A691DF043160}" presName="hierChild5" presStyleCnt="0"/>
      <dgm:spPr/>
    </dgm:pt>
    <dgm:pt modelId="{CCAD1D94-CD33-46D9-8B2E-CDB051021877}" type="pres">
      <dgm:prSet presAssocID="{E4AD2520-D82A-4847-87EF-5ACFCDAE3FF6}" presName="hierChild3" presStyleCnt="0"/>
      <dgm:spPr/>
    </dgm:pt>
  </dgm:ptLst>
  <dgm:cxnLst>
    <dgm:cxn modelId="{420E1A90-B3C9-4A3C-928F-B550D5F0D739}" type="presOf" srcId="{95A24FEC-3802-4012-9604-7810B13C232F}" destId="{4469A14E-7DAC-4751-8692-8246D11422BA}" srcOrd="0" destOrd="0" presId="urn:microsoft.com/office/officeart/2005/8/layout/orgChart1"/>
    <dgm:cxn modelId="{A12390EA-B017-4795-B7C5-F0633A5DC36E}" type="presOf" srcId="{D94B8916-ECF4-4255-BA9D-A691DF043160}" destId="{6D9F582F-E402-4AAA-8B3F-0B4BA26F4E67}" srcOrd="1" destOrd="0" presId="urn:microsoft.com/office/officeart/2005/8/layout/orgChart1"/>
    <dgm:cxn modelId="{B22988D3-E9C5-4329-8F6C-2DB87F1E117E}" type="presOf" srcId="{44CAE3BB-7B80-4285-817A-A9A6BF3D49A8}" destId="{25EFCF19-85DA-4D91-B8F4-6BD116811AB1}" srcOrd="0" destOrd="0" presId="urn:microsoft.com/office/officeart/2005/8/layout/orgChart1"/>
    <dgm:cxn modelId="{17478BE0-357C-488E-9258-709C01E890A0}" type="presOf" srcId="{3CABE093-C46F-47A2-A912-8A082AF0C4C9}" destId="{42631AF4-6D66-412F-A570-6D77CAE01EC6}" srcOrd="0" destOrd="0" presId="urn:microsoft.com/office/officeart/2005/8/layout/orgChart1"/>
    <dgm:cxn modelId="{5D910408-A3C6-41E8-8033-A7A51849CBFB}" type="presOf" srcId="{0D98EE82-2ABF-4C2C-8F16-41D373221101}" destId="{0B6BF1AF-6909-45D0-878C-0EAA0FCDCD0E}" srcOrd="1" destOrd="0" presId="urn:microsoft.com/office/officeart/2005/8/layout/orgChart1"/>
    <dgm:cxn modelId="{8B1FA4C9-B5E7-44E7-A2B7-79EF7C583C7B}" type="presOf" srcId="{D94B8916-ECF4-4255-BA9D-A691DF043160}" destId="{C85383EA-2D6F-4547-8858-063F60D0147C}" srcOrd="0" destOrd="0" presId="urn:microsoft.com/office/officeart/2005/8/layout/orgChart1"/>
    <dgm:cxn modelId="{66A1983F-A891-484F-A88D-8863B6BB1835}" type="presOf" srcId="{112F8AF3-6FD3-4941-AC9D-6ED9C0241071}" destId="{464870A0-6F6B-4BDA-810C-043CD02B4E23}" srcOrd="0" destOrd="0" presId="urn:microsoft.com/office/officeart/2005/8/layout/orgChart1"/>
    <dgm:cxn modelId="{E019939C-57DB-4B6A-846D-13E99F29E39C}" srcId="{70862C1D-8E35-435E-9B90-9BC977511DCA}" destId="{2DEC2AB7-DF61-4A93-A252-4B97EC799CB3}" srcOrd="2" destOrd="0" parTransId="{227D1063-5ABF-42B5-812A-D02CF68D8A15}" sibTransId="{10515598-36D1-4B0E-A6AE-5D162528D745}"/>
    <dgm:cxn modelId="{ACC538D3-A41C-4FEE-AA73-A351E024873E}" type="presOf" srcId="{E4AD2520-D82A-4847-87EF-5ACFCDAE3FF6}" destId="{F32B1594-BE1D-4161-BCB5-78871BB7759D}" srcOrd="0" destOrd="0" presId="urn:microsoft.com/office/officeart/2005/8/layout/orgChart1"/>
    <dgm:cxn modelId="{212D37D8-054F-4A44-B9CF-01946A6E4803}" type="presOf" srcId="{EE2F3C77-BBA2-4A7B-B251-CE92D68A17B6}" destId="{B7AD82FD-EC71-41FF-A4E1-A9667F6F675E}" srcOrd="0" destOrd="0" presId="urn:microsoft.com/office/officeart/2005/8/layout/orgChart1"/>
    <dgm:cxn modelId="{65144548-7DC4-4797-9902-88BB7F30146D}" srcId="{95A24FEC-3802-4012-9604-7810B13C232F}" destId="{A79D2A19-CC22-4CB1-B864-0BBB1BF0DE97}" srcOrd="1" destOrd="0" parTransId="{44AF5D52-E53A-46B0-8320-3D67B6B869F6}" sibTransId="{999BD011-9B3D-4968-818A-4A2B0186AEEA}"/>
    <dgm:cxn modelId="{BFEC0627-D77A-4D03-B7BD-617E57D7A00B}" type="presOf" srcId="{70862C1D-8E35-435E-9B90-9BC977511DCA}" destId="{AF49D355-D234-4714-9660-7CBCD4926D1F}" srcOrd="1" destOrd="0" presId="urn:microsoft.com/office/officeart/2005/8/layout/orgChart1"/>
    <dgm:cxn modelId="{918F8A66-7045-49CD-9156-F15072D876C4}" type="presOf" srcId="{2DEC2AB7-DF61-4A93-A252-4B97EC799CB3}" destId="{1531D3A5-89DA-4513-863B-4536148DAC10}" srcOrd="0" destOrd="0" presId="urn:microsoft.com/office/officeart/2005/8/layout/orgChart1"/>
    <dgm:cxn modelId="{EEBEA6BC-5E3E-4C13-A1C4-CC0BBF89C0FD}" type="presOf" srcId="{22501537-8ED9-4447-BFF9-13F0FF958FC1}" destId="{64350556-3BE4-4E8D-A9F7-8500A0779FED}" srcOrd="0" destOrd="0" presId="urn:microsoft.com/office/officeart/2005/8/layout/orgChart1"/>
    <dgm:cxn modelId="{E3FAB8BB-9FBE-4202-98D3-85370B122882}" type="presOf" srcId="{7ABDB163-30EC-4BE8-9EA6-D5B18D43769C}" destId="{4E449CE6-C535-4268-8379-45EF1110BEA7}" srcOrd="0" destOrd="0" presId="urn:microsoft.com/office/officeart/2005/8/layout/orgChart1"/>
    <dgm:cxn modelId="{2023DAF9-2B33-4BF4-BAFB-694B59CB2DB6}" srcId="{95A24FEC-3802-4012-9604-7810B13C232F}" destId="{112F8AF3-6FD3-4941-AC9D-6ED9C0241071}" srcOrd="0" destOrd="0" parTransId="{1572DE20-849F-4853-8C49-2BED15007590}" sibTransId="{ACF86498-47C5-4033-BC12-3DDEDCC38971}"/>
    <dgm:cxn modelId="{DA532195-D328-464F-BC38-E10675F2AB02}" srcId="{E4AD2520-D82A-4847-87EF-5ACFCDAE3FF6}" destId="{95A24FEC-3802-4012-9604-7810B13C232F}" srcOrd="0" destOrd="0" parTransId="{C671DFD7-6CB4-4C4B-AAAC-3C5D0CB0B747}" sibTransId="{A4FD2091-B4B9-4374-B4DA-3C68C6494FF3}"/>
    <dgm:cxn modelId="{E875EEE7-4BEC-4D7C-B796-9F455C73052F}" type="presOf" srcId="{2DEC2AB7-DF61-4A93-A252-4B97EC799CB3}" destId="{2EA77800-FD80-43C7-BF5D-C9ABA7CD57E5}" srcOrd="1" destOrd="0" presId="urn:microsoft.com/office/officeart/2005/8/layout/orgChart1"/>
    <dgm:cxn modelId="{438CA41B-B6FE-4A23-8B2B-09F6F8B1B7D4}" srcId="{70862C1D-8E35-435E-9B90-9BC977511DCA}" destId="{0D98EE82-2ABF-4C2C-8F16-41D373221101}" srcOrd="1" destOrd="0" parTransId="{F7B33188-612E-4942-9E95-5CE3725DD8E3}" sibTransId="{3C848D2C-69DE-4E0C-BB7D-577681AF8ED9}"/>
    <dgm:cxn modelId="{3159ACCB-3DB0-439F-B0BD-4D7E3E7B5308}" srcId="{95A24FEC-3802-4012-9604-7810B13C232F}" destId="{70862C1D-8E35-435E-9B90-9BC977511DCA}" srcOrd="2" destOrd="0" parTransId="{B6DE71CA-D698-4D26-B174-72486FFD4421}" sibTransId="{ED764EB5-F88C-449C-B36E-A322E4A9DFCB}"/>
    <dgm:cxn modelId="{67B06CF2-5D15-46F1-99FB-17FCB45A5675}" srcId="{D94B8916-ECF4-4255-BA9D-A691DF043160}" destId="{3CABE093-C46F-47A2-A912-8A082AF0C4C9}" srcOrd="0" destOrd="0" parTransId="{068AAACD-8A0C-4E15-B557-1D8DCE8B34AE}" sibTransId="{F580571C-DFE2-492B-ABE7-139DB2B4D236}"/>
    <dgm:cxn modelId="{59BB3B98-53D7-488D-A306-7A01D0B8DF5E}" type="presOf" srcId="{F7B33188-612E-4942-9E95-5CE3725DD8E3}" destId="{0FBE4C40-DA97-4C8F-A1F2-E2586B35B4BD}" srcOrd="0" destOrd="0" presId="urn:microsoft.com/office/officeart/2005/8/layout/orgChart1"/>
    <dgm:cxn modelId="{298BFFA8-5A28-49F3-940E-39152A4CE41E}" type="presOf" srcId="{112F8AF3-6FD3-4941-AC9D-6ED9C0241071}" destId="{D9641D0E-CFC7-4CD0-A80F-306FFA43110A}" srcOrd="1" destOrd="0" presId="urn:microsoft.com/office/officeart/2005/8/layout/orgChart1"/>
    <dgm:cxn modelId="{FAE7BBE5-6B03-4813-8724-DB6EB3A24B01}" type="presOf" srcId="{44AF5D52-E53A-46B0-8320-3D67B6B869F6}" destId="{8CD762CC-B692-4867-BF71-DA70EB395C91}" srcOrd="0" destOrd="0" presId="urn:microsoft.com/office/officeart/2005/8/layout/orgChart1"/>
    <dgm:cxn modelId="{2341391A-1842-499A-8C1B-F4DA1C4BAE3E}" type="presOf" srcId="{EE2F3C77-BBA2-4A7B-B251-CE92D68A17B6}" destId="{C039604A-0BBB-4E20-9DF5-124329518844}" srcOrd="1" destOrd="0" presId="urn:microsoft.com/office/officeart/2005/8/layout/orgChart1"/>
    <dgm:cxn modelId="{77127107-882B-4567-8BFF-2A3B63672333}" type="presOf" srcId="{30985E75-5F8E-45DE-B35E-65C652347A0C}" destId="{5291E32C-B117-443B-8135-51A3AC514E47}" srcOrd="0" destOrd="0" presId="urn:microsoft.com/office/officeart/2005/8/layout/orgChart1"/>
    <dgm:cxn modelId="{73B139DA-DA79-40DD-9AE2-B2E6A95CB916}" srcId="{7ABDB163-30EC-4BE8-9EA6-D5B18D43769C}" destId="{E4AD2520-D82A-4847-87EF-5ACFCDAE3FF6}" srcOrd="0" destOrd="0" parTransId="{0938D455-F983-4FA4-81BF-D82D2B393867}" sibTransId="{59EB7AE1-F5B2-4080-A59A-2DC9ABA6B593}"/>
    <dgm:cxn modelId="{8B2EEF28-109C-4CAD-8F60-1E171C3A743F}" type="presOf" srcId="{227D1063-5ABF-42B5-812A-D02CF68D8A15}" destId="{AD5C8DD7-498E-4DA8-9901-7926713AD66B}" srcOrd="0" destOrd="0" presId="urn:microsoft.com/office/officeart/2005/8/layout/orgChart1"/>
    <dgm:cxn modelId="{88330CBC-D1B7-4851-AFB6-F477CE63213F}" type="presOf" srcId="{C671DFD7-6CB4-4C4B-AAAC-3C5D0CB0B747}" destId="{36974631-38E6-4BB9-9101-C22112C953B5}" srcOrd="0" destOrd="0" presId="urn:microsoft.com/office/officeart/2005/8/layout/orgChart1"/>
    <dgm:cxn modelId="{A5AD6C54-0D7D-4A19-971F-219DEECF41FE}" type="presOf" srcId="{36DA3CAD-72CF-4FA4-AC7F-6963AF92337D}" destId="{041FDF06-9F19-431F-ACE3-9140DF8B5590}" srcOrd="0" destOrd="0" presId="urn:microsoft.com/office/officeart/2005/8/layout/orgChart1"/>
    <dgm:cxn modelId="{D5E5E45F-9182-430F-8FED-9A047B974B31}" srcId="{70862C1D-8E35-435E-9B90-9BC977511DCA}" destId="{30985E75-5F8E-45DE-B35E-65C652347A0C}" srcOrd="0" destOrd="0" parTransId="{200FE5E2-AEDB-4396-A008-680AF396BE0A}" sibTransId="{00B736C2-25F9-40AD-A340-44FB277CCC8D}"/>
    <dgm:cxn modelId="{2786DB15-DB6C-4E4E-A729-0CCA784EFF15}" type="presOf" srcId="{B6DE71CA-D698-4D26-B174-72486FFD4421}" destId="{A6C15324-3F86-4940-90A2-01D7481FB9D3}" srcOrd="0" destOrd="0" presId="urn:microsoft.com/office/officeart/2005/8/layout/orgChart1"/>
    <dgm:cxn modelId="{81E8528F-8E46-44D9-A493-8A7D909570E0}" type="presOf" srcId="{0D98EE82-2ABF-4C2C-8F16-41D373221101}" destId="{FF802E36-B53B-4503-B669-BE74D096ACE0}" srcOrd="0" destOrd="0" presId="urn:microsoft.com/office/officeart/2005/8/layout/orgChart1"/>
    <dgm:cxn modelId="{576594B5-7D0D-4161-9BC5-5E5217525F8C}" type="presOf" srcId="{A79D2A19-CC22-4CB1-B864-0BBB1BF0DE97}" destId="{DB676E65-F428-4AAC-9520-D2F3A830E4C7}" srcOrd="0" destOrd="0" presId="urn:microsoft.com/office/officeart/2005/8/layout/orgChart1"/>
    <dgm:cxn modelId="{55D3BD04-555C-4672-A569-C37EC05E8F3F}" type="presOf" srcId="{36DA3CAD-72CF-4FA4-AC7F-6963AF92337D}" destId="{E758BF76-8428-4340-8612-2CAD1C96928E}" srcOrd="1" destOrd="0" presId="urn:microsoft.com/office/officeart/2005/8/layout/orgChart1"/>
    <dgm:cxn modelId="{4C97FD8C-AA09-49A6-B030-7D4BD782084D}" type="presOf" srcId="{95A24FEC-3802-4012-9604-7810B13C232F}" destId="{F0FDF955-EAE1-4303-9873-094E589FF0EB}" srcOrd="1" destOrd="0" presId="urn:microsoft.com/office/officeart/2005/8/layout/orgChart1"/>
    <dgm:cxn modelId="{D4C2F610-5524-40D1-894E-B33D624BF2D4}" type="presOf" srcId="{1572DE20-849F-4853-8C49-2BED15007590}" destId="{C2F26F68-C86B-4C3F-A0C1-509691304182}" srcOrd="0" destOrd="0" presId="urn:microsoft.com/office/officeart/2005/8/layout/orgChart1"/>
    <dgm:cxn modelId="{BD7CAFD7-306E-40CA-B152-68B172D9DCC2}" type="presOf" srcId="{C4A985CD-D9AF-492C-8807-08E30D8508EA}" destId="{BF55D008-7B6C-498F-90B7-64C4FFCF1C06}" srcOrd="0" destOrd="0" presId="urn:microsoft.com/office/officeart/2005/8/layout/orgChart1"/>
    <dgm:cxn modelId="{CEED95D4-F931-4911-A677-437439CA6F0B}" srcId="{112F8AF3-6FD3-4941-AC9D-6ED9C0241071}" destId="{36DA3CAD-72CF-4FA4-AC7F-6963AF92337D}" srcOrd="2" destOrd="0" parTransId="{44CAE3BB-7B80-4285-817A-A9A6BF3D49A8}" sibTransId="{49E1F5D3-46B1-4FFE-B9D8-6A0DCF812F5D}"/>
    <dgm:cxn modelId="{C8716283-D1CE-4FBB-98F0-F37F9A594D28}" type="presOf" srcId="{CDD76C50-6F0D-473B-90D5-1146DAAA0FBC}" destId="{256ADE66-5446-458E-B6D3-DB8821E0D26E}" srcOrd="1" destOrd="0" presId="urn:microsoft.com/office/officeart/2005/8/layout/orgChart1"/>
    <dgm:cxn modelId="{6201E0F1-8007-45B5-909A-C6FF136CBD7C}" type="presOf" srcId="{A79D2A19-CC22-4CB1-B864-0BBB1BF0DE97}" destId="{6CAFE24F-581F-4857-BB4C-D300C5FC9160}" srcOrd="1" destOrd="0" presId="urn:microsoft.com/office/officeart/2005/8/layout/orgChart1"/>
    <dgm:cxn modelId="{813BE104-0673-4A37-914E-C77EA8724935}" type="presOf" srcId="{068AAACD-8A0C-4E15-B557-1D8DCE8B34AE}" destId="{19CDC7B1-DCAB-4CD6-8402-EFE42E2754D4}" srcOrd="0" destOrd="0" presId="urn:microsoft.com/office/officeart/2005/8/layout/orgChart1"/>
    <dgm:cxn modelId="{90EA114B-FEAC-4435-8B67-DE932EE3E758}" type="presOf" srcId="{70862C1D-8E35-435E-9B90-9BC977511DCA}" destId="{E6820AB9-BF58-4DE3-BB92-AE02FD4A9A2C}" srcOrd="0" destOrd="0" presId="urn:microsoft.com/office/officeart/2005/8/layout/orgChart1"/>
    <dgm:cxn modelId="{B006EC79-499E-4AE9-A7BF-EE0DDF084EC7}" type="presOf" srcId="{30985E75-5F8E-45DE-B35E-65C652347A0C}" destId="{EEC5485C-97E5-43DD-84F7-9BEC84A5DE4D}" srcOrd="1" destOrd="0" presId="urn:microsoft.com/office/officeart/2005/8/layout/orgChart1"/>
    <dgm:cxn modelId="{49432A1E-E549-4E17-A4F7-26CA9A92EBA6}" type="presOf" srcId="{3CABE093-C46F-47A2-A912-8A082AF0C4C9}" destId="{1AA756B8-B257-4E8D-8396-3EDF651B16E2}" srcOrd="1" destOrd="0" presId="urn:microsoft.com/office/officeart/2005/8/layout/orgChart1"/>
    <dgm:cxn modelId="{DCFFDB1E-D986-48C5-9E5C-7C0F075069D5}" type="presOf" srcId="{200FE5E2-AEDB-4396-A008-680AF396BE0A}" destId="{B4356F03-CD98-496B-839A-317B111135CC}" srcOrd="0" destOrd="0" presId="urn:microsoft.com/office/officeart/2005/8/layout/orgChart1"/>
    <dgm:cxn modelId="{891E39BF-D8D2-4F53-96D3-6E439D2AFC57}" srcId="{112F8AF3-6FD3-4941-AC9D-6ED9C0241071}" destId="{EE2F3C77-BBA2-4A7B-B251-CE92D68A17B6}" srcOrd="1" destOrd="0" parTransId="{C4A985CD-D9AF-492C-8807-08E30D8508EA}" sibTransId="{10EFDE8B-3F70-41F0-A968-4A9819CE066F}"/>
    <dgm:cxn modelId="{00B1B430-1E18-4624-9D39-29A6E0C10035}" srcId="{E4AD2520-D82A-4847-87EF-5ACFCDAE3FF6}" destId="{D94B8916-ECF4-4255-BA9D-A691DF043160}" srcOrd="1" destOrd="0" parTransId="{F11FD226-B051-4CD3-BF74-943BC33179B8}" sibTransId="{81529768-9B81-4D2A-BF7D-63377A7D344B}"/>
    <dgm:cxn modelId="{BEE2D8D6-5A7A-46C6-B877-C0468A37A6DE}" type="presOf" srcId="{F11FD226-B051-4CD3-BF74-943BC33179B8}" destId="{74F94415-260F-4CF4-9D4E-F72850390919}" srcOrd="0" destOrd="0" presId="urn:microsoft.com/office/officeart/2005/8/layout/orgChart1"/>
    <dgm:cxn modelId="{16C1568B-010E-4A33-8B94-AA75338022E2}" srcId="{112F8AF3-6FD3-4941-AC9D-6ED9C0241071}" destId="{CDD76C50-6F0D-473B-90D5-1146DAAA0FBC}" srcOrd="0" destOrd="0" parTransId="{22501537-8ED9-4447-BFF9-13F0FF958FC1}" sibTransId="{F9296ED6-C382-4271-B4A9-BB842B18817C}"/>
    <dgm:cxn modelId="{F4F6A71A-158C-46EC-9BA8-ED1BC06186B8}" type="presOf" srcId="{CDD76C50-6F0D-473B-90D5-1146DAAA0FBC}" destId="{09A68964-279F-4073-9FFA-EAFF63727EE0}" srcOrd="0" destOrd="0" presId="urn:microsoft.com/office/officeart/2005/8/layout/orgChart1"/>
    <dgm:cxn modelId="{96FB0971-E4E3-4D82-901F-336AEA1A833D}" type="presOf" srcId="{E4AD2520-D82A-4847-87EF-5ACFCDAE3FF6}" destId="{27D90D5E-74B0-4872-A2BD-770FA9836BCA}" srcOrd="1" destOrd="0" presId="urn:microsoft.com/office/officeart/2005/8/layout/orgChart1"/>
    <dgm:cxn modelId="{AC52E166-2939-418C-B27E-F663A3EA5610}" type="presParOf" srcId="{4E449CE6-C535-4268-8379-45EF1110BEA7}" destId="{18896830-6553-47F8-9257-7BD38125F0A9}" srcOrd="0" destOrd="0" presId="urn:microsoft.com/office/officeart/2005/8/layout/orgChart1"/>
    <dgm:cxn modelId="{34F3FAA7-DACB-4CEA-B6A3-86AA73E01455}" type="presParOf" srcId="{18896830-6553-47F8-9257-7BD38125F0A9}" destId="{717D5E52-CBF4-497E-819B-05C5D2DE9183}" srcOrd="0" destOrd="0" presId="urn:microsoft.com/office/officeart/2005/8/layout/orgChart1"/>
    <dgm:cxn modelId="{F0FEA11E-FCCE-47A8-B922-A67B21C3BDE7}" type="presParOf" srcId="{717D5E52-CBF4-497E-819B-05C5D2DE9183}" destId="{F32B1594-BE1D-4161-BCB5-78871BB7759D}" srcOrd="0" destOrd="0" presId="urn:microsoft.com/office/officeart/2005/8/layout/orgChart1"/>
    <dgm:cxn modelId="{A8181080-5A53-4860-977C-399F17FF7F9A}" type="presParOf" srcId="{717D5E52-CBF4-497E-819B-05C5D2DE9183}" destId="{27D90D5E-74B0-4872-A2BD-770FA9836BCA}" srcOrd="1" destOrd="0" presId="urn:microsoft.com/office/officeart/2005/8/layout/orgChart1"/>
    <dgm:cxn modelId="{18DBAB99-F016-442F-8945-738937052737}" type="presParOf" srcId="{18896830-6553-47F8-9257-7BD38125F0A9}" destId="{E6ED8DBF-40DB-4C44-95D1-8CE103DBA8D6}" srcOrd="1" destOrd="0" presId="urn:microsoft.com/office/officeart/2005/8/layout/orgChart1"/>
    <dgm:cxn modelId="{AC0C5C7A-DB62-4EF0-BDB6-53D37B01EA07}" type="presParOf" srcId="{E6ED8DBF-40DB-4C44-95D1-8CE103DBA8D6}" destId="{36974631-38E6-4BB9-9101-C22112C953B5}" srcOrd="0" destOrd="0" presId="urn:microsoft.com/office/officeart/2005/8/layout/orgChart1"/>
    <dgm:cxn modelId="{2206F534-986F-41FB-B6E7-B8F8D056533E}" type="presParOf" srcId="{E6ED8DBF-40DB-4C44-95D1-8CE103DBA8D6}" destId="{DFA0A36B-08C5-4CCC-A808-C763A52D0679}" srcOrd="1" destOrd="0" presId="urn:microsoft.com/office/officeart/2005/8/layout/orgChart1"/>
    <dgm:cxn modelId="{41237026-000D-4189-8D3A-0BD449C40372}" type="presParOf" srcId="{DFA0A36B-08C5-4CCC-A808-C763A52D0679}" destId="{BC57EB27-82A4-4CBF-B89B-E656E1C4B366}" srcOrd="0" destOrd="0" presId="urn:microsoft.com/office/officeart/2005/8/layout/orgChart1"/>
    <dgm:cxn modelId="{19859D29-EC40-456A-A852-0B747F3541E3}" type="presParOf" srcId="{BC57EB27-82A4-4CBF-B89B-E656E1C4B366}" destId="{4469A14E-7DAC-4751-8692-8246D11422BA}" srcOrd="0" destOrd="0" presId="urn:microsoft.com/office/officeart/2005/8/layout/orgChart1"/>
    <dgm:cxn modelId="{8D19EED7-0703-458F-BFE1-90DF29A05002}" type="presParOf" srcId="{BC57EB27-82A4-4CBF-B89B-E656E1C4B366}" destId="{F0FDF955-EAE1-4303-9873-094E589FF0EB}" srcOrd="1" destOrd="0" presId="urn:microsoft.com/office/officeart/2005/8/layout/orgChart1"/>
    <dgm:cxn modelId="{D99D25B9-6B1E-400C-A1E7-C6C6B85B50AA}" type="presParOf" srcId="{DFA0A36B-08C5-4CCC-A808-C763A52D0679}" destId="{1971809E-8C40-4A4D-BE9D-25EC4C5FEFDE}" srcOrd="1" destOrd="0" presId="urn:microsoft.com/office/officeart/2005/8/layout/orgChart1"/>
    <dgm:cxn modelId="{676B762A-96D3-4238-A428-1BA3FD2145C4}" type="presParOf" srcId="{1971809E-8C40-4A4D-BE9D-25EC4C5FEFDE}" destId="{C2F26F68-C86B-4C3F-A0C1-509691304182}" srcOrd="0" destOrd="0" presId="urn:microsoft.com/office/officeart/2005/8/layout/orgChart1"/>
    <dgm:cxn modelId="{CAB07E6D-A028-4DF3-AAEB-13AE70C263BE}" type="presParOf" srcId="{1971809E-8C40-4A4D-BE9D-25EC4C5FEFDE}" destId="{4265C7EF-438D-442C-8101-332C606B1DB8}" srcOrd="1" destOrd="0" presId="urn:microsoft.com/office/officeart/2005/8/layout/orgChart1"/>
    <dgm:cxn modelId="{DF791F77-B2A2-458F-A0FA-338AB2A0110B}" type="presParOf" srcId="{4265C7EF-438D-442C-8101-332C606B1DB8}" destId="{205F5AEE-7413-4018-94E6-A5C2EF1DD3C6}" srcOrd="0" destOrd="0" presId="urn:microsoft.com/office/officeart/2005/8/layout/orgChart1"/>
    <dgm:cxn modelId="{E4ACA0B0-7360-4100-87C2-8CFF9718E349}" type="presParOf" srcId="{205F5AEE-7413-4018-94E6-A5C2EF1DD3C6}" destId="{464870A0-6F6B-4BDA-810C-043CD02B4E23}" srcOrd="0" destOrd="0" presId="urn:microsoft.com/office/officeart/2005/8/layout/orgChart1"/>
    <dgm:cxn modelId="{EE8A7AF8-3EE9-4177-ABA6-090DB28B40B4}" type="presParOf" srcId="{205F5AEE-7413-4018-94E6-A5C2EF1DD3C6}" destId="{D9641D0E-CFC7-4CD0-A80F-306FFA43110A}" srcOrd="1" destOrd="0" presId="urn:microsoft.com/office/officeart/2005/8/layout/orgChart1"/>
    <dgm:cxn modelId="{5B3E0531-3D5D-44E9-BDCD-CA1374C87F42}" type="presParOf" srcId="{4265C7EF-438D-442C-8101-332C606B1DB8}" destId="{D24EDE71-3474-4947-974D-B1ACE80E2B1A}" srcOrd="1" destOrd="0" presId="urn:microsoft.com/office/officeart/2005/8/layout/orgChart1"/>
    <dgm:cxn modelId="{C7AD05EC-16FE-432C-9298-4B02839F760A}" type="presParOf" srcId="{D24EDE71-3474-4947-974D-B1ACE80E2B1A}" destId="{64350556-3BE4-4E8D-A9F7-8500A0779FED}" srcOrd="0" destOrd="0" presId="urn:microsoft.com/office/officeart/2005/8/layout/orgChart1"/>
    <dgm:cxn modelId="{1EF650D4-5962-4F76-B983-A139901AE98E}" type="presParOf" srcId="{D24EDE71-3474-4947-974D-B1ACE80E2B1A}" destId="{3F35E480-1FB0-4661-A137-267DC1505DA8}" srcOrd="1" destOrd="0" presId="urn:microsoft.com/office/officeart/2005/8/layout/orgChart1"/>
    <dgm:cxn modelId="{49B3C3EC-6C5D-4DD6-B3E1-4D7DC734B937}" type="presParOf" srcId="{3F35E480-1FB0-4661-A137-267DC1505DA8}" destId="{6C787235-3463-44B9-AE9E-7C1C690C2681}" srcOrd="0" destOrd="0" presId="urn:microsoft.com/office/officeart/2005/8/layout/orgChart1"/>
    <dgm:cxn modelId="{9D26F97A-FDD9-482F-8CF0-7866F47D4CAA}" type="presParOf" srcId="{6C787235-3463-44B9-AE9E-7C1C690C2681}" destId="{09A68964-279F-4073-9FFA-EAFF63727EE0}" srcOrd="0" destOrd="0" presId="urn:microsoft.com/office/officeart/2005/8/layout/orgChart1"/>
    <dgm:cxn modelId="{79C9E680-F527-441D-8EFF-6FABC59D0D04}" type="presParOf" srcId="{6C787235-3463-44B9-AE9E-7C1C690C2681}" destId="{256ADE66-5446-458E-B6D3-DB8821E0D26E}" srcOrd="1" destOrd="0" presId="urn:microsoft.com/office/officeart/2005/8/layout/orgChart1"/>
    <dgm:cxn modelId="{FC30E1E9-C475-4922-BD89-44E77C662CD5}" type="presParOf" srcId="{3F35E480-1FB0-4661-A137-267DC1505DA8}" destId="{1E76E0F4-270E-4122-AA9E-90AF793A6123}" srcOrd="1" destOrd="0" presId="urn:microsoft.com/office/officeart/2005/8/layout/orgChart1"/>
    <dgm:cxn modelId="{20C890E2-DDD0-4CB3-AA3E-0746C11C13EE}" type="presParOf" srcId="{3F35E480-1FB0-4661-A137-267DC1505DA8}" destId="{84CDD5AE-329D-44EA-B46F-6E3655A4B117}" srcOrd="2" destOrd="0" presId="urn:microsoft.com/office/officeart/2005/8/layout/orgChart1"/>
    <dgm:cxn modelId="{589702EB-093F-4A2E-8B26-00C7E020E069}" type="presParOf" srcId="{D24EDE71-3474-4947-974D-B1ACE80E2B1A}" destId="{BF55D008-7B6C-498F-90B7-64C4FFCF1C06}" srcOrd="2" destOrd="0" presId="urn:microsoft.com/office/officeart/2005/8/layout/orgChart1"/>
    <dgm:cxn modelId="{ECDEBEEE-6914-4739-8624-6C92DAC9D329}" type="presParOf" srcId="{D24EDE71-3474-4947-974D-B1ACE80E2B1A}" destId="{579AE5DA-5BAE-482F-B39C-834225585E3E}" srcOrd="3" destOrd="0" presId="urn:microsoft.com/office/officeart/2005/8/layout/orgChart1"/>
    <dgm:cxn modelId="{372D7FA8-643C-4922-848C-34307B57A411}" type="presParOf" srcId="{579AE5DA-5BAE-482F-B39C-834225585E3E}" destId="{090A7229-79DD-4648-82DC-4C3ECBEB6072}" srcOrd="0" destOrd="0" presId="urn:microsoft.com/office/officeart/2005/8/layout/orgChart1"/>
    <dgm:cxn modelId="{250AB5BE-0757-4A47-91E4-D68F3C2EBB63}" type="presParOf" srcId="{090A7229-79DD-4648-82DC-4C3ECBEB6072}" destId="{B7AD82FD-EC71-41FF-A4E1-A9667F6F675E}" srcOrd="0" destOrd="0" presId="urn:microsoft.com/office/officeart/2005/8/layout/orgChart1"/>
    <dgm:cxn modelId="{2A6C1874-2136-4452-BC32-DB3F4B9F6628}" type="presParOf" srcId="{090A7229-79DD-4648-82DC-4C3ECBEB6072}" destId="{C039604A-0BBB-4E20-9DF5-124329518844}" srcOrd="1" destOrd="0" presId="urn:microsoft.com/office/officeart/2005/8/layout/orgChart1"/>
    <dgm:cxn modelId="{2DF748B0-1B86-443B-A1A6-99D6B7073892}" type="presParOf" srcId="{579AE5DA-5BAE-482F-B39C-834225585E3E}" destId="{3C212403-0E43-4E43-9C45-5D4A5158853B}" srcOrd="1" destOrd="0" presId="urn:microsoft.com/office/officeart/2005/8/layout/orgChart1"/>
    <dgm:cxn modelId="{02C9F301-B157-41E8-BCB3-D68ADEAD5B5D}" type="presParOf" srcId="{579AE5DA-5BAE-482F-B39C-834225585E3E}" destId="{256D7A3B-9EB2-4936-AD39-3D4C011CA30F}" srcOrd="2" destOrd="0" presId="urn:microsoft.com/office/officeart/2005/8/layout/orgChart1"/>
    <dgm:cxn modelId="{2662A19A-D725-4BEE-817B-2CF8890BBB54}" type="presParOf" srcId="{D24EDE71-3474-4947-974D-B1ACE80E2B1A}" destId="{25EFCF19-85DA-4D91-B8F4-6BD116811AB1}" srcOrd="4" destOrd="0" presId="urn:microsoft.com/office/officeart/2005/8/layout/orgChart1"/>
    <dgm:cxn modelId="{BEEF9331-18E1-44AF-9DBD-88D5C61539D1}" type="presParOf" srcId="{D24EDE71-3474-4947-974D-B1ACE80E2B1A}" destId="{B82DFFCD-49EF-4A14-B66A-42E579C1C0B7}" srcOrd="5" destOrd="0" presId="urn:microsoft.com/office/officeart/2005/8/layout/orgChart1"/>
    <dgm:cxn modelId="{A36A46DB-F963-4523-A051-D89E2B6DAC36}" type="presParOf" srcId="{B82DFFCD-49EF-4A14-B66A-42E579C1C0B7}" destId="{1DE9C72C-3C9E-4653-B532-3E1C7DC3592E}" srcOrd="0" destOrd="0" presId="urn:microsoft.com/office/officeart/2005/8/layout/orgChart1"/>
    <dgm:cxn modelId="{0C5D09BC-0469-4167-8ED5-3D426ED6D7F4}" type="presParOf" srcId="{1DE9C72C-3C9E-4653-B532-3E1C7DC3592E}" destId="{041FDF06-9F19-431F-ACE3-9140DF8B5590}" srcOrd="0" destOrd="0" presId="urn:microsoft.com/office/officeart/2005/8/layout/orgChart1"/>
    <dgm:cxn modelId="{06BF20A8-232A-4157-9487-98C528F8809F}" type="presParOf" srcId="{1DE9C72C-3C9E-4653-B532-3E1C7DC3592E}" destId="{E758BF76-8428-4340-8612-2CAD1C96928E}" srcOrd="1" destOrd="0" presId="urn:microsoft.com/office/officeart/2005/8/layout/orgChart1"/>
    <dgm:cxn modelId="{75F628CF-08DC-401A-A61A-F0CAC9D8DE83}" type="presParOf" srcId="{B82DFFCD-49EF-4A14-B66A-42E579C1C0B7}" destId="{A17B43C7-CC82-422D-94FF-AC706F61880C}" srcOrd="1" destOrd="0" presId="urn:microsoft.com/office/officeart/2005/8/layout/orgChart1"/>
    <dgm:cxn modelId="{1C11EA6D-11AC-424D-9FDE-A216AA4B1834}" type="presParOf" srcId="{B82DFFCD-49EF-4A14-B66A-42E579C1C0B7}" destId="{D5E25430-D6A8-40A5-87D3-3B93E741AE3A}" srcOrd="2" destOrd="0" presId="urn:microsoft.com/office/officeart/2005/8/layout/orgChart1"/>
    <dgm:cxn modelId="{254FDAC0-26D2-4254-B018-C035E319EE17}" type="presParOf" srcId="{4265C7EF-438D-442C-8101-332C606B1DB8}" destId="{3DDF8BA9-76E2-4C80-BC91-218A1DDBB778}" srcOrd="2" destOrd="0" presId="urn:microsoft.com/office/officeart/2005/8/layout/orgChart1"/>
    <dgm:cxn modelId="{B4DE5229-8A66-4951-B51F-1AE7F4B35F6A}" type="presParOf" srcId="{1971809E-8C40-4A4D-BE9D-25EC4C5FEFDE}" destId="{8CD762CC-B692-4867-BF71-DA70EB395C91}" srcOrd="2" destOrd="0" presId="urn:microsoft.com/office/officeart/2005/8/layout/orgChart1"/>
    <dgm:cxn modelId="{CA00C6A5-7047-4047-9222-7CD401771A25}" type="presParOf" srcId="{1971809E-8C40-4A4D-BE9D-25EC4C5FEFDE}" destId="{6B691573-5B85-4663-869F-D5CA1ECB1CE3}" srcOrd="3" destOrd="0" presId="urn:microsoft.com/office/officeart/2005/8/layout/orgChart1"/>
    <dgm:cxn modelId="{C64FA34F-F081-4085-8F5C-7AEC12C3CDF0}" type="presParOf" srcId="{6B691573-5B85-4663-869F-D5CA1ECB1CE3}" destId="{CC701BD4-C897-4858-A971-E1196B00DAD7}" srcOrd="0" destOrd="0" presId="urn:microsoft.com/office/officeart/2005/8/layout/orgChart1"/>
    <dgm:cxn modelId="{E7107667-18A3-4ACA-A65E-0DCBD8B9F5A7}" type="presParOf" srcId="{CC701BD4-C897-4858-A971-E1196B00DAD7}" destId="{DB676E65-F428-4AAC-9520-D2F3A830E4C7}" srcOrd="0" destOrd="0" presId="urn:microsoft.com/office/officeart/2005/8/layout/orgChart1"/>
    <dgm:cxn modelId="{CCA7FC24-301C-49C6-AA10-C94A0544BEDE}" type="presParOf" srcId="{CC701BD4-C897-4858-A971-E1196B00DAD7}" destId="{6CAFE24F-581F-4857-BB4C-D300C5FC9160}" srcOrd="1" destOrd="0" presId="urn:microsoft.com/office/officeart/2005/8/layout/orgChart1"/>
    <dgm:cxn modelId="{2AC47BFC-A587-4AC5-A99B-32BBAE0DB0DA}" type="presParOf" srcId="{6B691573-5B85-4663-869F-D5CA1ECB1CE3}" destId="{7C97B0ED-5145-4EF0-A7E0-2F7CD4EC6B19}" srcOrd="1" destOrd="0" presId="urn:microsoft.com/office/officeart/2005/8/layout/orgChart1"/>
    <dgm:cxn modelId="{36CC4B11-0C09-4A60-AEE1-F9565C157F1C}" type="presParOf" srcId="{6B691573-5B85-4663-869F-D5CA1ECB1CE3}" destId="{0AF1CC51-EF29-4706-9BD8-95B3A7A3F18B}" srcOrd="2" destOrd="0" presId="urn:microsoft.com/office/officeart/2005/8/layout/orgChart1"/>
    <dgm:cxn modelId="{1BAE5692-8735-4EAD-80F2-497912212613}" type="presParOf" srcId="{1971809E-8C40-4A4D-BE9D-25EC4C5FEFDE}" destId="{A6C15324-3F86-4940-90A2-01D7481FB9D3}" srcOrd="4" destOrd="0" presId="urn:microsoft.com/office/officeart/2005/8/layout/orgChart1"/>
    <dgm:cxn modelId="{D3448F56-0D9C-4E80-AFB0-E5D829D55150}" type="presParOf" srcId="{1971809E-8C40-4A4D-BE9D-25EC4C5FEFDE}" destId="{AAF110FC-4A3A-4F7B-986D-3734B3C4932C}" srcOrd="5" destOrd="0" presId="urn:microsoft.com/office/officeart/2005/8/layout/orgChart1"/>
    <dgm:cxn modelId="{D78E92FD-BA9B-44D5-A3C5-6919F737E66C}" type="presParOf" srcId="{AAF110FC-4A3A-4F7B-986D-3734B3C4932C}" destId="{D5D77E2D-FFED-446B-BFCD-473983D72576}" srcOrd="0" destOrd="0" presId="urn:microsoft.com/office/officeart/2005/8/layout/orgChart1"/>
    <dgm:cxn modelId="{F336A3C1-731B-42A0-94ED-CB8584F9FB43}" type="presParOf" srcId="{D5D77E2D-FFED-446B-BFCD-473983D72576}" destId="{E6820AB9-BF58-4DE3-BB92-AE02FD4A9A2C}" srcOrd="0" destOrd="0" presId="urn:microsoft.com/office/officeart/2005/8/layout/orgChart1"/>
    <dgm:cxn modelId="{5F96B14F-223A-49F3-8AC7-B0D03197D481}" type="presParOf" srcId="{D5D77E2D-FFED-446B-BFCD-473983D72576}" destId="{AF49D355-D234-4714-9660-7CBCD4926D1F}" srcOrd="1" destOrd="0" presId="urn:microsoft.com/office/officeart/2005/8/layout/orgChart1"/>
    <dgm:cxn modelId="{8BEC83F7-DD3D-49FF-BD73-340B85A5251C}" type="presParOf" srcId="{AAF110FC-4A3A-4F7B-986D-3734B3C4932C}" destId="{D008B4E9-B7D1-4C06-899D-FA53CE7D521D}" srcOrd="1" destOrd="0" presId="urn:microsoft.com/office/officeart/2005/8/layout/orgChart1"/>
    <dgm:cxn modelId="{B249AB1B-EF36-4BC7-9E27-DAAB8EBA8907}" type="presParOf" srcId="{D008B4E9-B7D1-4C06-899D-FA53CE7D521D}" destId="{B4356F03-CD98-496B-839A-317B111135CC}" srcOrd="0" destOrd="0" presId="urn:microsoft.com/office/officeart/2005/8/layout/orgChart1"/>
    <dgm:cxn modelId="{8B10474D-AC0C-4605-9D67-50D033118E38}" type="presParOf" srcId="{D008B4E9-B7D1-4C06-899D-FA53CE7D521D}" destId="{B707E0FF-4916-4454-881C-D4EB4BD20681}" srcOrd="1" destOrd="0" presId="urn:microsoft.com/office/officeart/2005/8/layout/orgChart1"/>
    <dgm:cxn modelId="{1A57A2A4-86CB-4E7C-A9FB-F14B83F19714}" type="presParOf" srcId="{B707E0FF-4916-4454-881C-D4EB4BD20681}" destId="{3C9BB423-8EB3-4B23-A8DD-ABC8C7C28B65}" srcOrd="0" destOrd="0" presId="urn:microsoft.com/office/officeart/2005/8/layout/orgChart1"/>
    <dgm:cxn modelId="{A34E03AA-4EB2-4E7C-B7AE-CB3FE962844C}" type="presParOf" srcId="{3C9BB423-8EB3-4B23-A8DD-ABC8C7C28B65}" destId="{5291E32C-B117-443B-8135-51A3AC514E47}" srcOrd="0" destOrd="0" presId="urn:microsoft.com/office/officeart/2005/8/layout/orgChart1"/>
    <dgm:cxn modelId="{35C63716-06FF-4D45-83B1-EA9C960DCB51}" type="presParOf" srcId="{3C9BB423-8EB3-4B23-A8DD-ABC8C7C28B65}" destId="{EEC5485C-97E5-43DD-84F7-9BEC84A5DE4D}" srcOrd="1" destOrd="0" presId="urn:microsoft.com/office/officeart/2005/8/layout/orgChart1"/>
    <dgm:cxn modelId="{74DFC2F9-E30C-4608-8E29-C36617ED33C5}" type="presParOf" srcId="{B707E0FF-4916-4454-881C-D4EB4BD20681}" destId="{475C90E4-D5E6-4739-A2AE-1A3B36A1097E}" srcOrd="1" destOrd="0" presId="urn:microsoft.com/office/officeart/2005/8/layout/orgChart1"/>
    <dgm:cxn modelId="{C718E2AB-739D-499C-8C34-F37127F98AB7}" type="presParOf" srcId="{B707E0FF-4916-4454-881C-D4EB4BD20681}" destId="{EC1ECF65-CED8-4B7C-B2E2-1C2DE2A9E9B1}" srcOrd="2" destOrd="0" presId="urn:microsoft.com/office/officeart/2005/8/layout/orgChart1"/>
    <dgm:cxn modelId="{58CAEBBB-0D3B-4178-AD68-38D1D798A89D}" type="presParOf" srcId="{D008B4E9-B7D1-4C06-899D-FA53CE7D521D}" destId="{0FBE4C40-DA97-4C8F-A1F2-E2586B35B4BD}" srcOrd="2" destOrd="0" presId="urn:microsoft.com/office/officeart/2005/8/layout/orgChart1"/>
    <dgm:cxn modelId="{8E22F9A2-A8E9-4925-BB4A-F4AC74DC9B46}" type="presParOf" srcId="{D008B4E9-B7D1-4C06-899D-FA53CE7D521D}" destId="{4156107E-E31D-44AB-8118-7E1EB9A57D30}" srcOrd="3" destOrd="0" presId="urn:microsoft.com/office/officeart/2005/8/layout/orgChart1"/>
    <dgm:cxn modelId="{026A2A85-0FB3-403F-B7B3-9819EFFD3F62}" type="presParOf" srcId="{4156107E-E31D-44AB-8118-7E1EB9A57D30}" destId="{03B37944-304D-4C14-8EFB-0EC0E384A45D}" srcOrd="0" destOrd="0" presId="urn:microsoft.com/office/officeart/2005/8/layout/orgChart1"/>
    <dgm:cxn modelId="{5EB2E080-FE90-47FB-8177-DCFEBF42054B}" type="presParOf" srcId="{03B37944-304D-4C14-8EFB-0EC0E384A45D}" destId="{FF802E36-B53B-4503-B669-BE74D096ACE0}" srcOrd="0" destOrd="0" presId="urn:microsoft.com/office/officeart/2005/8/layout/orgChart1"/>
    <dgm:cxn modelId="{CA0C0FBA-2452-4E1D-A712-439CD2D66D67}" type="presParOf" srcId="{03B37944-304D-4C14-8EFB-0EC0E384A45D}" destId="{0B6BF1AF-6909-45D0-878C-0EAA0FCDCD0E}" srcOrd="1" destOrd="0" presId="urn:microsoft.com/office/officeart/2005/8/layout/orgChart1"/>
    <dgm:cxn modelId="{F016FF85-0EA2-41B5-AA27-67E6D68C7693}" type="presParOf" srcId="{4156107E-E31D-44AB-8118-7E1EB9A57D30}" destId="{3EA9C0E6-C835-4470-824E-5154435004E4}" srcOrd="1" destOrd="0" presId="urn:microsoft.com/office/officeart/2005/8/layout/orgChart1"/>
    <dgm:cxn modelId="{D6E7A61E-20B3-4055-BE21-43EE8AA8B60A}" type="presParOf" srcId="{4156107E-E31D-44AB-8118-7E1EB9A57D30}" destId="{E781258E-E2D8-46E4-977C-07F39711963A}" srcOrd="2" destOrd="0" presId="urn:microsoft.com/office/officeart/2005/8/layout/orgChart1"/>
    <dgm:cxn modelId="{C7E66D1B-BDEE-4428-B6C2-C8114F51B03C}" type="presParOf" srcId="{D008B4E9-B7D1-4C06-899D-FA53CE7D521D}" destId="{AD5C8DD7-498E-4DA8-9901-7926713AD66B}" srcOrd="4" destOrd="0" presId="urn:microsoft.com/office/officeart/2005/8/layout/orgChart1"/>
    <dgm:cxn modelId="{909E38AB-A8E8-4F1B-9FBF-D6DB8594F4F9}" type="presParOf" srcId="{D008B4E9-B7D1-4C06-899D-FA53CE7D521D}" destId="{4CE0AA67-23D1-4789-AC11-A2F985121D9E}" srcOrd="5" destOrd="0" presId="urn:microsoft.com/office/officeart/2005/8/layout/orgChart1"/>
    <dgm:cxn modelId="{85412116-0383-4EDB-84AD-315FCA0FEF15}" type="presParOf" srcId="{4CE0AA67-23D1-4789-AC11-A2F985121D9E}" destId="{6D9B5EB5-80BC-4199-B5C7-F525094307B5}" srcOrd="0" destOrd="0" presId="urn:microsoft.com/office/officeart/2005/8/layout/orgChart1"/>
    <dgm:cxn modelId="{633E70DB-0C92-42BC-B05E-AB080F0AF3D2}" type="presParOf" srcId="{6D9B5EB5-80BC-4199-B5C7-F525094307B5}" destId="{1531D3A5-89DA-4513-863B-4536148DAC10}" srcOrd="0" destOrd="0" presId="urn:microsoft.com/office/officeart/2005/8/layout/orgChart1"/>
    <dgm:cxn modelId="{E37DA414-F694-4137-A427-591EAA1A86CD}" type="presParOf" srcId="{6D9B5EB5-80BC-4199-B5C7-F525094307B5}" destId="{2EA77800-FD80-43C7-BF5D-C9ABA7CD57E5}" srcOrd="1" destOrd="0" presId="urn:microsoft.com/office/officeart/2005/8/layout/orgChart1"/>
    <dgm:cxn modelId="{E5432BB1-39B8-4BF0-8B97-A5DA8572EA9D}" type="presParOf" srcId="{4CE0AA67-23D1-4789-AC11-A2F985121D9E}" destId="{923D432B-84A0-4E5F-B897-F686A9F4BFF7}" srcOrd="1" destOrd="0" presId="urn:microsoft.com/office/officeart/2005/8/layout/orgChart1"/>
    <dgm:cxn modelId="{54AA40ED-525E-4C32-974A-081DA0EFEE85}" type="presParOf" srcId="{4CE0AA67-23D1-4789-AC11-A2F985121D9E}" destId="{3550F0FA-D212-4D1B-A1B5-D918F773A206}" srcOrd="2" destOrd="0" presId="urn:microsoft.com/office/officeart/2005/8/layout/orgChart1"/>
    <dgm:cxn modelId="{80F79F4F-F551-4CFA-B60C-0F3A6DD28C29}" type="presParOf" srcId="{AAF110FC-4A3A-4F7B-986D-3734B3C4932C}" destId="{EE2ED54C-0468-40E3-A182-45F6C9483A49}" srcOrd="2" destOrd="0" presId="urn:microsoft.com/office/officeart/2005/8/layout/orgChart1"/>
    <dgm:cxn modelId="{63FB50B0-13FD-4679-811D-33B5175E4E1D}" type="presParOf" srcId="{DFA0A36B-08C5-4CCC-A808-C763A52D0679}" destId="{ADAA3E47-253E-4CC0-BB01-2C5FEDCBF4DB}" srcOrd="2" destOrd="0" presId="urn:microsoft.com/office/officeart/2005/8/layout/orgChart1"/>
    <dgm:cxn modelId="{DD87C473-8F8F-4599-A045-E5FADB1C9CA9}" type="presParOf" srcId="{E6ED8DBF-40DB-4C44-95D1-8CE103DBA8D6}" destId="{74F94415-260F-4CF4-9D4E-F72850390919}" srcOrd="2" destOrd="0" presId="urn:microsoft.com/office/officeart/2005/8/layout/orgChart1"/>
    <dgm:cxn modelId="{11725243-9633-42B0-AEBE-B2B703458B92}" type="presParOf" srcId="{E6ED8DBF-40DB-4C44-95D1-8CE103DBA8D6}" destId="{96BCE069-10AB-4C2B-AC40-AB3AED282456}" srcOrd="3" destOrd="0" presId="urn:microsoft.com/office/officeart/2005/8/layout/orgChart1"/>
    <dgm:cxn modelId="{7B6D3288-DA0C-432A-9C24-C2CA10B5898A}" type="presParOf" srcId="{96BCE069-10AB-4C2B-AC40-AB3AED282456}" destId="{833A1F42-F973-4D1E-B575-49FDB133CB21}" srcOrd="0" destOrd="0" presId="urn:microsoft.com/office/officeart/2005/8/layout/orgChart1"/>
    <dgm:cxn modelId="{92F9CECB-7F81-446E-B6F2-DCD3FE838B18}" type="presParOf" srcId="{833A1F42-F973-4D1E-B575-49FDB133CB21}" destId="{C85383EA-2D6F-4547-8858-063F60D0147C}" srcOrd="0" destOrd="0" presId="urn:microsoft.com/office/officeart/2005/8/layout/orgChart1"/>
    <dgm:cxn modelId="{5DA94CE0-C072-4B50-854B-D5373F473771}" type="presParOf" srcId="{833A1F42-F973-4D1E-B575-49FDB133CB21}" destId="{6D9F582F-E402-4AAA-8B3F-0B4BA26F4E67}" srcOrd="1" destOrd="0" presId="urn:microsoft.com/office/officeart/2005/8/layout/orgChart1"/>
    <dgm:cxn modelId="{45E86968-24B4-460A-B136-3D2353D51F8F}" type="presParOf" srcId="{96BCE069-10AB-4C2B-AC40-AB3AED282456}" destId="{B91B5C99-EFFB-4638-94B9-A5D693769863}" srcOrd="1" destOrd="0" presId="urn:microsoft.com/office/officeart/2005/8/layout/orgChart1"/>
    <dgm:cxn modelId="{C17A6C7B-55D0-4C3B-B910-E9338806F244}" type="presParOf" srcId="{B91B5C99-EFFB-4638-94B9-A5D693769863}" destId="{19CDC7B1-DCAB-4CD6-8402-EFE42E2754D4}" srcOrd="0" destOrd="0" presId="urn:microsoft.com/office/officeart/2005/8/layout/orgChart1"/>
    <dgm:cxn modelId="{FEC635F2-0708-45E4-9E9F-47454CCA442F}" type="presParOf" srcId="{B91B5C99-EFFB-4638-94B9-A5D693769863}" destId="{C686AAE2-FDD1-4CA0-8577-5041551BBBC1}" srcOrd="1" destOrd="0" presId="urn:microsoft.com/office/officeart/2005/8/layout/orgChart1"/>
    <dgm:cxn modelId="{E6EA198F-DF49-4677-B15C-169DB455FCA6}" type="presParOf" srcId="{C686AAE2-FDD1-4CA0-8577-5041551BBBC1}" destId="{FC80D60A-B1F6-4983-9530-867979332F55}" srcOrd="0" destOrd="0" presId="urn:microsoft.com/office/officeart/2005/8/layout/orgChart1"/>
    <dgm:cxn modelId="{7455238A-1B2D-4E04-BD29-54EFA6DF4AB5}" type="presParOf" srcId="{FC80D60A-B1F6-4983-9530-867979332F55}" destId="{42631AF4-6D66-412F-A570-6D77CAE01EC6}" srcOrd="0" destOrd="0" presId="urn:microsoft.com/office/officeart/2005/8/layout/orgChart1"/>
    <dgm:cxn modelId="{94C42336-CE92-4AF5-BE7E-77CCFDA4C429}" type="presParOf" srcId="{FC80D60A-B1F6-4983-9530-867979332F55}" destId="{1AA756B8-B257-4E8D-8396-3EDF651B16E2}" srcOrd="1" destOrd="0" presId="urn:microsoft.com/office/officeart/2005/8/layout/orgChart1"/>
    <dgm:cxn modelId="{65CE28AA-6485-40FC-89CA-AB9D890B35D0}" type="presParOf" srcId="{C686AAE2-FDD1-4CA0-8577-5041551BBBC1}" destId="{E4D1F390-98F1-4AF8-9B0E-F928C502D5ED}" srcOrd="1" destOrd="0" presId="urn:microsoft.com/office/officeart/2005/8/layout/orgChart1"/>
    <dgm:cxn modelId="{F7F6C9C7-5A6E-45EC-B4DF-6D8452EA8E22}" type="presParOf" srcId="{C686AAE2-FDD1-4CA0-8577-5041551BBBC1}" destId="{EBC1102A-E2CC-4EC3-AEDD-5352B6BBFA11}" srcOrd="2" destOrd="0" presId="urn:microsoft.com/office/officeart/2005/8/layout/orgChart1"/>
    <dgm:cxn modelId="{C62D9C69-03AC-47BB-98D8-982B6A2CC569}" type="presParOf" srcId="{96BCE069-10AB-4C2B-AC40-AB3AED282456}" destId="{A8D43637-1E80-4209-93C5-91EBF9608C66}" srcOrd="2" destOrd="0" presId="urn:microsoft.com/office/officeart/2005/8/layout/orgChart1"/>
    <dgm:cxn modelId="{D7B1CF26-4360-4A2A-AF1C-ABE590DD1B0F}" type="presParOf" srcId="{18896830-6553-47F8-9257-7BD38125F0A9}" destId="{CCAD1D94-CD33-46D9-8B2E-CDB051021877}"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EE045C-D676-4F5B-BF21-FD1F1DE466C2}">
      <dsp:nvSpPr>
        <dsp:cNvPr id="0" name=""/>
        <dsp:cNvSpPr/>
      </dsp:nvSpPr>
      <dsp:spPr>
        <a:xfrm rot="16200000">
          <a:off x="641869" y="-641869"/>
          <a:ext cx="720862" cy="2004601"/>
        </a:xfrm>
        <a:prstGeom prst="round1Rect">
          <a:avLst/>
        </a:prstGeom>
        <a:solidFill>
          <a:srgbClr val="0070C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a:t>C. Intensivo</a:t>
          </a:r>
        </a:p>
      </dsp:txBody>
      <dsp:txXfrm rot="5400000">
        <a:off x="0" y="0"/>
        <a:ext cx="2004601" cy="540646"/>
      </dsp:txXfrm>
    </dsp:sp>
    <dsp:sp modelId="{3D21C9FC-12A7-4DCB-AEDA-7CF65408D394}">
      <dsp:nvSpPr>
        <dsp:cNvPr id="0" name=""/>
        <dsp:cNvSpPr/>
      </dsp:nvSpPr>
      <dsp:spPr>
        <a:xfrm>
          <a:off x="2004601" y="0"/>
          <a:ext cx="2004601" cy="720862"/>
        </a:xfrm>
        <a:prstGeom prst="round1Rect">
          <a:avLst/>
        </a:prstGeom>
        <a:solidFill>
          <a:schemeClr val="accent5">
            <a:lumMod val="7500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a:t>D. Superintensivo</a:t>
          </a:r>
        </a:p>
      </dsp:txBody>
      <dsp:txXfrm>
        <a:off x="2004601" y="0"/>
        <a:ext cx="2004601" cy="540646"/>
      </dsp:txXfrm>
    </dsp:sp>
    <dsp:sp modelId="{E675040C-1D95-4A43-A51D-A2A728D6141C}">
      <dsp:nvSpPr>
        <dsp:cNvPr id="0" name=""/>
        <dsp:cNvSpPr/>
      </dsp:nvSpPr>
      <dsp:spPr>
        <a:xfrm rot="10800000">
          <a:off x="0" y="720862"/>
          <a:ext cx="2004601" cy="720862"/>
        </a:xfrm>
        <a:prstGeom prst="round1Rect">
          <a:avLst/>
        </a:prstGeom>
        <a:solidFill>
          <a:srgbClr val="0099FF"/>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a:t>A. Extensivo</a:t>
          </a:r>
        </a:p>
      </dsp:txBody>
      <dsp:txXfrm rot="10800000">
        <a:off x="0" y="901077"/>
        <a:ext cx="2004601" cy="540646"/>
      </dsp:txXfrm>
    </dsp:sp>
    <dsp:sp modelId="{AC20013D-6530-424A-A3F4-8A485307ED43}">
      <dsp:nvSpPr>
        <dsp:cNvPr id="0" name=""/>
        <dsp:cNvSpPr/>
      </dsp:nvSpPr>
      <dsp:spPr>
        <a:xfrm rot="5400000">
          <a:off x="2646471" y="78992"/>
          <a:ext cx="720862" cy="2004601"/>
        </a:xfrm>
        <a:prstGeom prst="round1Rect">
          <a:avLst/>
        </a:prstGeom>
        <a:solidFill>
          <a:srgbClr val="002060"/>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s-ES" sz="1400" kern="1200" dirty="0"/>
            <a:t>B. </a:t>
          </a:r>
          <a:r>
            <a:rPr lang="es-ES" sz="1400" kern="1200" dirty="0" smtClean="0"/>
            <a:t>Semi-intensivo</a:t>
          </a:r>
          <a:endParaRPr lang="es-ES" sz="1400" kern="1200" dirty="0"/>
        </a:p>
      </dsp:txBody>
      <dsp:txXfrm rot="-5400000">
        <a:off x="2004601" y="901077"/>
        <a:ext cx="2004601" cy="540646"/>
      </dsp:txXfrm>
    </dsp:sp>
    <dsp:sp modelId="{BC2AD987-517C-4475-830A-424E1D823D5B}">
      <dsp:nvSpPr>
        <dsp:cNvPr id="0" name=""/>
        <dsp:cNvSpPr/>
      </dsp:nvSpPr>
      <dsp:spPr>
        <a:xfrm>
          <a:off x="1285801" y="480575"/>
          <a:ext cx="1437599" cy="480573"/>
        </a:xfrm>
        <a:prstGeom prst="roundRect">
          <a:avLst/>
        </a:prstGeom>
        <a:solidFill>
          <a:schemeClr val="bg1"/>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s-ES" sz="1400" kern="1200" dirty="0"/>
            <a:t>Sistemas de producción</a:t>
          </a:r>
        </a:p>
      </dsp:txBody>
      <dsp:txXfrm>
        <a:off x="1309261" y="504035"/>
        <a:ext cx="1390679" cy="4336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8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dirty="0"/>
          </a:p>
        </p:txBody>
      </p:sp>
      <p:sp>
        <p:nvSpPr>
          <p:cNvPr id="3" name="Marcador de fecha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BE845A-A791-5649-80AB-781A6A7D7DAF}" type="datetimeFigureOut">
              <a:rPr lang="es-ES_tradnl" smtClean="0"/>
              <a:t>20/02/2017</a:t>
            </a:fld>
            <a:endParaRPr lang="es-ES_tradnl" dirty="0"/>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dirty="0"/>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7166B8-2E9C-1249-96AD-792B87E41D39}" type="slidenum">
              <a:rPr lang="es-ES_tradnl" smtClean="0"/>
              <a:t>‹#›</a:t>
            </a:fld>
            <a:endParaRPr lang="es-ES_tradnl" dirty="0"/>
          </a:p>
        </p:txBody>
      </p:sp>
    </p:spTree>
    <p:extLst>
      <p:ext uri="{BB962C8B-B14F-4D97-AF65-F5344CB8AC3E}">
        <p14:creationId xmlns:p14="http://schemas.microsoft.com/office/powerpoint/2010/main" val="11088434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1828434" fontAlgn="auto">
              <a:spcBef>
                <a:spcPts val="0"/>
              </a:spcBef>
              <a:spcAft>
                <a:spcPts val="0"/>
              </a:spcAft>
              <a:defRPr sz="1200">
                <a:latin typeface="Arial" charset="0"/>
                <a:ea typeface="+mn-ea"/>
                <a:cs typeface="+mn-cs"/>
              </a:defRPr>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1827213">
              <a:defRPr sz="1200">
                <a:latin typeface="Arial" charset="0"/>
                <a:ea typeface="MS PGothic" pitchFamily="34" charset="-128"/>
              </a:defRPr>
            </a:lvl1pPr>
          </a:lstStyle>
          <a:p>
            <a:pPr>
              <a:defRPr/>
            </a:pPr>
            <a:fld id="{78D13139-7F59-0248-9F24-E7D6E82018CF}" type="datetimeFigureOut">
              <a:rPr lang="en-US" altLang="es-CL" smtClean="0"/>
              <a:pPr>
                <a:defRPr/>
              </a:pPr>
              <a:t>2/20/2017</a:t>
            </a:fld>
            <a:endParaRPr lang="en-US" altLang="es-CL"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1828434" fontAlgn="auto">
              <a:spcBef>
                <a:spcPts val="0"/>
              </a:spcBef>
              <a:spcAft>
                <a:spcPts val="0"/>
              </a:spcAft>
              <a:defRPr sz="1200">
                <a:latin typeface="Arial" charset="0"/>
                <a:ea typeface="+mn-ea"/>
                <a:cs typeface="+mn-cs"/>
              </a:defRPr>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1827213">
              <a:defRPr sz="1200">
                <a:latin typeface="Arial" charset="0"/>
              </a:defRPr>
            </a:lvl1pPr>
          </a:lstStyle>
          <a:p>
            <a:fld id="{C671BFC2-8ED6-C148-BF9B-BE2F36C4D801}" type="slidenum">
              <a:rPr lang="en-US" altLang="es-CL" smtClean="0"/>
              <a:pPr/>
              <a:t>‹#›</a:t>
            </a:fld>
            <a:endParaRPr lang="en-US" altLang="es-CL" dirty="0"/>
          </a:p>
        </p:txBody>
      </p:sp>
    </p:spTree>
    <p:extLst>
      <p:ext uri="{BB962C8B-B14F-4D97-AF65-F5344CB8AC3E}">
        <p14:creationId xmlns:p14="http://schemas.microsoft.com/office/powerpoint/2010/main" val="1511116"/>
      </p:ext>
    </p:extLst>
  </p:cSld>
  <p:clrMap bg1="lt1" tx1="dk1" bg2="lt2" tx2="dk2" accent1="accent1" accent2="accent2" accent3="accent3" accent4="accent4" accent5="accent5" accent6="accent6" hlink="hlink" folHlink="folHlink"/>
  <p:notesStyle>
    <a:lvl1pPr algn="l" defTabSz="339725" rtl="0" eaLnBrk="0" fontAlgn="base" hangingPunct="0">
      <a:spcBef>
        <a:spcPct val="30000"/>
      </a:spcBef>
      <a:spcAft>
        <a:spcPct val="0"/>
      </a:spcAft>
      <a:defRPr sz="900" kern="1200">
        <a:solidFill>
          <a:schemeClr val="tx1"/>
        </a:solidFill>
        <a:latin typeface="Arial" charset="0"/>
        <a:ea typeface="MS PGothic" pitchFamily="34" charset="-128"/>
        <a:cs typeface="ＭＳ Ｐゴシック" charset="0"/>
      </a:defRPr>
    </a:lvl1pPr>
    <a:lvl2pPr marL="339725" algn="l" defTabSz="339725" rtl="0" eaLnBrk="0" fontAlgn="base" hangingPunct="0">
      <a:spcBef>
        <a:spcPct val="30000"/>
      </a:spcBef>
      <a:spcAft>
        <a:spcPct val="0"/>
      </a:spcAft>
      <a:defRPr sz="900" kern="1200">
        <a:solidFill>
          <a:schemeClr val="tx1"/>
        </a:solidFill>
        <a:latin typeface="Arial" charset="0"/>
        <a:ea typeface="MS PGothic" pitchFamily="34" charset="-128"/>
        <a:cs typeface="+mn-cs"/>
      </a:defRPr>
    </a:lvl2pPr>
    <a:lvl3pPr marL="682625" algn="l" defTabSz="339725" rtl="0" eaLnBrk="0" fontAlgn="base" hangingPunct="0">
      <a:spcBef>
        <a:spcPct val="30000"/>
      </a:spcBef>
      <a:spcAft>
        <a:spcPct val="0"/>
      </a:spcAft>
      <a:defRPr sz="900" kern="1200">
        <a:solidFill>
          <a:schemeClr val="tx1"/>
        </a:solidFill>
        <a:latin typeface="Arial" charset="0"/>
        <a:ea typeface="MS PGothic" pitchFamily="34" charset="-128"/>
        <a:cs typeface="+mn-cs"/>
      </a:defRPr>
    </a:lvl3pPr>
    <a:lvl4pPr marL="1025525" algn="l" defTabSz="339725" rtl="0" eaLnBrk="0" fontAlgn="base" hangingPunct="0">
      <a:spcBef>
        <a:spcPct val="30000"/>
      </a:spcBef>
      <a:spcAft>
        <a:spcPct val="0"/>
      </a:spcAft>
      <a:defRPr sz="900" kern="1200">
        <a:solidFill>
          <a:schemeClr val="tx1"/>
        </a:solidFill>
        <a:latin typeface="Arial" charset="0"/>
        <a:ea typeface="MS PGothic" pitchFamily="34" charset="-128"/>
        <a:cs typeface="+mn-cs"/>
      </a:defRPr>
    </a:lvl4pPr>
    <a:lvl5pPr marL="1368425" algn="l" defTabSz="339725" rtl="0" eaLnBrk="0" fontAlgn="base" hangingPunct="0">
      <a:spcBef>
        <a:spcPct val="30000"/>
      </a:spcBef>
      <a:spcAft>
        <a:spcPct val="0"/>
      </a:spcAft>
      <a:defRPr sz="900" kern="1200">
        <a:solidFill>
          <a:schemeClr val="tx1"/>
        </a:solidFill>
        <a:latin typeface="Arial" charset="0"/>
        <a:ea typeface="MS PGothic" pitchFamily="34" charset="-128"/>
        <a:cs typeface="+mn-cs"/>
      </a:defRPr>
    </a:lvl5pPr>
    <a:lvl6pPr marL="1713857" algn="l" defTabSz="342771" rtl="0" eaLnBrk="1" latinLnBrk="0" hangingPunct="1">
      <a:defRPr sz="900" kern="1200">
        <a:solidFill>
          <a:schemeClr val="tx1"/>
        </a:solidFill>
        <a:latin typeface="+mn-lt"/>
        <a:ea typeface="+mn-ea"/>
        <a:cs typeface="+mn-cs"/>
      </a:defRPr>
    </a:lvl6pPr>
    <a:lvl7pPr marL="2056629" algn="l" defTabSz="342771" rtl="0" eaLnBrk="1" latinLnBrk="0" hangingPunct="1">
      <a:defRPr sz="900" kern="1200">
        <a:solidFill>
          <a:schemeClr val="tx1"/>
        </a:solidFill>
        <a:latin typeface="+mn-lt"/>
        <a:ea typeface="+mn-ea"/>
        <a:cs typeface="+mn-cs"/>
      </a:defRPr>
    </a:lvl7pPr>
    <a:lvl8pPr marL="2399400" algn="l" defTabSz="342771" rtl="0" eaLnBrk="1" latinLnBrk="0" hangingPunct="1">
      <a:defRPr sz="900" kern="1200">
        <a:solidFill>
          <a:schemeClr val="tx1"/>
        </a:solidFill>
        <a:latin typeface="+mn-lt"/>
        <a:ea typeface="+mn-ea"/>
        <a:cs typeface="+mn-cs"/>
      </a:defRPr>
    </a:lvl8pPr>
    <a:lvl9pPr marL="2742171" algn="l" defTabSz="342771"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loge2191.blogspot.com.co/2013/10/iv-unidad-proceso-administrativo_5731.html"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0"/>
            <a:r>
              <a:rPr lang="es-ES" sz="900" b="1" kern="1200" dirty="0" smtClean="0">
                <a:solidFill>
                  <a:schemeClr val="tx1"/>
                </a:solidFill>
                <a:effectLst/>
                <a:latin typeface="Arial" charset="0"/>
                <a:ea typeface="MS PGothic" pitchFamily="34" charset="-128"/>
                <a:cs typeface="ＭＳ Ｐゴシック" charset="0"/>
              </a:rPr>
              <a:t>POLÍTICAS</a:t>
            </a:r>
          </a:p>
          <a:p>
            <a:pPr lvl="0"/>
            <a:r>
              <a:rPr lang="es-ES" sz="900" b="1" kern="1200" dirty="0" smtClean="0">
                <a:solidFill>
                  <a:schemeClr val="tx1"/>
                </a:solidFill>
                <a:effectLst/>
                <a:latin typeface="Arial" charset="0"/>
                <a:ea typeface="MS PGothic" pitchFamily="34" charset="-128"/>
                <a:cs typeface="ＭＳ Ｐゴシック" charset="0"/>
              </a:rPr>
              <a:t>Acuerdos Comerciales</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Gracias a la firma del TLC con los Estados Unidos existe la posibilidad de exportar tilapia, lo cual genera una oportunidad de mercado para este proyecto, ya que gracias a este convenio comercial esta especie ingresa con el 0% de arancel y además es la quinta variedad piscícola más importada en ese país. </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b="1" kern="1200" dirty="0" smtClean="0">
                <a:solidFill>
                  <a:schemeClr val="tx1"/>
                </a:solidFill>
                <a:effectLst/>
                <a:latin typeface="Arial" charset="0"/>
                <a:ea typeface="MS PGothic" pitchFamily="34" charset="-128"/>
                <a:cs typeface="ＭＳ Ｐゴシック" charset="0"/>
              </a:rPr>
              <a:t>Políticas</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El INCODER, en cumplimiento de su obligación legal de promocionar el fomento y desarrollo de la pesca y la acuicultura (Ley 13 de 1990), otorga prioridad al desarrollo integral de las actividades pesqueras, promoviendo la transferencia de tecnología para la producción de alimentos y materias primas de origen agropecuario, con el propósito de incrementar la productividad (artículo 65 de la Constitución Política). Por lo tanto, el proyecto se puede ver beneficiado por estas políticas y promociones del Incoder.</a:t>
            </a:r>
            <a:r>
              <a:rPr lang="es-ES" sz="900" b="1" kern="1200" dirty="0" smtClean="0">
                <a:solidFill>
                  <a:schemeClr val="tx1"/>
                </a:solidFill>
                <a:effectLst/>
                <a:latin typeface="Arial" charset="0"/>
                <a:ea typeface="MS PGothic" pitchFamily="34" charset="-128"/>
                <a:cs typeface="ＭＳ Ｐゴシック" charset="0"/>
              </a:rPr>
              <a:t> </a:t>
            </a:r>
            <a:endParaRPr lang="es-CO" sz="900" kern="1200" dirty="0" smtClean="0">
              <a:solidFill>
                <a:schemeClr val="tx1"/>
              </a:solidFill>
              <a:effectLst/>
              <a:latin typeface="Arial" charset="0"/>
              <a:ea typeface="MS PGothic" pitchFamily="34" charset="-128"/>
              <a:cs typeface="ＭＳ Ｐゴシック" charset="0"/>
            </a:endParaRPr>
          </a:p>
          <a:p>
            <a:r>
              <a:rPr lang="es-CO" b="1" dirty="0" smtClean="0"/>
              <a:t>ECONÓMICAS</a:t>
            </a:r>
          </a:p>
          <a:p>
            <a:pPr lvl="0"/>
            <a:r>
              <a:rPr lang="es-ES" sz="900" b="1" kern="1200" dirty="0" smtClean="0">
                <a:solidFill>
                  <a:schemeClr val="tx1"/>
                </a:solidFill>
                <a:effectLst/>
                <a:latin typeface="Arial" charset="0"/>
                <a:ea typeface="MS PGothic" pitchFamily="34" charset="-128"/>
                <a:cs typeface="ＭＳ Ｐゴシック" charset="0"/>
              </a:rPr>
              <a:t>PIB</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Como se muestra en las gráficas siguientes, a pesar de las distintas crisis mundiales en los últimos años, la economía colombiana ha sido relativamente estable. En especial, en la crisis actual que presentan los sectores mineros y petroleros que eran los renglones más fuertes del país. Este decrecimiento ha traído como consecuencia un giro en la economía hacia el sector agrícola, que fue el de mayor crecimiento en el cuarto trimestre del 2015, con un 4,8% (gráfica 5).</a:t>
            </a:r>
            <a:endParaRPr lang="es-CO" sz="900" kern="1200" dirty="0" smtClean="0">
              <a:solidFill>
                <a:schemeClr val="tx1"/>
              </a:solidFill>
              <a:effectLst/>
              <a:latin typeface="Arial" charset="0"/>
              <a:ea typeface="MS PGothic" pitchFamily="34" charset="-128"/>
              <a:cs typeface="ＭＳ Ｐゴシック" charset="0"/>
            </a:endParaRPr>
          </a:p>
          <a:p>
            <a:r>
              <a:rPr lang="es-MX" sz="900" b="1" kern="1200" dirty="0" smtClean="0">
                <a:solidFill>
                  <a:schemeClr val="tx1"/>
                </a:solidFill>
                <a:effectLst/>
                <a:latin typeface="Arial" charset="0"/>
                <a:ea typeface="MS PGothic" pitchFamily="34" charset="-128"/>
                <a:cs typeface="ＭＳ Ｐゴシック" charset="0"/>
              </a:rPr>
              <a:t>Gráfica 3:	Evolución PIB </a:t>
            </a:r>
            <a:r>
              <a:rPr lang="es-MX" sz="900" b="0" kern="1200" dirty="0" smtClean="0">
                <a:solidFill>
                  <a:schemeClr val="tx1"/>
                </a:solidFill>
                <a:effectLst/>
                <a:latin typeface="Arial" charset="0"/>
                <a:ea typeface="MS PGothic" pitchFamily="34" charset="-128"/>
                <a:cs typeface="ＭＳ Ｐゴシック" charset="0"/>
              </a:rPr>
              <a:t>  			</a:t>
            </a:r>
            <a:r>
              <a:rPr lang="es-MX" sz="900" b="1" kern="1200" dirty="0" smtClean="0">
                <a:solidFill>
                  <a:schemeClr val="tx1"/>
                </a:solidFill>
                <a:effectLst/>
                <a:latin typeface="Arial" charset="0"/>
                <a:ea typeface="MS PGothic" pitchFamily="34" charset="-128"/>
                <a:cs typeface="ＭＳ Ｐゴシック" charset="0"/>
              </a:rPr>
              <a:t>Gráfica 4: Variación PIB</a:t>
            </a:r>
            <a:endParaRPr lang="es-CO" sz="900" b="1" kern="1200" dirty="0" smtClean="0">
              <a:solidFill>
                <a:schemeClr val="tx1"/>
              </a:solidFill>
              <a:effectLst/>
              <a:latin typeface="Arial" charset="0"/>
              <a:ea typeface="MS PGothic" pitchFamily="34" charset="-128"/>
              <a:cs typeface="ＭＳ Ｐゴシック" charset="0"/>
            </a:endParaRPr>
          </a:p>
          <a:p>
            <a:r>
              <a:rPr lang="es-MX" sz="900" kern="1200" dirty="0" smtClean="0">
                <a:solidFill>
                  <a:schemeClr val="tx1"/>
                </a:solidFill>
                <a:effectLst/>
                <a:latin typeface="Arial" charset="0"/>
                <a:ea typeface="MS PGothic" pitchFamily="34" charset="-128"/>
                <a:cs typeface="ＭＳ Ｐゴシック" charset="0"/>
              </a:rPr>
              <a:t> </a:t>
            </a:r>
            <a:r>
              <a:rPr lang="es-CO" sz="900" kern="1200" dirty="0" smtClean="0">
                <a:solidFill>
                  <a:schemeClr val="tx1"/>
                </a:solidFill>
                <a:effectLst/>
                <a:latin typeface="Arial" charset="0"/>
                <a:ea typeface="MS PGothic" pitchFamily="34" charset="-128"/>
                <a:cs typeface="ＭＳ Ｐゴシック" charset="0"/>
              </a:rPr>
              <a:t> </a:t>
            </a:r>
            <a:r>
              <a:rPr lang="es-ES" sz="900" kern="1200" dirty="0" smtClean="0">
                <a:solidFill>
                  <a:schemeClr val="tx1"/>
                </a:solidFill>
                <a:effectLst/>
                <a:latin typeface="Arial" charset="0"/>
                <a:ea typeface="MS PGothic" pitchFamily="34" charset="-128"/>
                <a:cs typeface="ＭＳ Ｐゴシック" charset="0"/>
              </a:rPr>
              <a:t>            </a:t>
            </a:r>
            <a:endParaRPr lang="es-CO" sz="900" kern="1200" dirty="0" smtClean="0">
              <a:solidFill>
                <a:schemeClr val="tx1"/>
              </a:solidFill>
              <a:effectLst/>
              <a:latin typeface="Arial" charset="0"/>
              <a:ea typeface="MS PGothic" pitchFamily="34" charset="-128"/>
              <a:cs typeface="ＭＳ Ｐゴシック" charset="0"/>
            </a:endParaRPr>
          </a:p>
          <a:p>
            <a:r>
              <a:rPr lang="es-ES" sz="900" b="1" kern="1200" dirty="0" smtClean="0">
                <a:solidFill>
                  <a:schemeClr val="tx1"/>
                </a:solidFill>
                <a:effectLst/>
                <a:latin typeface="Arial" charset="0"/>
                <a:ea typeface="MS PGothic" pitchFamily="34" charset="-128"/>
                <a:cs typeface="ＭＳ Ｐゴシック" charset="0"/>
              </a:rPr>
              <a:t>Fuente: El Diario 					Fuente: Revista Dinero</a:t>
            </a:r>
            <a:endParaRPr lang="es-CO" sz="900" kern="1200" dirty="0" smtClean="0">
              <a:solidFill>
                <a:schemeClr val="tx1"/>
              </a:solidFill>
              <a:effectLst/>
              <a:latin typeface="Arial" charset="0"/>
              <a:ea typeface="MS PGothic" pitchFamily="34" charset="-128"/>
              <a:cs typeface="ＭＳ Ｐゴシック" charset="0"/>
            </a:endParaRPr>
          </a:p>
          <a:p>
            <a:r>
              <a:rPr lang="es-ES" sz="900" b="1" kern="1200" dirty="0" smtClean="0">
                <a:solidFill>
                  <a:schemeClr val="tx1"/>
                </a:solidFill>
                <a:effectLst/>
                <a:latin typeface="Arial" charset="0"/>
                <a:ea typeface="MS PGothic" pitchFamily="34" charset="-128"/>
                <a:cs typeface="ＭＳ Ｐゴシック" charset="0"/>
              </a:rPr>
              <a:t> </a:t>
            </a:r>
            <a:endParaRPr lang="es-CO" sz="900" kern="1200" dirty="0" smtClean="0">
              <a:solidFill>
                <a:schemeClr val="tx1"/>
              </a:solidFill>
              <a:effectLst/>
              <a:latin typeface="Arial" charset="0"/>
              <a:ea typeface="MS PGothic" pitchFamily="34" charset="-128"/>
              <a:cs typeface="ＭＳ Ｐゴシック" charset="0"/>
            </a:endParaRPr>
          </a:p>
          <a:p>
            <a:r>
              <a:rPr lang="es-MX" sz="900" b="1" kern="1200" dirty="0" smtClean="0">
                <a:solidFill>
                  <a:schemeClr val="tx1"/>
                </a:solidFill>
                <a:effectLst/>
                <a:latin typeface="Arial" charset="0"/>
                <a:ea typeface="MS PGothic" pitchFamily="34" charset="-128"/>
                <a:cs typeface="ＭＳ Ｐゴシック" charset="0"/>
              </a:rPr>
              <a:t>Gráfica 5: Distribución del PIB en los distintos sectores de la economía</a:t>
            </a:r>
            <a:endParaRPr lang="es-CO" sz="900" b="1" kern="1200" dirty="0" smtClean="0">
              <a:solidFill>
                <a:schemeClr val="tx1"/>
              </a:solidFill>
              <a:effectLst/>
              <a:latin typeface="Arial" charset="0"/>
              <a:ea typeface="MS PGothic" pitchFamily="34" charset="-128"/>
              <a:cs typeface="ＭＳ Ｐゴシック" charset="0"/>
            </a:endParaRPr>
          </a:p>
          <a:p>
            <a:r>
              <a:rPr lang="es-ES" sz="900" b="1" kern="1200" dirty="0" smtClean="0">
                <a:solidFill>
                  <a:schemeClr val="tx1"/>
                </a:solidFill>
                <a:effectLst/>
                <a:latin typeface="Arial" charset="0"/>
                <a:ea typeface="MS PGothic" pitchFamily="34" charset="-128"/>
                <a:cs typeface="ＭＳ Ｐゴシック" charset="0"/>
              </a:rPr>
              <a:t>Fuente: Revista Dinero</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Como se puede observar, existe una clara tendencia de crecimiento del sector piscicultor en el país, especialmente la producción de tilapia, que aumentó un 327% entre el 2002 y el 2010.</a:t>
            </a:r>
            <a:endParaRPr lang="es-CO" sz="900" kern="1200" dirty="0" smtClean="0">
              <a:solidFill>
                <a:schemeClr val="tx1"/>
              </a:solidFill>
              <a:effectLst/>
              <a:latin typeface="Arial" charset="0"/>
              <a:ea typeface="MS PGothic" pitchFamily="34" charset="-128"/>
              <a:cs typeface="ＭＳ Ｐゴシック" charset="0"/>
            </a:endParaRPr>
          </a:p>
          <a:p>
            <a:r>
              <a:rPr lang="es-MX" sz="900" b="1" kern="1200" dirty="0" smtClean="0">
                <a:solidFill>
                  <a:schemeClr val="tx1"/>
                </a:solidFill>
                <a:effectLst/>
                <a:latin typeface="Arial" charset="0"/>
                <a:ea typeface="MS PGothic" pitchFamily="34" charset="-128"/>
                <a:cs typeface="ＭＳ Ｐゴシック" charset="0"/>
              </a:rPr>
              <a:t>Tabla 10: Producción Piscícola en Colombia </a:t>
            </a:r>
            <a:endParaRPr lang="es-CO" sz="900" b="1" kern="1200" dirty="0" smtClean="0">
              <a:solidFill>
                <a:schemeClr val="tx1"/>
              </a:solidFill>
              <a:effectLst/>
              <a:latin typeface="Arial" charset="0"/>
              <a:ea typeface="MS PGothic" pitchFamily="34" charset="-128"/>
              <a:cs typeface="ＭＳ Ｐゴシック" charset="0"/>
            </a:endParaRPr>
          </a:p>
          <a:p>
            <a:r>
              <a:rPr lang="es-ES" sz="900" b="1" kern="1200" dirty="0" smtClean="0">
                <a:solidFill>
                  <a:schemeClr val="tx1"/>
                </a:solidFill>
                <a:effectLst/>
                <a:latin typeface="Arial" charset="0"/>
                <a:ea typeface="MS PGothic" pitchFamily="34" charset="-128"/>
                <a:cs typeface="ＭＳ Ｐゴシック" charset="0"/>
              </a:rPr>
              <a:t>Fuente. Incoder</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 </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Tomando en cuenta estos factores económicos, se puede concluir que a pesar de que el país presenta una desaceleración de su PIB, la agricultura, la ganadería, la caza, la silvicultura y la pesca son renglones que han contribuido con un mayor incremento en la economía del país. Adicionalmente, la producción y demanda de tilapia se han incrementado exponencialmente en los últimos años, lo cual representa un factor favorable para este proyecto.</a:t>
            </a:r>
          </a:p>
          <a:p>
            <a:r>
              <a:rPr lang="es-ES" sz="900" b="1" kern="1200" dirty="0" smtClean="0">
                <a:solidFill>
                  <a:schemeClr val="tx1"/>
                </a:solidFill>
                <a:effectLst/>
                <a:latin typeface="Arial" charset="0"/>
                <a:ea typeface="MS PGothic" pitchFamily="34" charset="-128"/>
                <a:cs typeface="ＭＳ Ｐゴシック" charset="0"/>
              </a:rPr>
              <a:t>SOCIAL</a:t>
            </a:r>
          </a:p>
          <a:p>
            <a:pPr marL="0" marR="0" indent="0" algn="l" defTabSz="339725" rtl="0" eaLnBrk="0" fontAlgn="base" latinLnBrk="0" hangingPunct="0">
              <a:lnSpc>
                <a:spcPct val="100000"/>
              </a:lnSpc>
              <a:spcBef>
                <a:spcPct val="30000"/>
              </a:spcBef>
              <a:spcAft>
                <a:spcPct val="0"/>
              </a:spcAft>
              <a:buClrTx/>
              <a:buSzTx/>
              <a:buFontTx/>
              <a:buNone/>
              <a:tabLst/>
              <a:defRPr/>
            </a:pPr>
            <a:r>
              <a:rPr lang="es-ES" sz="900" kern="1200" dirty="0" smtClean="0">
                <a:solidFill>
                  <a:schemeClr val="tx1"/>
                </a:solidFill>
                <a:effectLst/>
                <a:latin typeface="Arial" charset="0"/>
                <a:ea typeface="MS PGothic" pitchFamily="34" charset="-128"/>
                <a:cs typeface="ＭＳ Ｐゴシック" charset="0"/>
              </a:rPr>
              <a:t>la piscicultura es la actividad de mayor crecimiento en el país y en el mundo, lo que se reafirma como una oportunidad para este proyecto.</a:t>
            </a:r>
            <a:endParaRPr lang="es-ES" sz="900" b="1" kern="1200" dirty="0" smtClean="0">
              <a:solidFill>
                <a:schemeClr val="tx1"/>
              </a:solidFill>
              <a:effectLst/>
              <a:latin typeface="Arial" charset="0"/>
              <a:ea typeface="MS PGothic" pitchFamily="34" charset="-128"/>
              <a:cs typeface="ＭＳ Ｐゴシック" charset="0"/>
            </a:endParaRPr>
          </a:p>
          <a:p>
            <a:pPr lvl="0"/>
            <a:r>
              <a:rPr lang="es-ES" sz="900" b="1" kern="1200" dirty="0" smtClean="0">
                <a:solidFill>
                  <a:schemeClr val="tx1"/>
                </a:solidFill>
                <a:effectLst/>
                <a:latin typeface="Arial" charset="0"/>
                <a:ea typeface="MS PGothic" pitchFamily="34" charset="-128"/>
                <a:cs typeface="ＭＳ Ｐゴシック" charset="0"/>
              </a:rPr>
              <a:t>Comportamientos y tendencias</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Con base en esta información se deduce que en los últimos años los colombianos prefieren el consumo de pescado. Este mercado presenta muchas oportunidades de crecimiento, ya que mientras en el país su consumo es de sólo 5,2 kilos al año por persona, en el ámbito mundial es de 16,4 kilogramos y en sociedades desarrolladas de 23,9 kg, y se espera un incremento a 30 kilos. Lo cual representa una oportunidad para este proyecto.</a:t>
            </a:r>
          </a:p>
          <a:p>
            <a:r>
              <a:rPr lang="es-ES" sz="900" b="1" kern="1200" dirty="0" smtClean="0">
                <a:solidFill>
                  <a:schemeClr val="tx1"/>
                </a:solidFill>
                <a:effectLst/>
                <a:latin typeface="Arial" charset="0"/>
                <a:ea typeface="MS PGothic" pitchFamily="34" charset="-128"/>
                <a:cs typeface="ＭＳ Ｐゴシック" charset="0"/>
              </a:rPr>
              <a:t>TECNOLOGICO</a:t>
            </a:r>
          </a:p>
          <a:p>
            <a:r>
              <a:rPr lang="es-ES" sz="900" kern="1200" dirty="0" smtClean="0">
                <a:solidFill>
                  <a:schemeClr val="tx1"/>
                </a:solidFill>
                <a:effectLst/>
                <a:latin typeface="Arial" charset="0"/>
                <a:ea typeface="MS PGothic" pitchFamily="34" charset="-128"/>
                <a:cs typeface="ＭＳ Ｐゴシック" charset="0"/>
              </a:rPr>
              <a:t>Actualmente en Colombia se utilizan las siguientes tecnologías para la producción de tilapia:</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kern="1200" dirty="0" smtClean="0">
                <a:solidFill>
                  <a:schemeClr val="tx1"/>
                </a:solidFill>
                <a:effectLst/>
                <a:latin typeface="Arial" charset="0"/>
                <a:ea typeface="MS PGothic" pitchFamily="34" charset="-128"/>
                <a:cs typeface="ＭＳ Ｐゴシック" charset="0"/>
              </a:rPr>
              <a:t>Construcción de lagos en los terrenos</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kern="1200" dirty="0" smtClean="0">
                <a:solidFill>
                  <a:schemeClr val="tx1"/>
                </a:solidFill>
                <a:effectLst/>
                <a:latin typeface="Arial" charset="0"/>
                <a:ea typeface="MS PGothic" pitchFamily="34" charset="-128"/>
                <a:cs typeface="ＭＳ Ｐゴシック" charset="0"/>
              </a:rPr>
              <a:t>La utilización de geomembranas que no requiere adecuación invasiva del terreno.</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kern="1200" dirty="0" smtClean="0">
                <a:solidFill>
                  <a:schemeClr val="tx1"/>
                </a:solidFill>
                <a:effectLst/>
                <a:latin typeface="Arial" charset="0"/>
                <a:ea typeface="MS PGothic" pitchFamily="34" charset="-128"/>
                <a:cs typeface="ＭＳ Ｐゴシック" charset="0"/>
              </a:rPr>
              <a:t>Jaulas en represas o grandes lagos</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kern="1200" dirty="0" smtClean="0">
                <a:solidFill>
                  <a:schemeClr val="tx1"/>
                </a:solidFill>
                <a:effectLst/>
                <a:latin typeface="Arial" charset="0"/>
                <a:ea typeface="MS PGothic" pitchFamily="34" charset="-128"/>
                <a:cs typeface="ＭＳ Ｐゴシック" charset="0"/>
              </a:rPr>
              <a:t>Pesca artesanal</a:t>
            </a:r>
          </a:p>
          <a:p>
            <a:pPr lvl="0"/>
            <a:r>
              <a:rPr lang="es-ES" sz="900" b="1" kern="1200" dirty="0" smtClean="0">
                <a:solidFill>
                  <a:schemeClr val="tx1"/>
                </a:solidFill>
                <a:effectLst/>
                <a:latin typeface="Arial" charset="0"/>
                <a:ea typeface="MS PGothic" pitchFamily="34" charset="-128"/>
                <a:cs typeface="ＭＳ Ｐゴシック" charset="0"/>
              </a:rPr>
              <a:t>AMBIENTAL</a:t>
            </a:r>
          </a:p>
          <a:p>
            <a:pPr lvl="0"/>
            <a:r>
              <a:rPr lang="es-MX" sz="900" kern="1200" dirty="0" smtClean="0">
                <a:solidFill>
                  <a:schemeClr val="tx1"/>
                </a:solidFill>
                <a:effectLst/>
                <a:latin typeface="Arial" charset="0"/>
                <a:ea typeface="MS PGothic" pitchFamily="34" charset="-128"/>
                <a:cs typeface="ＭＳ Ｐゴシック" charset="0"/>
              </a:rPr>
              <a:t>Es importante adoptar las normas medioambientales emitidas por el gobierno nacional como el Decreto 2811 de 1974, que estipula un adecuado uso del recurso hídrico, y el artículo 12 del Decreto 3100 de 2003 para el buen manejo de aguas residuales, lo cual garantiza la inocuidad del proceso de producción de la tilapia y que el proyecto sea ambientalmente responsable. </a:t>
            </a:r>
            <a:endParaRPr lang="es-CO" sz="900" kern="1200" dirty="0" smtClean="0">
              <a:solidFill>
                <a:schemeClr val="tx1"/>
              </a:solidFill>
              <a:effectLst/>
              <a:latin typeface="Arial" charset="0"/>
              <a:ea typeface="MS PGothic" pitchFamily="34" charset="-128"/>
              <a:cs typeface="ＭＳ Ｐゴシック" charset="0"/>
            </a:endParaRPr>
          </a:p>
          <a:p>
            <a:pPr lvl="0"/>
            <a:r>
              <a:rPr lang="es-MX" sz="900" kern="1200" dirty="0" smtClean="0">
                <a:solidFill>
                  <a:schemeClr val="tx1"/>
                </a:solidFill>
                <a:effectLst/>
                <a:latin typeface="Arial" charset="0"/>
                <a:ea typeface="MS PGothic" pitchFamily="34" charset="-128"/>
                <a:cs typeface="ＭＳ Ｐゴシック" charset="0"/>
              </a:rPr>
              <a:t>El permiso de concesión de aguas y la presentación de planes de manejo ambiental los exigen las Corporaciones Autónomas Regionales (CAR).</a:t>
            </a:r>
            <a:endParaRPr lang="es-CO" sz="900" kern="1200" dirty="0" smtClean="0">
              <a:solidFill>
                <a:schemeClr val="tx1"/>
              </a:solidFill>
              <a:effectLst/>
              <a:latin typeface="Arial" charset="0"/>
              <a:ea typeface="MS PGothic" pitchFamily="34" charset="-128"/>
              <a:cs typeface="ＭＳ Ｐゴシック" charset="0"/>
            </a:endParaRPr>
          </a:p>
          <a:p>
            <a:pPr lvl="0"/>
            <a:r>
              <a:rPr lang="es-ES" sz="900" kern="1200" dirty="0" smtClean="0">
                <a:solidFill>
                  <a:schemeClr val="tx1"/>
                </a:solidFill>
                <a:effectLst/>
                <a:latin typeface="Arial" charset="0"/>
                <a:ea typeface="MS PGothic" pitchFamily="34" charset="-128"/>
                <a:cs typeface="ＭＳ Ｐゴシック" charset="0"/>
              </a:rPr>
              <a:t>El Fenómeno de El Niño extendido, que crea una disminución crítica del agua en el departamento del Huila.</a:t>
            </a:r>
            <a:endParaRPr lang="es-CO" sz="900" kern="1200" dirty="0" smtClean="0">
              <a:solidFill>
                <a:schemeClr val="tx1"/>
              </a:solidFill>
              <a:effectLst/>
              <a:latin typeface="Arial" charset="0"/>
              <a:ea typeface="MS PGothic" pitchFamily="34" charset="-128"/>
              <a:cs typeface="ＭＳ Ｐゴシック" charset="0"/>
            </a:endParaRPr>
          </a:p>
          <a:p>
            <a:pPr lvl="0"/>
            <a:endParaRPr lang="es-CO" sz="900" b="1" kern="1200" dirty="0" smtClean="0">
              <a:solidFill>
                <a:schemeClr val="tx1"/>
              </a:solidFill>
              <a:effectLst/>
              <a:latin typeface="Arial" charset="0"/>
              <a:ea typeface="MS PGothic" pitchFamily="34" charset="-128"/>
              <a:cs typeface="ＭＳ Ｐゴシック" charset="0"/>
            </a:endParaRPr>
          </a:p>
          <a:p>
            <a:endParaRPr lang="es-CO" sz="900" b="1" kern="1200" dirty="0" smtClean="0">
              <a:solidFill>
                <a:schemeClr val="tx1"/>
              </a:solidFill>
              <a:effectLst/>
              <a:latin typeface="Arial" charset="0"/>
              <a:ea typeface="MS PGothic" pitchFamily="34" charset="-128"/>
              <a:cs typeface="ＭＳ Ｐゴシック" charset="0"/>
            </a:endParaRPr>
          </a:p>
          <a:p>
            <a:endParaRPr lang="es-CO" sz="900" b="1" kern="1200" dirty="0" smtClean="0">
              <a:solidFill>
                <a:schemeClr val="tx1"/>
              </a:solidFill>
              <a:effectLst/>
              <a:latin typeface="Arial" charset="0"/>
              <a:ea typeface="MS PGothic" pitchFamily="34" charset="-128"/>
              <a:cs typeface="ＭＳ Ｐゴシック" charset="0"/>
            </a:endParaRPr>
          </a:p>
          <a:p>
            <a:endParaRPr lang="es-CO" b="1"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4</a:t>
            </a:fld>
            <a:endParaRPr lang="en-US" altLang="es-CL" dirty="0"/>
          </a:p>
        </p:txBody>
      </p:sp>
    </p:spTree>
    <p:extLst>
      <p:ext uri="{BB962C8B-B14F-4D97-AF65-F5344CB8AC3E}">
        <p14:creationId xmlns:p14="http://schemas.microsoft.com/office/powerpoint/2010/main" val="21766498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48</a:t>
            </a:fld>
            <a:endParaRPr lang="en-US" altLang="es-CL" dirty="0"/>
          </a:p>
        </p:txBody>
      </p:sp>
    </p:spTree>
    <p:extLst>
      <p:ext uri="{BB962C8B-B14F-4D97-AF65-F5344CB8AC3E}">
        <p14:creationId xmlns:p14="http://schemas.microsoft.com/office/powerpoint/2010/main" val="2812177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49</a:t>
            </a:fld>
            <a:endParaRPr lang="en-US" altLang="es-CL" dirty="0"/>
          </a:p>
        </p:txBody>
      </p:sp>
    </p:spTree>
    <p:extLst>
      <p:ext uri="{BB962C8B-B14F-4D97-AF65-F5344CB8AC3E}">
        <p14:creationId xmlns:p14="http://schemas.microsoft.com/office/powerpoint/2010/main" val="38736292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50</a:t>
            </a:fld>
            <a:endParaRPr lang="en-US" altLang="es-CL" dirty="0"/>
          </a:p>
        </p:txBody>
      </p:sp>
    </p:spTree>
    <p:extLst>
      <p:ext uri="{BB962C8B-B14F-4D97-AF65-F5344CB8AC3E}">
        <p14:creationId xmlns:p14="http://schemas.microsoft.com/office/powerpoint/2010/main" val="848593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51</a:t>
            </a:fld>
            <a:endParaRPr lang="en-US" altLang="es-CL" dirty="0"/>
          </a:p>
        </p:txBody>
      </p:sp>
    </p:spTree>
    <p:extLst>
      <p:ext uri="{BB962C8B-B14F-4D97-AF65-F5344CB8AC3E}">
        <p14:creationId xmlns:p14="http://schemas.microsoft.com/office/powerpoint/2010/main" val="775987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52</a:t>
            </a:fld>
            <a:endParaRPr lang="en-US" altLang="es-CL" dirty="0"/>
          </a:p>
        </p:txBody>
      </p:sp>
    </p:spTree>
    <p:extLst>
      <p:ext uri="{BB962C8B-B14F-4D97-AF65-F5344CB8AC3E}">
        <p14:creationId xmlns:p14="http://schemas.microsoft.com/office/powerpoint/2010/main" val="31100795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53</a:t>
            </a:fld>
            <a:endParaRPr lang="en-US" altLang="es-CL" dirty="0"/>
          </a:p>
        </p:txBody>
      </p:sp>
    </p:spTree>
    <p:extLst>
      <p:ext uri="{BB962C8B-B14F-4D97-AF65-F5344CB8AC3E}">
        <p14:creationId xmlns:p14="http://schemas.microsoft.com/office/powerpoint/2010/main" val="1381435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1"/>
            <a:r>
              <a:rPr lang="es-MX" sz="900" b="0" kern="1200" dirty="0" smtClean="0">
                <a:solidFill>
                  <a:schemeClr val="tx1"/>
                </a:solidFill>
                <a:effectLst/>
                <a:latin typeface="Arial" charset="0"/>
                <a:ea typeface="MS PGothic" pitchFamily="34" charset="-128"/>
                <a:cs typeface="+mn-cs"/>
              </a:rPr>
              <a:t>Bonos Big Pass trimestrales como reconocimiento por resultados al mejor trabajador.</a:t>
            </a:r>
            <a:endParaRPr lang="es-CO" sz="800" b="1" kern="1200" dirty="0" smtClean="0">
              <a:solidFill>
                <a:schemeClr val="tx1"/>
              </a:solidFill>
              <a:effectLst/>
              <a:latin typeface="Arial" charset="0"/>
              <a:ea typeface="MS PGothic" pitchFamily="34" charset="-128"/>
              <a:cs typeface="+mn-cs"/>
            </a:endParaRPr>
          </a:p>
          <a:p>
            <a:pPr lvl="1"/>
            <a:r>
              <a:rPr lang="es-MX" sz="900" b="0" kern="1200" dirty="0" smtClean="0">
                <a:solidFill>
                  <a:schemeClr val="tx1"/>
                </a:solidFill>
                <a:effectLst/>
                <a:latin typeface="Arial" charset="0"/>
                <a:ea typeface="MS PGothic" pitchFamily="34" charset="-128"/>
                <a:cs typeface="+mn-cs"/>
              </a:rPr>
              <a:t>Una actividad de integración semestral.</a:t>
            </a:r>
            <a:endParaRPr lang="es-CO" sz="800" b="1" kern="1200" dirty="0" smtClean="0">
              <a:solidFill>
                <a:schemeClr val="tx1"/>
              </a:solidFill>
              <a:effectLst/>
              <a:latin typeface="Arial" charset="0"/>
              <a:ea typeface="MS PGothic" pitchFamily="34" charset="-128"/>
              <a:cs typeface="+mn-cs"/>
            </a:endParaRPr>
          </a:p>
          <a:p>
            <a:pPr lvl="1"/>
            <a:r>
              <a:rPr lang="es-MX" sz="900" b="0" kern="1200" dirty="0" smtClean="0">
                <a:solidFill>
                  <a:schemeClr val="tx1"/>
                </a:solidFill>
                <a:effectLst/>
                <a:latin typeface="Arial" charset="0"/>
                <a:ea typeface="MS PGothic" pitchFamily="34" charset="-128"/>
                <a:cs typeface="+mn-cs"/>
              </a:rPr>
              <a:t>Medio día libre la fecha de cumpleaños.</a:t>
            </a:r>
            <a:endParaRPr lang="es-CO" sz="800" b="1" kern="1200" dirty="0" smtClean="0">
              <a:solidFill>
                <a:schemeClr val="tx1"/>
              </a:solidFill>
              <a:effectLst/>
              <a:latin typeface="Arial" charset="0"/>
              <a:ea typeface="MS PGothic" pitchFamily="34" charset="-128"/>
              <a:cs typeface="+mn-cs"/>
            </a:endParaRPr>
          </a:p>
          <a:p>
            <a:pPr lvl="1"/>
            <a:r>
              <a:rPr lang="es-MX" sz="900" b="0" kern="1200" dirty="0" smtClean="0">
                <a:solidFill>
                  <a:schemeClr val="tx1"/>
                </a:solidFill>
                <a:effectLst/>
                <a:latin typeface="Arial" charset="0"/>
                <a:ea typeface="MS PGothic" pitchFamily="34" charset="-128"/>
                <a:cs typeface="+mn-cs"/>
              </a:rPr>
              <a:t>Al final de año se establecerá un bono adicional de medio salario (excluyendo al gerente general), dependiendo del logro de los resultados financieros de la empresa, para los empleados que hayan trabajado al menos ocho meses del año finalizado. </a:t>
            </a:r>
            <a:endParaRPr lang="es-CO" sz="800" b="1" kern="1200" dirty="0" smtClean="0">
              <a:solidFill>
                <a:schemeClr val="tx1"/>
              </a:solidFill>
              <a:effectLst/>
              <a:latin typeface="Arial" charset="0"/>
              <a:ea typeface="MS PGothic" pitchFamily="34" charset="-128"/>
              <a:cs typeface="+mn-cs"/>
            </a:endParaRPr>
          </a:p>
          <a:p>
            <a:pPr lvl="1"/>
            <a:r>
              <a:rPr lang="es-MX" sz="900" b="0" kern="1200" dirty="0" smtClean="0">
                <a:solidFill>
                  <a:schemeClr val="tx1"/>
                </a:solidFill>
                <a:effectLst/>
                <a:latin typeface="Arial" charset="0"/>
                <a:ea typeface="MS PGothic" pitchFamily="34" charset="-128"/>
                <a:cs typeface="+mn-cs"/>
              </a:rPr>
              <a:t>Con el fin de ayudar a crecer profesionalmente a los empleados se organizarán cursos de capacitación.</a:t>
            </a:r>
            <a:endParaRPr lang="es-CO" sz="800" b="1" kern="1200" dirty="0">
              <a:solidFill>
                <a:schemeClr val="tx1"/>
              </a:solidFill>
              <a:effectLst/>
              <a:latin typeface="Arial" charset="0"/>
              <a:ea typeface="MS PGothic" pitchFamily="34" charset="-128"/>
              <a:cs typeface="+mn-cs"/>
            </a:endParaRPr>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56</a:t>
            </a:fld>
            <a:endParaRPr lang="en-US" altLang="es-CL" dirty="0"/>
          </a:p>
        </p:txBody>
      </p:sp>
    </p:spTree>
    <p:extLst>
      <p:ext uri="{BB962C8B-B14F-4D97-AF65-F5344CB8AC3E}">
        <p14:creationId xmlns:p14="http://schemas.microsoft.com/office/powerpoint/2010/main" val="32778844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60</a:t>
            </a:fld>
            <a:endParaRPr lang="en-US" altLang="es-CL" dirty="0"/>
          </a:p>
        </p:txBody>
      </p:sp>
    </p:spTree>
    <p:extLst>
      <p:ext uri="{BB962C8B-B14F-4D97-AF65-F5344CB8AC3E}">
        <p14:creationId xmlns:p14="http://schemas.microsoft.com/office/powerpoint/2010/main" val="1267266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5</a:t>
            </a:fld>
            <a:endParaRPr lang="en-US" altLang="es-CL" dirty="0"/>
          </a:p>
        </p:txBody>
      </p:sp>
    </p:spTree>
    <p:extLst>
      <p:ext uri="{BB962C8B-B14F-4D97-AF65-F5344CB8AC3E}">
        <p14:creationId xmlns:p14="http://schemas.microsoft.com/office/powerpoint/2010/main" val="23571026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Char char="ü"/>
            </a:pPr>
            <a:r>
              <a:rPr lang="es-CO" sz="900" dirty="0" smtClean="0"/>
              <a:t> Cumplir de manera precisa y efectiva los requerimientos establecidos por los stakeholders.</a:t>
            </a:r>
          </a:p>
          <a:p>
            <a:pPr>
              <a:lnSpc>
                <a:spcPct val="120000"/>
              </a:lnSpc>
              <a:buClr>
                <a:srgbClr val="C00000"/>
              </a:buClr>
              <a:buFont typeface="Wingdings" panose="05000000000000000000" pitchFamily="2" charset="2"/>
              <a:buChar char="ü"/>
            </a:pPr>
            <a:r>
              <a:rPr lang="es-CO" sz="900" dirty="0" smtClean="0"/>
              <a:t>Cumplir los criterios del plan de calidad. </a:t>
            </a:r>
          </a:p>
          <a:p>
            <a:pPr>
              <a:lnSpc>
                <a:spcPct val="120000"/>
              </a:lnSpc>
              <a:buClr>
                <a:srgbClr val="C00000"/>
              </a:buClr>
              <a:buFont typeface="Wingdings" panose="05000000000000000000" pitchFamily="2" charset="2"/>
              <a:buChar char="ü"/>
            </a:pPr>
            <a:r>
              <a:rPr lang="es-CO" sz="900" dirty="0" smtClean="0"/>
              <a:t>Administrar los recursos asignados de manera eficiente y eficaz. </a:t>
            </a:r>
          </a:p>
          <a:p>
            <a:pPr>
              <a:lnSpc>
                <a:spcPct val="120000"/>
              </a:lnSpc>
              <a:buClr>
                <a:srgbClr val="C00000"/>
              </a:buClr>
              <a:buFont typeface="Wingdings" panose="05000000000000000000" pitchFamily="2" charset="2"/>
              <a:buChar char="ü"/>
            </a:pPr>
            <a:r>
              <a:rPr lang="es-CO" sz="900" dirty="0" smtClean="0"/>
              <a:t>Utilizar las herramientas de seguimiento y control, identificando las posibles desviaciones en el cronograma y el presupuesto para generar acciones que permitan ajustar y cumplir la planeación original.   </a:t>
            </a:r>
          </a:p>
          <a:p>
            <a:pPr>
              <a:lnSpc>
                <a:spcPct val="120000"/>
              </a:lnSpc>
              <a:buClr>
                <a:srgbClr val="C00000"/>
              </a:buClr>
              <a:buFont typeface="Wingdings" panose="05000000000000000000" pitchFamily="2" charset="2"/>
              <a:buChar char="ü"/>
            </a:pPr>
            <a:r>
              <a:rPr lang="es-CO" sz="900" dirty="0" smtClean="0"/>
              <a:t>Contribuir al desarrollo económico de la región generando empleo.</a:t>
            </a:r>
          </a:p>
          <a:p>
            <a:pPr>
              <a:lnSpc>
                <a:spcPct val="120000"/>
              </a:lnSpc>
              <a:buClr>
                <a:srgbClr val="C00000"/>
              </a:buClr>
              <a:buFont typeface="Wingdings" panose="05000000000000000000" pitchFamily="2" charset="2"/>
              <a:buChar char="ü"/>
            </a:pPr>
            <a:r>
              <a:rPr lang="es-CO" sz="900" dirty="0" smtClean="0"/>
              <a:t>Contribuir con el desarrollo de la acuicultura nacional.</a:t>
            </a:r>
          </a:p>
          <a:p>
            <a:pPr>
              <a:lnSpc>
                <a:spcPct val="120000"/>
              </a:lnSpc>
              <a:buClr>
                <a:srgbClr val="C00000"/>
              </a:buClr>
              <a:buFont typeface="Wingdings" panose="05000000000000000000" pitchFamily="2" charset="2"/>
              <a:buChar char="ü"/>
            </a:pPr>
            <a:r>
              <a:rPr lang="es-CO" sz="900" dirty="0" smtClean="0"/>
              <a:t>Diversificar los actuales cultivos agropecuarios de la empresa.</a:t>
            </a:r>
          </a:p>
          <a:p>
            <a:pPr>
              <a:lnSpc>
                <a:spcPct val="120000"/>
              </a:lnSpc>
              <a:buClr>
                <a:srgbClr val="C00000"/>
              </a:buClr>
              <a:buFont typeface="Wingdings" panose="05000000000000000000" pitchFamily="2" charset="2"/>
              <a:buChar char="ü"/>
            </a:pPr>
            <a:r>
              <a:rPr lang="es-CO" sz="900" dirty="0" smtClean="0"/>
              <a:t>Abastecer un porcentaje del mercado interno.</a:t>
            </a:r>
          </a:p>
          <a:p>
            <a:pPr>
              <a:lnSpc>
                <a:spcPct val="120000"/>
              </a:lnSpc>
              <a:buClr>
                <a:srgbClr val="C00000"/>
              </a:buClr>
              <a:buFont typeface="Wingdings" panose="05000000000000000000" pitchFamily="2" charset="2"/>
              <a:buChar char="ü"/>
            </a:pPr>
            <a:r>
              <a:rPr lang="es-CO" sz="900" dirty="0" smtClean="0"/>
              <a:t>Generar mayor rentabilidad a la compañía.</a:t>
            </a:r>
          </a:p>
          <a:p>
            <a:pPr>
              <a:lnSpc>
                <a:spcPct val="120000"/>
              </a:lnSpc>
              <a:buClr>
                <a:srgbClr val="C00000"/>
              </a:buClr>
              <a:buFont typeface="Wingdings" panose="05000000000000000000" pitchFamily="2" charset="2"/>
              <a:buChar char="ü"/>
            </a:pPr>
            <a:r>
              <a:rPr lang="es-CO" sz="900" dirty="0" smtClean="0"/>
              <a:t>Definir y organizar el proceso de producción y comercialización de tilapia.</a:t>
            </a:r>
          </a:p>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6</a:t>
            </a:fld>
            <a:endParaRPr lang="en-US" altLang="es-CL" dirty="0"/>
          </a:p>
        </p:txBody>
      </p:sp>
    </p:spTree>
    <p:extLst>
      <p:ext uri="{BB962C8B-B14F-4D97-AF65-F5344CB8AC3E}">
        <p14:creationId xmlns:p14="http://schemas.microsoft.com/office/powerpoint/2010/main" val="1875741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7</a:t>
            </a:fld>
            <a:endParaRPr lang="en-US" altLang="es-CL" dirty="0"/>
          </a:p>
        </p:txBody>
      </p:sp>
    </p:spTree>
    <p:extLst>
      <p:ext uri="{BB962C8B-B14F-4D97-AF65-F5344CB8AC3E}">
        <p14:creationId xmlns:p14="http://schemas.microsoft.com/office/powerpoint/2010/main" val="28175727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lvl="3"/>
            <a:r>
              <a:rPr lang="es-ES" sz="1200" b="1" kern="1200" dirty="0" smtClean="0">
                <a:solidFill>
                  <a:schemeClr val="tx1"/>
                </a:solidFill>
                <a:effectLst/>
                <a:latin typeface="Arial" charset="0"/>
                <a:ea typeface="MS PGothic" pitchFamily="34" charset="-128"/>
                <a:cs typeface="+mn-cs"/>
              </a:rPr>
              <a:t>Oportunidad por aprovechar</a:t>
            </a:r>
            <a:endParaRPr lang="es-CO" sz="1200" kern="1200" dirty="0" smtClean="0">
              <a:solidFill>
                <a:schemeClr val="tx1"/>
              </a:solidFill>
              <a:effectLst/>
              <a:latin typeface="Arial" charset="0"/>
              <a:ea typeface="MS PGothic" pitchFamily="34" charset="-128"/>
              <a:cs typeface="+mn-cs"/>
            </a:endParaRPr>
          </a:p>
          <a:p>
            <a:pPr lvl="0"/>
            <a:r>
              <a:rPr lang="es-ES" sz="1200" kern="1200" dirty="0" smtClean="0">
                <a:solidFill>
                  <a:schemeClr val="tx1"/>
                </a:solidFill>
                <a:effectLst/>
                <a:latin typeface="Arial" charset="0"/>
                <a:ea typeface="MS PGothic" pitchFamily="34" charset="-128"/>
                <a:cs typeface="ＭＳ Ｐゴシック" charset="0"/>
              </a:rPr>
              <a:t>Incremento de la demanda de tilapia en Colombia y en el mundo desde el 2004. </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Las características climáticas y geográficas de la región permiten que exista oferta disponible todo el año.</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Aprovechamiento de la ubicación geográfica de la empresa SO.</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Aprovechamiento de los incentivos del Plan Nacional para el Desarrollo de la Acuicultura Sostenible en Colombia, como líneas de crédito especiales de Finagro para la acuicultura en capital de trabajo, compra de animales, compra de equipos e infraestructura.</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Desde el 2012 el Tratado de Libre Comercio con los Estados Unidos permitió el ingreso de la tilapia con cero aranceles. </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La tilapia colombiana está ganando terreno y reconocimiento en el mercado norteamericano. Según datos del Dane, Colombia exportó entre mayo de 2012 y diciembre de 2013 un total de 64,1 millones de dólares. </a:t>
            </a:r>
            <a:endParaRPr lang="es-CO" sz="1200" kern="1200" dirty="0" smtClean="0">
              <a:solidFill>
                <a:schemeClr val="tx1"/>
              </a:solidFill>
              <a:effectLst/>
              <a:latin typeface="Arial" charset="0"/>
              <a:ea typeface="MS PGothic" pitchFamily="34" charset="-128"/>
              <a:cs typeface="ＭＳ Ｐゴシック" charset="0"/>
            </a:endParaRPr>
          </a:p>
          <a:p>
            <a:r>
              <a:rPr lang="es-ES" sz="1200" kern="1200" dirty="0" smtClean="0">
                <a:solidFill>
                  <a:schemeClr val="tx1"/>
                </a:solidFill>
                <a:effectLst/>
                <a:latin typeface="Arial" charset="0"/>
                <a:ea typeface="MS PGothic" pitchFamily="34" charset="-128"/>
                <a:cs typeface="ＭＳ Ｐゴシック" charset="0"/>
              </a:rPr>
              <a:t> </a:t>
            </a:r>
            <a:endParaRPr lang="es-CO" sz="1200" kern="1200" dirty="0" smtClean="0">
              <a:solidFill>
                <a:schemeClr val="tx1"/>
              </a:solidFill>
              <a:effectLst/>
              <a:latin typeface="Arial" charset="0"/>
              <a:ea typeface="MS PGothic" pitchFamily="34" charset="-128"/>
              <a:cs typeface="ＭＳ Ｐゴシック" charset="0"/>
            </a:endParaRPr>
          </a:p>
          <a:p>
            <a:pPr lvl="3"/>
            <a:r>
              <a:rPr lang="es-ES" sz="1200" b="1" kern="1200" dirty="0" smtClean="0">
                <a:solidFill>
                  <a:schemeClr val="tx1"/>
                </a:solidFill>
                <a:effectLst/>
                <a:latin typeface="Arial" charset="0"/>
                <a:ea typeface="MS PGothic" pitchFamily="34" charset="-128"/>
                <a:cs typeface="+mn-cs"/>
              </a:rPr>
              <a:t>Problema por resolver</a:t>
            </a:r>
            <a:endParaRPr lang="es-CO" sz="1200" kern="1200" dirty="0" smtClean="0">
              <a:solidFill>
                <a:schemeClr val="tx1"/>
              </a:solidFill>
              <a:effectLst/>
              <a:latin typeface="Arial" charset="0"/>
              <a:ea typeface="MS PGothic" pitchFamily="34" charset="-128"/>
              <a:cs typeface="+mn-cs"/>
            </a:endParaRPr>
          </a:p>
          <a:p>
            <a:pPr lvl="0"/>
            <a:r>
              <a:rPr lang="es-ES" sz="1200" kern="1200" dirty="0" smtClean="0">
                <a:solidFill>
                  <a:schemeClr val="tx1"/>
                </a:solidFill>
                <a:effectLst/>
                <a:latin typeface="Arial" charset="0"/>
                <a:ea typeface="MS PGothic" pitchFamily="34" charset="-128"/>
                <a:cs typeface="ＭＳ Ｐゴシック" charset="0"/>
              </a:rPr>
              <a:t>Crisis en el gremio agricultor por la diversificación de productos.</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Disminución de los ingresos de la compañía SO por la entrada de arroz ecuatoriano, que es más barato que el que se produce internamente.</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Disminución de la rentabilidad del arroz para la compañía SO, debido a los siguientes factores:</a:t>
            </a:r>
            <a:endParaRPr lang="es-CO" sz="1200" kern="1200" dirty="0" smtClean="0">
              <a:solidFill>
                <a:schemeClr val="tx1"/>
              </a:solidFill>
              <a:effectLst/>
              <a:latin typeface="Arial" charset="0"/>
              <a:ea typeface="MS PGothic" pitchFamily="34" charset="-128"/>
              <a:cs typeface="ＭＳ Ｐゴシック" charset="0"/>
            </a:endParaRPr>
          </a:p>
          <a:p>
            <a:pPr lvl="1"/>
            <a:r>
              <a:rPr lang="es-ES" sz="1200" kern="1200" dirty="0" smtClean="0">
                <a:solidFill>
                  <a:schemeClr val="tx1"/>
                </a:solidFill>
                <a:effectLst/>
                <a:latin typeface="Arial" charset="0"/>
                <a:ea typeface="MS PGothic" pitchFamily="34" charset="-128"/>
                <a:cs typeface="+mn-cs"/>
              </a:rPr>
              <a:t>Fluctuaciones en el precio.</a:t>
            </a:r>
            <a:endParaRPr lang="es-CO" sz="1200" kern="1200" dirty="0" smtClean="0">
              <a:solidFill>
                <a:schemeClr val="tx1"/>
              </a:solidFill>
              <a:effectLst/>
              <a:latin typeface="Arial" charset="0"/>
              <a:ea typeface="MS PGothic" pitchFamily="34" charset="-128"/>
              <a:cs typeface="+mn-cs"/>
            </a:endParaRPr>
          </a:p>
          <a:p>
            <a:pPr lvl="1"/>
            <a:r>
              <a:rPr lang="es-ES" sz="1200" kern="1200" dirty="0" smtClean="0">
                <a:solidFill>
                  <a:schemeClr val="tx1"/>
                </a:solidFill>
                <a:effectLst/>
                <a:latin typeface="Arial" charset="0"/>
                <a:ea typeface="MS PGothic" pitchFamily="34" charset="-128"/>
                <a:cs typeface="+mn-cs"/>
              </a:rPr>
              <a:t>Invasión de plagas de difícil manejo.</a:t>
            </a:r>
            <a:r>
              <a:rPr lang="es-ES" sz="1200" kern="1200" dirty="0" smtClean="0">
                <a:solidFill>
                  <a:schemeClr val="tx1"/>
                </a:solidFill>
                <a:effectLst/>
                <a:latin typeface="Arial" charset="0"/>
                <a:ea typeface="MS PGothic" pitchFamily="34" charset="-128"/>
                <a:cs typeface="ＭＳ Ｐゴシック" charset="0"/>
              </a:rPr>
              <a:t> </a:t>
            </a:r>
            <a:endParaRPr lang="es-CO" sz="1200" kern="1200" dirty="0" smtClean="0">
              <a:solidFill>
                <a:schemeClr val="tx1"/>
              </a:solidFill>
              <a:effectLst/>
              <a:latin typeface="Arial" charset="0"/>
              <a:ea typeface="MS PGothic" pitchFamily="34" charset="-128"/>
              <a:cs typeface="ＭＳ Ｐゴシック" charset="0"/>
            </a:endParaRPr>
          </a:p>
          <a:p>
            <a:pPr lvl="1"/>
            <a:r>
              <a:rPr lang="es-ES" sz="1200" kern="1200" dirty="0" smtClean="0">
                <a:solidFill>
                  <a:schemeClr val="tx1"/>
                </a:solidFill>
                <a:effectLst/>
                <a:latin typeface="Arial" charset="0"/>
                <a:ea typeface="MS PGothic" pitchFamily="34" charset="-128"/>
                <a:cs typeface="+mn-cs"/>
              </a:rPr>
              <a:t>Aumento del dólar con impacto directo en los costos de los insumos y fungicidas, que en su mayoría son importados.</a:t>
            </a:r>
            <a:endParaRPr lang="es-CO" sz="1200" kern="1200" dirty="0" smtClean="0">
              <a:solidFill>
                <a:schemeClr val="tx1"/>
              </a:solidFill>
              <a:effectLst/>
              <a:latin typeface="Arial" charset="0"/>
              <a:ea typeface="MS PGothic" pitchFamily="34" charset="-128"/>
              <a:cs typeface="+mn-cs"/>
            </a:endParaRPr>
          </a:p>
          <a:p>
            <a:pPr lvl="3"/>
            <a:r>
              <a:rPr lang="es-ES" sz="1200" b="1" kern="1200" dirty="0" smtClean="0">
                <a:solidFill>
                  <a:schemeClr val="tx1"/>
                </a:solidFill>
                <a:effectLst/>
                <a:latin typeface="Arial" charset="0"/>
                <a:ea typeface="MS PGothic" pitchFamily="34" charset="-128"/>
                <a:cs typeface="+mn-cs"/>
              </a:rPr>
              <a:t>Necesidad por Satisfacer:</a:t>
            </a:r>
            <a:endParaRPr lang="es-CO" sz="1200" kern="1200" dirty="0" smtClean="0">
              <a:solidFill>
                <a:schemeClr val="tx1"/>
              </a:solidFill>
              <a:effectLst/>
              <a:latin typeface="Arial" charset="0"/>
              <a:ea typeface="MS PGothic" pitchFamily="34" charset="-128"/>
              <a:cs typeface="+mn-cs"/>
            </a:endParaRPr>
          </a:p>
          <a:p>
            <a:pPr lvl="0"/>
            <a:r>
              <a:rPr lang="es-ES" sz="1200" kern="1200" dirty="0" smtClean="0">
                <a:solidFill>
                  <a:schemeClr val="tx1"/>
                </a:solidFill>
                <a:effectLst/>
                <a:latin typeface="Arial" charset="0"/>
                <a:ea typeface="MS PGothic" pitchFamily="34" charset="-128"/>
                <a:cs typeface="ＭＳ Ｐゴシック" charset="0"/>
              </a:rPr>
              <a:t>Diversificar fuentes de ingresos en la compañía SO.</a:t>
            </a:r>
            <a:endParaRPr lang="es-CO" sz="1200" kern="1200" dirty="0" smtClean="0">
              <a:solidFill>
                <a:schemeClr val="tx1"/>
              </a:solidFill>
              <a:effectLst/>
              <a:latin typeface="Arial" charset="0"/>
              <a:ea typeface="MS PGothic" pitchFamily="34" charset="-128"/>
              <a:cs typeface="ＭＳ Ｐゴシック" charset="0"/>
            </a:endParaRPr>
          </a:p>
          <a:p>
            <a:pPr lvl="0"/>
            <a:r>
              <a:rPr lang="es-ES" sz="1200" kern="1200" dirty="0" smtClean="0">
                <a:solidFill>
                  <a:schemeClr val="tx1"/>
                </a:solidFill>
                <a:effectLst/>
                <a:latin typeface="Arial" charset="0"/>
                <a:ea typeface="MS PGothic" pitchFamily="34" charset="-128"/>
                <a:cs typeface="ＭＳ Ｐゴシック" charset="0"/>
              </a:rPr>
              <a:t>Mitigar el riesgo por concentración en pocos mercados de las líneas de negocio, actualmente enfocada en la agricultura. </a:t>
            </a:r>
            <a:endParaRPr lang="es-CO" sz="1200" kern="1200" dirty="0" smtClean="0">
              <a:solidFill>
                <a:schemeClr val="tx1"/>
              </a:solidFill>
              <a:effectLst/>
              <a:latin typeface="Arial" charset="0"/>
              <a:ea typeface="MS PGothic" pitchFamily="34" charset="-128"/>
              <a:cs typeface="ＭＳ Ｐゴシック" charset="0"/>
            </a:endParaRPr>
          </a:p>
          <a:p>
            <a:endParaRPr lang="es-CO" dirty="0" smtClean="0"/>
          </a:p>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11</a:t>
            </a:fld>
            <a:endParaRPr lang="en-US" altLang="es-CL" dirty="0"/>
          </a:p>
        </p:txBody>
      </p:sp>
    </p:spTree>
    <p:extLst>
      <p:ext uri="{BB962C8B-B14F-4D97-AF65-F5344CB8AC3E}">
        <p14:creationId xmlns:p14="http://schemas.microsoft.com/office/powerpoint/2010/main" val="2009189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12</a:t>
            </a:fld>
            <a:endParaRPr lang="en-US" altLang="es-CL" dirty="0"/>
          </a:p>
        </p:txBody>
      </p:sp>
    </p:spTree>
    <p:extLst>
      <p:ext uri="{BB962C8B-B14F-4D97-AF65-F5344CB8AC3E}">
        <p14:creationId xmlns:p14="http://schemas.microsoft.com/office/powerpoint/2010/main" val="12455298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13</a:t>
            </a:fld>
            <a:endParaRPr lang="en-US" altLang="es-CL" dirty="0"/>
          </a:p>
        </p:txBody>
      </p:sp>
    </p:spTree>
    <p:extLst>
      <p:ext uri="{BB962C8B-B14F-4D97-AF65-F5344CB8AC3E}">
        <p14:creationId xmlns:p14="http://schemas.microsoft.com/office/powerpoint/2010/main" val="38051414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sz="900" kern="1200" dirty="0" smtClean="0">
                <a:solidFill>
                  <a:schemeClr val="tx1"/>
                </a:solidFill>
                <a:effectLst/>
                <a:latin typeface="Arial" charset="0"/>
                <a:ea typeface="MS PGothic" pitchFamily="34" charset="-128"/>
                <a:cs typeface="ＭＳ Ｐゴシック" charset="0"/>
              </a:rPr>
              <a:t>La estructura que se desarrolla en este capítulo se basa en la que exponen Harold Koontz y Heinz Weihrick en el libro </a:t>
            </a:r>
            <a:r>
              <a:rPr lang="es-ES" sz="900" i="1" kern="1200" dirty="0" smtClean="0">
                <a:solidFill>
                  <a:schemeClr val="tx1"/>
                </a:solidFill>
                <a:effectLst/>
                <a:latin typeface="Arial" charset="0"/>
                <a:ea typeface="MS PGothic" pitchFamily="34" charset="-128"/>
                <a:cs typeface="ＭＳ Ｐゴシック" charset="0"/>
              </a:rPr>
              <a:t>Administración una perspectiva global</a:t>
            </a:r>
            <a:r>
              <a:rPr lang="es-ES" sz="900" kern="1200" dirty="0" smtClean="0">
                <a:solidFill>
                  <a:schemeClr val="tx1"/>
                </a:solidFill>
                <a:effectLst/>
                <a:latin typeface="Arial" charset="0"/>
                <a:ea typeface="MS PGothic" pitchFamily="34" charset="-128"/>
                <a:cs typeface="ＭＳ Ｐゴシック" charset="0"/>
              </a:rPr>
              <a:t>.</a:t>
            </a:r>
            <a:endParaRPr lang="es-CO" sz="900" kern="1200" dirty="0" smtClean="0">
              <a:solidFill>
                <a:schemeClr val="tx1"/>
              </a:solidFill>
              <a:effectLst/>
              <a:latin typeface="Arial" charset="0"/>
              <a:ea typeface="MS PGothic" pitchFamily="34" charset="-128"/>
              <a:cs typeface="ＭＳ Ｐゴシック" charset="0"/>
            </a:endParaRPr>
          </a:p>
          <a:p>
            <a:r>
              <a:rPr lang="es-ES" sz="900" kern="1200" dirty="0" smtClean="0">
                <a:solidFill>
                  <a:schemeClr val="tx1"/>
                </a:solidFill>
                <a:effectLst/>
                <a:latin typeface="Arial" charset="0"/>
                <a:ea typeface="MS PGothic" pitchFamily="34" charset="-128"/>
                <a:cs typeface="ＭＳ Ｐゴシック" charset="0"/>
              </a:rPr>
              <a:t>Koontz, H. &amp; Weihrick, H. </a:t>
            </a:r>
            <a:r>
              <a:rPr lang="es-ES" sz="900" i="1" kern="1200" dirty="0" smtClean="0">
                <a:solidFill>
                  <a:schemeClr val="tx1"/>
                </a:solidFill>
                <a:effectLst/>
                <a:latin typeface="Arial" charset="0"/>
                <a:ea typeface="MS PGothic" pitchFamily="34" charset="-128"/>
                <a:cs typeface="ＭＳ Ｐゴシック" charset="0"/>
              </a:rPr>
              <a:t>Administración una perspectiva global</a:t>
            </a:r>
            <a:r>
              <a:rPr lang="es-ES" sz="900" kern="1200" dirty="0" smtClean="0">
                <a:solidFill>
                  <a:schemeClr val="tx1"/>
                </a:solidFill>
                <a:effectLst/>
                <a:latin typeface="Arial" charset="0"/>
                <a:ea typeface="MS PGothic" pitchFamily="34" charset="-128"/>
                <a:cs typeface="ＭＳ Ｐゴシック" charset="0"/>
              </a:rPr>
              <a:t>. </a:t>
            </a:r>
            <a:r>
              <a:rPr lang="es-ES" sz="900" u="sng" kern="1200" dirty="0" smtClean="0">
                <a:solidFill>
                  <a:schemeClr val="tx1"/>
                </a:solidFill>
                <a:effectLst/>
                <a:latin typeface="Arial" charset="0"/>
                <a:ea typeface="MS PGothic" pitchFamily="34" charset="-128"/>
                <a:cs typeface="ＭＳ Ｐゴシック" charset="0"/>
                <a:hlinkClick r:id="rId3"/>
              </a:rPr>
              <a:t>http://loge2191.blogspot.com.co/2013/10/iv-unidad-proceso-administrativo_5731.html</a:t>
            </a:r>
            <a:r>
              <a:rPr lang="es-ES" sz="900" kern="1200" dirty="0" smtClean="0">
                <a:solidFill>
                  <a:schemeClr val="tx1"/>
                </a:solidFill>
                <a:effectLst/>
                <a:latin typeface="Arial" charset="0"/>
                <a:ea typeface="MS PGothic" pitchFamily="34" charset="-128"/>
                <a:cs typeface="ＭＳ Ｐゴシック" charset="0"/>
              </a:rPr>
              <a:t> .</a:t>
            </a:r>
            <a:endParaRPr lang="es-CO" sz="900" kern="1200" dirty="0" smtClean="0">
              <a:solidFill>
                <a:schemeClr val="tx1"/>
              </a:solidFill>
              <a:effectLst/>
              <a:latin typeface="Arial" charset="0"/>
              <a:ea typeface="MS PGothic" pitchFamily="34" charset="-128"/>
              <a:cs typeface="ＭＳ Ｐゴシック" charset="0"/>
            </a:endParaRPr>
          </a:p>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46</a:t>
            </a:fld>
            <a:endParaRPr lang="en-US" altLang="es-CL" dirty="0"/>
          </a:p>
        </p:txBody>
      </p:sp>
    </p:spTree>
    <p:extLst>
      <p:ext uri="{BB962C8B-B14F-4D97-AF65-F5344CB8AC3E}">
        <p14:creationId xmlns:p14="http://schemas.microsoft.com/office/powerpoint/2010/main" val="1015186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a:lnSpc>
                <a:spcPct val="120000"/>
              </a:lnSpc>
              <a:buClr>
                <a:srgbClr val="C00000"/>
              </a:buClr>
              <a:buFont typeface="Wingdings" panose="05000000000000000000" pitchFamily="2" charset="2"/>
              <a:buNone/>
            </a:pPr>
            <a:endParaRPr lang="es-CO" dirty="0"/>
          </a:p>
        </p:txBody>
      </p:sp>
      <p:sp>
        <p:nvSpPr>
          <p:cNvPr id="4" name="Marcador de número de diapositiva 3"/>
          <p:cNvSpPr>
            <a:spLocks noGrp="1"/>
          </p:cNvSpPr>
          <p:nvPr>
            <p:ph type="sldNum" sz="quarter" idx="10"/>
          </p:nvPr>
        </p:nvSpPr>
        <p:spPr/>
        <p:txBody>
          <a:bodyPr/>
          <a:lstStyle/>
          <a:p>
            <a:fld id="{C671BFC2-8ED6-C148-BF9B-BE2F36C4D801}" type="slidenum">
              <a:rPr lang="en-US" altLang="es-CL" smtClean="0"/>
              <a:pPr/>
              <a:t>47</a:t>
            </a:fld>
            <a:endParaRPr lang="en-US" altLang="es-CL" dirty="0"/>
          </a:p>
        </p:txBody>
      </p:sp>
    </p:spTree>
    <p:extLst>
      <p:ext uri="{BB962C8B-B14F-4D97-AF65-F5344CB8AC3E}">
        <p14:creationId xmlns:p14="http://schemas.microsoft.com/office/powerpoint/2010/main" val="18010556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857250" y="841772"/>
            <a:ext cx="5143500" cy="1790700"/>
          </a:xfrm>
        </p:spPr>
        <p:txBody>
          <a:bodyPr anchor="b"/>
          <a:lstStyle>
            <a:lvl1pPr algn="ctr">
              <a:defRPr sz="3375"/>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857250" y="2701528"/>
            <a:ext cx="51435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813680834"/>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656528294"/>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4907756" y="273844"/>
            <a:ext cx="1478756" cy="4358879"/>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471487" y="273844"/>
            <a:ext cx="4350544" cy="4358879"/>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513546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285583086"/>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467916" y="1282304"/>
            <a:ext cx="5915025" cy="2139553"/>
          </a:xfrm>
        </p:spPr>
        <p:txBody>
          <a:bodyPr anchor="b"/>
          <a:lstStyle>
            <a:lvl1pPr>
              <a:defRPr sz="3375"/>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467916" y="3442098"/>
            <a:ext cx="5915025"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11"/>
          </p:nvPr>
        </p:nvSpPr>
        <p:spPr/>
        <p:txBody>
          <a:bodyPr/>
          <a:lstStyle/>
          <a:p>
            <a:endParaRPr lang="en-US" dirty="0"/>
          </a:p>
        </p:txBody>
      </p:sp>
      <p:sp>
        <p:nvSpPr>
          <p:cNvPr id="6" name="Marcador de número de diapositiva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837635274"/>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471488" y="1369219"/>
            <a:ext cx="2914650" cy="32635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3471863" y="1369219"/>
            <a:ext cx="2914650" cy="32635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506403835"/>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472381" y="273844"/>
            <a:ext cx="5915025" cy="994172"/>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472381" y="1260872"/>
            <a:ext cx="2901255"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472381" y="1878806"/>
            <a:ext cx="2901255" cy="276344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3471863" y="1260872"/>
            <a:ext cx="2915543"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3471863" y="1878806"/>
            <a:ext cx="2915543" cy="276344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8" name="Marcador de pie de página 7"/>
          <p:cNvSpPr>
            <a:spLocks noGrp="1"/>
          </p:cNvSpPr>
          <p:nvPr>
            <p:ph type="ftr" sz="quarter" idx="11"/>
          </p:nvPr>
        </p:nvSpPr>
        <p:spPr/>
        <p:txBody>
          <a:bodyPr/>
          <a:lstStyle/>
          <a:p>
            <a:endParaRPr lang="en-US" dirty="0"/>
          </a:p>
        </p:txBody>
      </p:sp>
      <p:sp>
        <p:nvSpPr>
          <p:cNvPr id="9" name="Marcador de número de diapositiva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34642702"/>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4" name="Marcador de pie de página 3"/>
          <p:cNvSpPr>
            <a:spLocks noGrp="1"/>
          </p:cNvSpPr>
          <p:nvPr>
            <p:ph type="ftr" sz="quarter" idx="11"/>
          </p:nvPr>
        </p:nvSpPr>
        <p:spPr/>
        <p:txBody>
          <a:bodyPr/>
          <a:lstStyle/>
          <a:p>
            <a:endParaRPr lang="en-US" dirty="0"/>
          </a:p>
        </p:txBody>
      </p:sp>
      <p:sp>
        <p:nvSpPr>
          <p:cNvPr id="5" name="Marcador de número de diapositiva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787912374"/>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3" name="Marcador de pie de página 2"/>
          <p:cNvSpPr>
            <a:spLocks noGrp="1"/>
          </p:cNvSpPr>
          <p:nvPr>
            <p:ph type="ftr" sz="quarter" idx="11"/>
          </p:nvPr>
        </p:nvSpPr>
        <p:spPr/>
        <p:txBody>
          <a:bodyPr/>
          <a:lstStyle/>
          <a:p>
            <a:endParaRPr lang="en-US" dirty="0"/>
          </a:p>
        </p:txBody>
      </p:sp>
      <p:sp>
        <p:nvSpPr>
          <p:cNvPr id="4" name="Marcador de número de diapositiva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78053489"/>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72381" y="342900"/>
            <a:ext cx="2211883" cy="1200150"/>
          </a:xfrm>
        </p:spPr>
        <p:txBody>
          <a:bodyPr anchor="b"/>
          <a:lstStyle>
            <a:lvl1pPr>
              <a:defRPr sz="18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2915543" y="740569"/>
            <a:ext cx="3471863"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472381" y="1543050"/>
            <a:ext cx="2211883"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120218209"/>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72381" y="342900"/>
            <a:ext cx="2211883" cy="1200150"/>
          </a:xfrm>
        </p:spPr>
        <p:txBody>
          <a:bodyPr anchor="b"/>
          <a:lstStyle>
            <a:lvl1pPr>
              <a:defRPr sz="18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2915543" y="740569"/>
            <a:ext cx="3471863"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s-CO" dirty="0"/>
          </a:p>
        </p:txBody>
      </p:sp>
      <p:sp>
        <p:nvSpPr>
          <p:cNvPr id="4" name="Marcador de texto 3"/>
          <p:cNvSpPr>
            <a:spLocks noGrp="1"/>
          </p:cNvSpPr>
          <p:nvPr>
            <p:ph type="body" sz="half" idx="2"/>
          </p:nvPr>
        </p:nvSpPr>
        <p:spPr>
          <a:xfrm>
            <a:off x="472381" y="1543050"/>
            <a:ext cx="2211883"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764DE79-268F-4C1A-8933-263129D2AF90}" type="datetimeFigureOut">
              <a:rPr lang="en-US" smtClean="0"/>
              <a:t>2/20/2017</a:t>
            </a:fld>
            <a:endParaRPr lang="en-US" dirty="0"/>
          </a:p>
        </p:txBody>
      </p:sp>
      <p:sp>
        <p:nvSpPr>
          <p:cNvPr id="6" name="Marcador de pie de página 5"/>
          <p:cNvSpPr>
            <a:spLocks noGrp="1"/>
          </p:cNvSpPr>
          <p:nvPr>
            <p:ph type="ftr" sz="quarter" idx="11"/>
          </p:nvPr>
        </p:nvSpPr>
        <p:spPr/>
        <p:txBody>
          <a:bodyPr/>
          <a:lstStyle/>
          <a:p>
            <a:endParaRPr lang="en-US" dirty="0"/>
          </a:p>
        </p:txBody>
      </p:sp>
      <p:sp>
        <p:nvSpPr>
          <p:cNvPr id="7" name="Marcador de número de diapositiva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04367249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71488" y="273844"/>
            <a:ext cx="5915025" cy="994172"/>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471488" y="1369219"/>
            <a:ext cx="5915025" cy="326350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471488" y="4767263"/>
            <a:ext cx="1543050" cy="273844"/>
          </a:xfrm>
          <a:prstGeom prst="rect">
            <a:avLst/>
          </a:prstGeom>
        </p:spPr>
        <p:txBody>
          <a:bodyPr vert="horz" lIns="91440" tIns="45720" rIns="91440" bIns="45720" rtlCol="0" anchor="ctr"/>
          <a:lstStyle>
            <a:lvl1pPr algn="l">
              <a:defRPr sz="675">
                <a:solidFill>
                  <a:schemeClr val="tx1">
                    <a:tint val="75000"/>
                  </a:schemeClr>
                </a:solidFill>
              </a:defRPr>
            </a:lvl1pPr>
          </a:lstStyle>
          <a:p>
            <a:fld id="{C764DE79-268F-4C1A-8933-263129D2AF90}" type="datetimeFigureOut">
              <a:rPr lang="en-US" smtClean="0"/>
              <a:t>2/20/2017</a:t>
            </a:fld>
            <a:endParaRPr lang="en-US" dirty="0"/>
          </a:p>
        </p:txBody>
      </p:sp>
      <p:sp>
        <p:nvSpPr>
          <p:cNvPr id="5" name="Marcador de pie de página 4"/>
          <p:cNvSpPr>
            <a:spLocks noGrp="1"/>
          </p:cNvSpPr>
          <p:nvPr>
            <p:ph type="ftr" sz="quarter" idx="3"/>
          </p:nvPr>
        </p:nvSpPr>
        <p:spPr>
          <a:xfrm>
            <a:off x="2271713" y="4767263"/>
            <a:ext cx="2314575" cy="273844"/>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dirty="0"/>
          </a:p>
        </p:txBody>
      </p:sp>
      <p:sp>
        <p:nvSpPr>
          <p:cNvPr id="6" name="Marcador de número de diapositiva 5"/>
          <p:cNvSpPr>
            <a:spLocks noGrp="1"/>
          </p:cNvSpPr>
          <p:nvPr>
            <p:ph type="sldNum" sz="quarter" idx="4"/>
          </p:nvPr>
        </p:nvSpPr>
        <p:spPr>
          <a:xfrm>
            <a:off x="4843463" y="4767263"/>
            <a:ext cx="1543050"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48F63A3B-78C7-47BE-AE5E-E10140E04643}" type="slidenum">
              <a:rPr lang="en-US" smtClean="0"/>
              <a:t>‹#›</a:t>
            </a:fld>
            <a:endParaRPr lang="en-US" dirty="0"/>
          </a:p>
        </p:txBody>
      </p:sp>
      <p:sp>
        <p:nvSpPr>
          <p:cNvPr id="7" name="Elipse 6"/>
          <p:cNvSpPr/>
          <p:nvPr userDrawn="1"/>
        </p:nvSpPr>
        <p:spPr>
          <a:xfrm>
            <a:off x="6599295" y="4757472"/>
            <a:ext cx="152400" cy="152400"/>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8" name="TextBox 11"/>
          <p:cNvSpPr txBox="1">
            <a:spLocks noChangeArrowheads="1"/>
          </p:cNvSpPr>
          <p:nvPr userDrawn="1"/>
        </p:nvSpPr>
        <p:spPr bwMode="auto">
          <a:xfrm>
            <a:off x="6530742" y="4748213"/>
            <a:ext cx="276962" cy="1557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lvl1pPr defTabSz="684213" eaLnBrk="0" hangingPunct="0">
              <a:defRPr sz="1400">
                <a:solidFill>
                  <a:schemeClr val="tx1"/>
                </a:solidFill>
                <a:latin typeface="Lato Light" charset="0"/>
                <a:ea typeface="MS PGothic" charset="-128"/>
              </a:defRPr>
            </a:lvl1pPr>
            <a:lvl2pPr marL="742950" indent="-285750" defTabSz="684213" eaLnBrk="0" hangingPunct="0">
              <a:defRPr sz="1400">
                <a:solidFill>
                  <a:schemeClr val="tx1"/>
                </a:solidFill>
                <a:latin typeface="Lato Light" charset="0"/>
                <a:ea typeface="MS PGothic" charset="-128"/>
              </a:defRPr>
            </a:lvl2pPr>
            <a:lvl3pPr marL="1143000" indent="-228600" defTabSz="684213" eaLnBrk="0" hangingPunct="0">
              <a:defRPr sz="1400">
                <a:solidFill>
                  <a:schemeClr val="tx1"/>
                </a:solidFill>
                <a:latin typeface="Lato Light" charset="0"/>
                <a:ea typeface="MS PGothic" charset="-128"/>
              </a:defRPr>
            </a:lvl3pPr>
            <a:lvl4pPr marL="1600200" indent="-228600" defTabSz="684213" eaLnBrk="0" hangingPunct="0">
              <a:defRPr sz="1400">
                <a:solidFill>
                  <a:schemeClr val="tx1"/>
                </a:solidFill>
                <a:latin typeface="Lato Light" charset="0"/>
                <a:ea typeface="MS PGothic" charset="-128"/>
              </a:defRPr>
            </a:lvl4pPr>
            <a:lvl5pPr marL="2057400" indent="-228600" defTabSz="684213" eaLnBrk="0" hangingPunct="0">
              <a:defRPr sz="1400">
                <a:solidFill>
                  <a:schemeClr val="tx1"/>
                </a:solidFill>
                <a:latin typeface="Lato Light" charset="0"/>
                <a:ea typeface="MS PGothic" charset="-128"/>
              </a:defRPr>
            </a:lvl5pPr>
            <a:lvl6pPr marL="2514600" indent="-228600" defTabSz="684213" eaLnBrk="0" fontAlgn="base" hangingPunct="0">
              <a:spcBef>
                <a:spcPct val="0"/>
              </a:spcBef>
              <a:spcAft>
                <a:spcPct val="0"/>
              </a:spcAft>
              <a:defRPr sz="1400">
                <a:solidFill>
                  <a:schemeClr val="tx1"/>
                </a:solidFill>
                <a:latin typeface="Lato Light" charset="0"/>
                <a:ea typeface="MS PGothic" charset="-128"/>
              </a:defRPr>
            </a:lvl6pPr>
            <a:lvl7pPr marL="2971800" indent="-228600" defTabSz="684213" eaLnBrk="0" fontAlgn="base" hangingPunct="0">
              <a:spcBef>
                <a:spcPct val="0"/>
              </a:spcBef>
              <a:spcAft>
                <a:spcPct val="0"/>
              </a:spcAft>
              <a:defRPr sz="1400">
                <a:solidFill>
                  <a:schemeClr val="tx1"/>
                </a:solidFill>
                <a:latin typeface="Lato Light" charset="0"/>
                <a:ea typeface="MS PGothic" charset="-128"/>
              </a:defRPr>
            </a:lvl7pPr>
            <a:lvl8pPr marL="3429000" indent="-228600" defTabSz="684213" eaLnBrk="0" fontAlgn="base" hangingPunct="0">
              <a:spcBef>
                <a:spcPct val="0"/>
              </a:spcBef>
              <a:spcAft>
                <a:spcPct val="0"/>
              </a:spcAft>
              <a:defRPr sz="1400">
                <a:solidFill>
                  <a:schemeClr val="tx1"/>
                </a:solidFill>
                <a:latin typeface="Lato Light" charset="0"/>
                <a:ea typeface="MS PGothic" charset="-128"/>
              </a:defRPr>
            </a:lvl8pPr>
            <a:lvl9pPr marL="3886200" indent="-228600" defTabSz="684213" eaLnBrk="0" fontAlgn="base" hangingPunct="0">
              <a:spcBef>
                <a:spcPct val="0"/>
              </a:spcBef>
              <a:spcAft>
                <a:spcPct val="0"/>
              </a:spcAft>
              <a:defRPr sz="1400">
                <a:solidFill>
                  <a:schemeClr val="tx1"/>
                </a:solidFill>
                <a:latin typeface="Lato Light" charset="0"/>
                <a:ea typeface="MS PGothic" charset="-128"/>
              </a:defRPr>
            </a:lvl9pPr>
          </a:lstStyle>
          <a:p>
            <a:pPr algn="ctr" eaLnBrk="1" hangingPunct="1"/>
            <a:fld id="{3B66F8BA-9FB9-BD46-AEC7-C97A7973D469}" type="slidenum">
              <a:rPr lang="id-ID" altLang="es-CL" sz="675">
                <a:solidFill>
                  <a:srgbClr val="F2F2F2"/>
                </a:solidFill>
                <a:latin typeface="Arial" charset="0"/>
              </a:rPr>
              <a:pPr algn="ctr" eaLnBrk="1" hangingPunct="1"/>
              <a:t>‹#›</a:t>
            </a:fld>
            <a:endParaRPr lang="id-ID" altLang="es-CL" sz="675" dirty="0">
              <a:solidFill>
                <a:srgbClr val="F2F2F2"/>
              </a:solidFill>
              <a:latin typeface="Arial" charset="0"/>
            </a:endParaRPr>
          </a:p>
        </p:txBody>
      </p:sp>
      <p:grpSp>
        <p:nvGrpSpPr>
          <p:cNvPr id="9" name="Group 8"/>
          <p:cNvGrpSpPr>
            <a:grpSpLocks/>
          </p:cNvGrpSpPr>
          <p:nvPr userDrawn="1"/>
        </p:nvGrpSpPr>
        <p:grpSpPr bwMode="auto">
          <a:xfrm>
            <a:off x="185739" y="985837"/>
            <a:ext cx="5834062" cy="76200"/>
            <a:chOff x="1268" y="677"/>
            <a:chExt cx="9684" cy="405"/>
          </a:xfrm>
        </p:grpSpPr>
        <p:sp>
          <p:nvSpPr>
            <p:cNvPr id="10" name="Rectangle 9"/>
            <p:cNvSpPr>
              <a:spLocks noChangeArrowheads="1"/>
            </p:cNvSpPr>
            <p:nvPr userDrawn="1"/>
          </p:nvSpPr>
          <p:spPr bwMode="auto">
            <a:xfrm>
              <a:off x="1268" y="677"/>
              <a:ext cx="9676" cy="24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s-CO" dirty="0"/>
            </a:p>
          </p:txBody>
        </p:sp>
        <p:sp>
          <p:nvSpPr>
            <p:cNvPr id="11" name="Rectangle 10"/>
            <p:cNvSpPr>
              <a:spLocks noChangeArrowheads="1"/>
            </p:cNvSpPr>
            <p:nvPr userDrawn="1"/>
          </p:nvSpPr>
          <p:spPr bwMode="auto">
            <a:xfrm>
              <a:off x="1276" y="1011"/>
              <a:ext cx="9676" cy="71"/>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s-CO" dirty="0"/>
            </a:p>
          </p:txBody>
        </p:sp>
      </p:grpSp>
      <p:pic>
        <p:nvPicPr>
          <p:cNvPr id="12" name="20 Imagen"/>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98183" y="329098"/>
            <a:ext cx="1421067" cy="590063"/>
          </a:xfrm>
          <a:prstGeom prst="rect">
            <a:avLst/>
          </a:prstGeom>
        </p:spPr>
      </p:pic>
      <p:pic>
        <p:nvPicPr>
          <p:cNvPr id="13" name="Imagen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996631" y="4560453"/>
            <a:ext cx="527994" cy="517920"/>
          </a:xfrm>
          <a:prstGeom prst="rect">
            <a:avLst/>
          </a:prstGeom>
        </p:spPr>
      </p:pic>
    </p:spTree>
    <p:extLst>
      <p:ext uri="{BB962C8B-B14F-4D97-AF65-F5344CB8AC3E}">
        <p14:creationId xmlns:p14="http://schemas.microsoft.com/office/powerpoint/2010/main" val="4030095331"/>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hf hdr="0" ftr="0" dt="0"/>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s-CO"/>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14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151.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152.em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53.emf"/><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54.emf"/><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56.emf"/><Relationship Id="rId2" Type="http://schemas.openxmlformats.org/officeDocument/2006/relationships/image" Target="../media/image155.emf"/><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3" Type="http://schemas.openxmlformats.org/officeDocument/2006/relationships/image" Target="../media/image158.emf"/><Relationship Id="rId2" Type="http://schemas.openxmlformats.org/officeDocument/2006/relationships/image" Target="../media/image157.emf"/><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59.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0.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image" Target="../media/image160.png"/><Relationship Id="rId1" Type="http://schemas.openxmlformats.org/officeDocument/2006/relationships/slideLayout" Target="../slideLayouts/slideLayout2.xml"/><Relationship Id="rId4" Type="http://schemas.openxmlformats.org/officeDocument/2006/relationships/image" Target="../media/image162.png"/></Relationships>
</file>

<file path=ppt/slides/_rels/slide111.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164.emf"/><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3" Type="http://schemas.openxmlformats.org/officeDocument/2006/relationships/image" Target="../media/image166.emf"/><Relationship Id="rId2" Type="http://schemas.openxmlformats.org/officeDocument/2006/relationships/image" Target="../media/image165.e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68.emf"/><Relationship Id="rId2" Type="http://schemas.openxmlformats.org/officeDocument/2006/relationships/image" Target="../media/image167.emf"/><Relationship Id="rId1" Type="http://schemas.openxmlformats.org/officeDocument/2006/relationships/slideLayout" Target="../slideLayouts/slideLayout2.xml"/><Relationship Id="rId4" Type="http://schemas.openxmlformats.org/officeDocument/2006/relationships/image" Target="../media/image169.emf"/></Relationships>
</file>

<file path=ppt/slides/_rels/slide115.xml.rels><?xml version="1.0" encoding="UTF-8" standalone="yes"?>
<Relationships xmlns="http://schemas.openxmlformats.org/package/2006/relationships"><Relationship Id="rId2" Type="http://schemas.openxmlformats.org/officeDocument/2006/relationships/image" Target="../media/image17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6.jpg"/><Relationship Id="rId4" Type="http://schemas.openxmlformats.org/officeDocument/2006/relationships/image" Target="../media/image5.jpe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emf"/></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47.jpg"/><Relationship Id="rId4" Type="http://schemas.openxmlformats.org/officeDocument/2006/relationships/image" Target="../media/image5.jpeg"/></Relationships>
</file>

<file path=ppt/slides/_rels/slide2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51.jpeg"/><Relationship Id="rId3" Type="http://schemas.openxmlformats.org/officeDocument/2006/relationships/diagramLayout" Target="../diagrams/layout2.xml"/><Relationship Id="rId7" Type="http://schemas.openxmlformats.org/officeDocument/2006/relationships/image" Target="../media/image50.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54.png"/><Relationship Id="rId5" Type="http://schemas.openxmlformats.org/officeDocument/2006/relationships/diagramColors" Target="../diagrams/colors2.xml"/><Relationship Id="rId10" Type="http://schemas.openxmlformats.org/officeDocument/2006/relationships/image" Target="../media/image53.jpeg"/><Relationship Id="rId4" Type="http://schemas.openxmlformats.org/officeDocument/2006/relationships/diagramQuickStyle" Target="../diagrams/quickStyle2.xml"/><Relationship Id="rId9" Type="http://schemas.openxmlformats.org/officeDocument/2006/relationships/image" Target="../media/image52.jpeg"/></Relationships>
</file>

<file path=ppt/slides/_rels/slide27.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jpeg"/></Relationships>
</file>

<file path=ppt/slides/_rels/slide2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59.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70.png"/><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3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73.jpg"/><Relationship Id="rId4" Type="http://schemas.openxmlformats.org/officeDocument/2006/relationships/image" Target="../media/image5.jpe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82.jpg"/><Relationship Id="rId4" Type="http://schemas.openxmlformats.org/officeDocument/2006/relationships/image" Target="../media/image5.jpeg"/></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87.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8.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9.emf"/><Relationship Id="rId4" Type="http://schemas.openxmlformats.org/officeDocument/2006/relationships/package" Target="../embeddings/Microsoft_Word_Document1.docx"/></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91.png"/><Relationship Id="rId1" Type="http://schemas.openxmlformats.org/officeDocument/2006/relationships/slideLayout" Target="../slideLayouts/slideLayout2.xml"/><Relationship Id="rId4" Type="http://schemas.openxmlformats.org/officeDocument/2006/relationships/image" Target="../media/image92.jpeg"/></Relationships>
</file>

<file path=ppt/slides/_rels/slide56.xml.rels><?xml version="1.0" encoding="UTF-8" standalone="yes"?>
<Relationships xmlns="http://schemas.openxmlformats.org/package/2006/relationships"><Relationship Id="rId8" Type="http://schemas.openxmlformats.org/officeDocument/2006/relationships/image" Target="../media/image98.jpeg"/><Relationship Id="rId3" Type="http://schemas.openxmlformats.org/officeDocument/2006/relationships/image" Target="../media/image93.jpeg"/><Relationship Id="rId7" Type="http://schemas.openxmlformats.org/officeDocument/2006/relationships/image" Target="../media/image97.jpe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95.gif"/><Relationship Id="rId10" Type="http://schemas.openxmlformats.org/officeDocument/2006/relationships/image" Target="../media/image100.jpg"/><Relationship Id="rId4" Type="http://schemas.openxmlformats.org/officeDocument/2006/relationships/image" Target="../media/image94.png"/><Relationship Id="rId9" Type="http://schemas.openxmlformats.org/officeDocument/2006/relationships/image" Target="../media/image99.jpeg"/></Relationships>
</file>

<file path=ppt/slides/_rels/slide57.xml.rels><?xml version="1.0" encoding="UTF-8" standalone="yes"?>
<Relationships xmlns="http://schemas.openxmlformats.org/package/2006/relationships"><Relationship Id="rId2" Type="http://schemas.openxmlformats.org/officeDocument/2006/relationships/image" Target="../media/image101.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8.jpg"/><Relationship Id="rId7" Type="http://schemas.openxmlformats.org/officeDocument/2006/relationships/image" Target="../media/image12.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g"/><Relationship Id="rId4" Type="http://schemas.openxmlformats.org/officeDocument/2006/relationships/image" Target="../media/image9.jpeg"/><Relationship Id="rId9" Type="http://schemas.openxmlformats.org/officeDocument/2006/relationships/image" Target="../media/image14.jpg"/></Relationships>
</file>

<file path=ppt/slides/_rels/slide60.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03.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04.jpg"/><Relationship Id="rId4" Type="http://schemas.openxmlformats.org/officeDocument/2006/relationships/image" Target="../media/image5.jpe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05.emf"/><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08.emf"/><Relationship Id="rId2" Type="http://schemas.openxmlformats.org/officeDocument/2006/relationships/image" Target="../media/image107.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10.emf"/><Relationship Id="rId2" Type="http://schemas.openxmlformats.org/officeDocument/2006/relationships/image" Target="../media/image109.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112.emf"/><Relationship Id="rId2" Type="http://schemas.openxmlformats.org/officeDocument/2006/relationships/image" Target="../media/image111.emf"/><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11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4.emf"/><Relationship Id="rId1" Type="http://schemas.openxmlformats.org/officeDocument/2006/relationships/slideLayout" Target="../slideLayouts/slideLayout2.xml"/><Relationship Id="rId4" Type="http://schemas.openxmlformats.org/officeDocument/2006/relationships/image" Target="../media/image116.emf"/></Relationships>
</file>

<file path=ppt/slides/_rels/slide71.xml.rels><?xml version="1.0" encoding="UTF-8" standalone="yes"?>
<Relationships xmlns="http://schemas.openxmlformats.org/package/2006/relationships"><Relationship Id="rId2" Type="http://schemas.openxmlformats.org/officeDocument/2006/relationships/image" Target="../media/image117.em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19.emf"/><Relationship Id="rId2" Type="http://schemas.openxmlformats.org/officeDocument/2006/relationships/image" Target="../media/image118.emf"/><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7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20.emf"/><Relationship Id="rId1" Type="http://schemas.openxmlformats.org/officeDocument/2006/relationships/slideLayout" Target="../slideLayouts/slideLayout2.xml"/><Relationship Id="rId4" Type="http://schemas.openxmlformats.org/officeDocument/2006/relationships/image" Target="../media/image121.emf"/></Relationships>
</file>

<file path=ppt/slides/_rels/slide77.xml.rels><?xml version="1.0" encoding="UTF-8" standalone="yes"?>
<Relationships xmlns="http://schemas.openxmlformats.org/package/2006/relationships"><Relationship Id="rId3" Type="http://schemas.openxmlformats.org/officeDocument/2006/relationships/image" Target="../media/image123.jpg"/><Relationship Id="rId2" Type="http://schemas.openxmlformats.org/officeDocument/2006/relationships/image" Target="../media/image122.jpeg"/><Relationship Id="rId1" Type="http://schemas.openxmlformats.org/officeDocument/2006/relationships/slideLayout" Target="../slideLayouts/slideLayout2.xml"/><Relationship Id="rId5" Type="http://schemas.openxmlformats.org/officeDocument/2006/relationships/image" Target="../media/image125.jpg"/><Relationship Id="rId4" Type="http://schemas.openxmlformats.org/officeDocument/2006/relationships/image" Target="../media/image124.jpeg"/></Relationships>
</file>

<file path=ppt/slides/_rels/slide78.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2.xml"/><Relationship Id="rId4" Type="http://schemas.openxmlformats.org/officeDocument/2006/relationships/chart" Target="../charts/chart9.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27.jpeg"/><Relationship Id="rId4" Type="http://schemas.openxmlformats.org/officeDocument/2006/relationships/image" Target="../media/image5.jpeg"/></Relationships>
</file>

<file path=ppt/slides/_rels/slide84.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image" Target="../media/image128.png"/><Relationship Id="rId1" Type="http://schemas.openxmlformats.org/officeDocument/2006/relationships/slideLayout" Target="../slideLayouts/slideLayout2.xml"/><Relationship Id="rId5" Type="http://schemas.openxmlformats.org/officeDocument/2006/relationships/image" Target="../media/image131.png"/><Relationship Id="rId4" Type="http://schemas.openxmlformats.org/officeDocument/2006/relationships/image" Target="../media/image130.png"/></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133.png"/><Relationship Id="rId2" Type="http://schemas.openxmlformats.org/officeDocument/2006/relationships/image" Target="../media/image132.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emf"/><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137.emf"/><Relationship Id="rId2" Type="http://schemas.openxmlformats.org/officeDocument/2006/relationships/image" Target="../media/image136.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139.emf"/><Relationship Id="rId2" Type="http://schemas.openxmlformats.org/officeDocument/2006/relationships/image" Target="../media/image13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7.jpg"/><Relationship Id="rId4" Type="http://schemas.openxmlformats.org/officeDocument/2006/relationships/image" Target="../media/image5.jpeg"/></Relationships>
</file>

<file path=ppt/slides/_rels/slide90.xml.rels><?xml version="1.0" encoding="UTF-8" standalone="yes"?>
<Relationships xmlns="http://schemas.openxmlformats.org/package/2006/relationships"><Relationship Id="rId2" Type="http://schemas.openxmlformats.org/officeDocument/2006/relationships/image" Target="../media/image140.emf"/><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42.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image" Target="../media/image144.png"/><Relationship Id="rId1" Type="http://schemas.openxmlformats.org/officeDocument/2006/relationships/slideLayout" Target="../slideLayouts/slideLayout2.xml"/><Relationship Id="rId4" Type="http://schemas.openxmlformats.org/officeDocument/2006/relationships/image" Target="../media/image146.pn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147.jpg"/><Relationship Id="rId4" Type="http://schemas.openxmlformats.org/officeDocument/2006/relationships/image" Target="../media/image5.jpeg"/></Relationships>
</file>

<file path=ppt/slides/_rels/slide97.xml.rels><?xml version="1.0" encoding="UTF-8" standalone="yes"?>
<Relationships xmlns="http://schemas.openxmlformats.org/package/2006/relationships"><Relationship Id="rId2" Type="http://schemas.openxmlformats.org/officeDocument/2006/relationships/image" Target="../media/image148.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34372"/>
            <a:ext cx="5462922" cy="803244"/>
          </a:xfrm>
        </p:spPr>
        <p:txBody>
          <a:bodyPr>
            <a:normAutofit fontScale="90000"/>
          </a:bodyPr>
          <a:lstStyle/>
          <a:p>
            <a:pPr algn="r"/>
            <a:r>
              <a:rPr lang="es-CO" b="1" dirty="0" smtClean="0">
                <a:latin typeface="Trebuchet MS" panose="020B0603020202020204" pitchFamily="34" charset="0"/>
              </a:rPr>
              <a:t>Elaboración del estudio de prefactibilidad para el montaje de la línea de producción y comercialización de Tilapia Roja en la empresa SO</a:t>
            </a:r>
            <a:endParaRPr lang="es-CO" b="1" dirty="0">
              <a:latin typeface="Trebuchet MS" panose="020B0603020202020204" pitchFamily="34" charset="0"/>
            </a:endParaRPr>
          </a:p>
        </p:txBody>
      </p:sp>
      <p:sp>
        <p:nvSpPr>
          <p:cNvPr id="5" name="4 Rectángulo"/>
          <p:cNvSpPr/>
          <p:nvPr/>
        </p:nvSpPr>
        <p:spPr>
          <a:xfrm>
            <a:off x="296652" y="2619611"/>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6" name="5 CuadroTexto"/>
          <p:cNvSpPr txBox="1"/>
          <p:nvPr/>
        </p:nvSpPr>
        <p:spPr>
          <a:xfrm>
            <a:off x="1091990" y="2821255"/>
            <a:ext cx="3335058" cy="2031325"/>
          </a:xfrm>
          <a:prstGeom prst="rect">
            <a:avLst/>
          </a:prstGeom>
          <a:noFill/>
        </p:spPr>
        <p:txBody>
          <a:bodyPr wrap="square" rtlCol="0">
            <a:spAutoFit/>
          </a:bodyPr>
          <a:lstStyle/>
          <a:p>
            <a:pPr algn="r"/>
            <a:r>
              <a:rPr lang="es-CO" b="1" dirty="0" smtClean="0">
                <a:latin typeface="Trebuchet MS" panose="020B0603020202020204" pitchFamily="34" charset="0"/>
              </a:rPr>
              <a:t>Directora: </a:t>
            </a:r>
          </a:p>
          <a:p>
            <a:pPr algn="r"/>
            <a:r>
              <a:rPr lang="it-IT" dirty="0" smtClean="0">
                <a:latin typeface="Trebuchet MS" panose="020B0603020202020204" pitchFamily="34" charset="0"/>
              </a:rPr>
              <a:t>Eco</a:t>
            </a:r>
            <a:r>
              <a:rPr lang="it-IT" dirty="0">
                <a:latin typeface="Trebuchet MS" panose="020B0603020202020204" pitchFamily="34" charset="0"/>
              </a:rPr>
              <a:t>. Edna Paola Nájar, MGP, </a:t>
            </a:r>
            <a:r>
              <a:rPr lang="it-IT" dirty="0" smtClean="0">
                <a:latin typeface="Trebuchet MS" panose="020B0603020202020204" pitchFamily="34" charset="0"/>
              </a:rPr>
              <a:t>PMP</a:t>
            </a:r>
          </a:p>
          <a:p>
            <a:pPr algn="r"/>
            <a:endParaRPr lang="it-IT" dirty="0">
              <a:latin typeface="Trebuchet MS" panose="020B0603020202020204" pitchFamily="34" charset="0"/>
            </a:endParaRPr>
          </a:p>
          <a:p>
            <a:pPr algn="r"/>
            <a:r>
              <a:rPr lang="it-IT" b="1" dirty="0" smtClean="0">
                <a:latin typeface="Trebuchet MS" panose="020B0603020202020204" pitchFamily="34" charset="0"/>
              </a:rPr>
              <a:t>Segundo Evaluador:</a:t>
            </a:r>
          </a:p>
          <a:p>
            <a:pPr algn="r"/>
            <a:r>
              <a:rPr lang="it-IT" dirty="0" smtClean="0">
                <a:latin typeface="Trebuchet MS" panose="020B0603020202020204" pitchFamily="34" charset="0"/>
              </a:rPr>
              <a:t>Ing. Gabriel Pulido</a:t>
            </a:r>
          </a:p>
          <a:p>
            <a:pPr algn="r"/>
            <a:endParaRPr lang="it-IT" dirty="0">
              <a:latin typeface="Trebuchet MS" panose="020B0603020202020204" pitchFamily="34" charset="0"/>
            </a:endParaRPr>
          </a:p>
          <a:p>
            <a:pPr algn="r"/>
            <a:r>
              <a:rPr lang="it-IT" b="1" dirty="0" smtClean="0">
                <a:latin typeface="Trebuchet MS" panose="020B0603020202020204" pitchFamily="34" charset="0"/>
              </a:rPr>
              <a:t>Integrantes:</a:t>
            </a:r>
          </a:p>
          <a:p>
            <a:pPr algn="r"/>
            <a:r>
              <a:rPr lang="it-IT" dirty="0" smtClean="0">
                <a:latin typeface="Trebuchet MS" panose="020B0603020202020204" pitchFamily="34" charset="0"/>
              </a:rPr>
              <a:t>María Margarita Escobar Tobar</a:t>
            </a:r>
          </a:p>
          <a:p>
            <a:pPr algn="r"/>
            <a:r>
              <a:rPr lang="it-IT" dirty="0" smtClean="0">
                <a:latin typeface="Trebuchet MS" panose="020B0603020202020204" pitchFamily="34" charset="0"/>
              </a:rPr>
              <a:t>Jonathan Medina Rodriguez </a:t>
            </a:r>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1982913" y="140120"/>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sp>
        <p:nvSpPr>
          <p:cNvPr id="10" name="Rectángulo 9"/>
          <p:cNvSpPr/>
          <p:nvPr/>
        </p:nvSpPr>
        <p:spPr>
          <a:xfrm>
            <a:off x="1982913" y="620810"/>
            <a:ext cx="3406498" cy="22953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b="1" dirty="0" smtClean="0"/>
              <a:t>Sustentación Trabajo de Grado</a:t>
            </a:r>
            <a:endParaRPr lang="es-CO" b="1" dirty="0"/>
          </a:p>
        </p:txBody>
      </p:sp>
    </p:spTree>
    <p:extLst>
      <p:ext uri="{BB962C8B-B14F-4D97-AF65-F5344CB8AC3E}">
        <p14:creationId xmlns:p14="http://schemas.microsoft.com/office/powerpoint/2010/main" val="3295517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Antecedentes del Proyecto</a:t>
            </a:r>
            <a:endParaRPr lang="es-CO" sz="2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59657" y="1224989"/>
            <a:ext cx="6425520" cy="3263504"/>
          </a:xfrm>
        </p:spPr>
        <p:txBody>
          <a:bodyPr>
            <a:noAutofit/>
          </a:bodyPr>
          <a:lstStyle/>
          <a:p>
            <a:pPr marL="0" indent="0" algn="just">
              <a:lnSpc>
                <a:spcPct val="100000"/>
              </a:lnSpc>
              <a:buClr>
                <a:srgbClr val="C00000"/>
              </a:buClr>
              <a:buNone/>
            </a:pPr>
            <a:r>
              <a:rPr lang="es-CO" sz="1700" dirty="0"/>
              <a:t>La </a:t>
            </a:r>
            <a:r>
              <a:rPr lang="es-CO" sz="1700" b="1" dirty="0"/>
              <a:t>compañía SO </a:t>
            </a:r>
            <a:r>
              <a:rPr lang="es-CO" sz="1700" dirty="0"/>
              <a:t>(ubicada en Campoalegre, Huila) ha utilizado históricamente sus tierras para cultivar arroz; sin embargo, debido a las fluctuaciones en el precio de este grano, la llegada de plagas de difícil manejo y al incremento del dólar, que impacta directamente los costos de los insumos y fungicidas, que en su mayoría son importados, han  traído como consecuencia que el cultivo de este producto no sea tan rentable. Por estas razones la </a:t>
            </a:r>
            <a:r>
              <a:rPr lang="es-CO" sz="1700" b="1" dirty="0"/>
              <a:t>compañía SO </a:t>
            </a:r>
            <a:r>
              <a:rPr lang="es-CO" sz="1700" dirty="0"/>
              <a:t>decidió diversificar sus cultivos sembrando maíz, sorgo, algodón, sandía y ahuyama, de acuerdo con las oportunidades de mercado, pero no con la misma rentabilidad y salida del producto.	</a:t>
            </a:r>
            <a:endParaRPr lang="es-CO" sz="1700" dirty="0" smtClean="0"/>
          </a:p>
          <a:p>
            <a:pPr marL="0" indent="0" algn="just">
              <a:lnSpc>
                <a:spcPct val="100000"/>
              </a:lnSpc>
              <a:buClr>
                <a:srgbClr val="C00000"/>
              </a:buClr>
              <a:buNone/>
            </a:pPr>
            <a:endParaRPr lang="es-CO" sz="1700" dirty="0"/>
          </a:p>
          <a:p>
            <a:pPr marL="0" indent="0" algn="just">
              <a:lnSpc>
                <a:spcPct val="100000"/>
              </a:lnSpc>
              <a:buClr>
                <a:srgbClr val="C00000"/>
              </a:buClr>
              <a:buNone/>
            </a:pPr>
            <a:r>
              <a:rPr lang="es-CO" sz="1700" dirty="0"/>
              <a:t>Por lo anterior se plantea la oportunidad de crear una línea de negocio relacionada con la producción y distribución de Tilapia </a:t>
            </a:r>
            <a:r>
              <a:rPr lang="es-CO" sz="1700" dirty="0" smtClean="0"/>
              <a:t>Roja.</a:t>
            </a:r>
            <a:endParaRPr lang="es-CO" sz="1700" dirty="0"/>
          </a:p>
        </p:txBody>
      </p:sp>
      <p:sp>
        <p:nvSpPr>
          <p:cNvPr id="4" name="Marcador de número de diapositiva 3"/>
          <p:cNvSpPr>
            <a:spLocks noGrp="1"/>
          </p:cNvSpPr>
          <p:nvPr>
            <p:ph type="sldNum" sz="quarter" idx="12"/>
          </p:nvPr>
        </p:nvSpPr>
        <p:spPr/>
        <p:txBody>
          <a:bodyPr/>
          <a:lstStyle/>
          <a:p>
            <a:fld id="{48F63A3B-78C7-47BE-AE5E-E10140E04643}" type="slidenum">
              <a:rPr lang="en-US" smtClean="0"/>
              <a:t>10</a:t>
            </a:fld>
            <a:endParaRPr lang="en-US" dirty="0"/>
          </a:p>
        </p:txBody>
      </p:sp>
    </p:spTree>
    <p:extLst>
      <p:ext uri="{BB962C8B-B14F-4D97-AF65-F5344CB8AC3E}">
        <p14:creationId xmlns:p14="http://schemas.microsoft.com/office/powerpoint/2010/main" val="685455558"/>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100</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Planeación</a:t>
            </a:r>
          </a:p>
          <a:p>
            <a:pPr algn="ctr" fontAlgn="auto">
              <a:spcAft>
                <a:spcPts val="0"/>
              </a:spcAft>
            </a:pPr>
            <a:r>
              <a:rPr lang="es-ES" sz="3200" b="1" dirty="0" smtClean="0">
                <a:effectLst>
                  <a:outerShdw blurRad="38100" dist="38100" dir="2700000" algn="tl">
                    <a:srgbClr val="000000">
                      <a:alpha val="43137"/>
                    </a:srgbClr>
                  </a:outerShdw>
                </a:effectLst>
              </a:rPr>
              <a:t>WBS del trabajo de grado</a:t>
            </a:r>
            <a:endParaRPr lang="es-CO" sz="3200" b="1" dirty="0" smtClean="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2"/>
          <a:stretch>
            <a:fillRect/>
          </a:stretch>
        </p:blipFill>
        <p:spPr>
          <a:xfrm>
            <a:off x="-484067" y="1057103"/>
            <a:ext cx="7225282" cy="4030393"/>
          </a:xfrm>
          <a:prstGeom prst="rect">
            <a:avLst/>
          </a:prstGeom>
        </p:spPr>
      </p:pic>
      <p:sp>
        <p:nvSpPr>
          <p:cNvPr id="7" name="Rectángulo 6"/>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spTree>
    <p:extLst>
      <p:ext uri="{BB962C8B-B14F-4D97-AF65-F5344CB8AC3E}">
        <p14:creationId xmlns:p14="http://schemas.microsoft.com/office/powerpoint/2010/main" val="493300671"/>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101</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Planeación</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Línea base de tiempo</a:t>
            </a:r>
            <a:endParaRPr lang="es-CO" sz="3200" b="1" dirty="0" smtClean="0">
              <a:effectLst>
                <a:outerShdw blurRad="38100" dist="38100" dir="2700000" algn="tl">
                  <a:srgbClr val="000000">
                    <a:alpha val="43137"/>
                  </a:srgbClr>
                </a:outerShdw>
              </a:effectLst>
            </a:endParaRPr>
          </a:p>
        </p:txBody>
      </p:sp>
      <p:sp>
        <p:nvSpPr>
          <p:cNvPr id="7" name="Rectángulo 6"/>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3" name="Imagen 2"/>
          <p:cNvPicPr>
            <a:picLocks noChangeAspect="1"/>
          </p:cNvPicPr>
          <p:nvPr/>
        </p:nvPicPr>
        <p:blipFill rotWithShape="1">
          <a:blip r:embed="rId2"/>
          <a:srcRect l="4236" t="15042" r="18570" b="9958"/>
          <a:stretch/>
        </p:blipFill>
        <p:spPr>
          <a:xfrm>
            <a:off x="130628" y="1232956"/>
            <a:ext cx="6589486" cy="3599459"/>
          </a:xfrm>
          <a:prstGeom prst="rect">
            <a:avLst/>
          </a:prstGeom>
        </p:spPr>
      </p:pic>
    </p:spTree>
    <p:extLst>
      <p:ext uri="{BB962C8B-B14F-4D97-AF65-F5344CB8AC3E}">
        <p14:creationId xmlns:p14="http://schemas.microsoft.com/office/powerpoint/2010/main" val="127793579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102</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Planeación</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Línea base de costos</a:t>
            </a:r>
            <a:endParaRPr lang="es-CO" sz="3200" b="1" dirty="0" smtClean="0">
              <a:effectLst>
                <a:outerShdw blurRad="38100" dist="38100" dir="2700000" algn="tl">
                  <a:srgbClr val="000000">
                    <a:alpha val="43137"/>
                  </a:srgbClr>
                </a:outerShdw>
              </a:effectLst>
            </a:endParaRPr>
          </a:p>
        </p:txBody>
      </p:sp>
      <p:pic>
        <p:nvPicPr>
          <p:cNvPr id="2" name="Imagen 1"/>
          <p:cNvPicPr>
            <a:picLocks noChangeAspect="1"/>
          </p:cNvPicPr>
          <p:nvPr/>
        </p:nvPicPr>
        <p:blipFill>
          <a:blip r:embed="rId2"/>
          <a:stretch>
            <a:fillRect/>
          </a:stretch>
        </p:blipFill>
        <p:spPr>
          <a:xfrm>
            <a:off x="682046" y="1457849"/>
            <a:ext cx="5090204" cy="3003619"/>
          </a:xfrm>
          <a:prstGeom prst="rect">
            <a:avLst/>
          </a:prstGeom>
        </p:spPr>
      </p:pic>
    </p:spTree>
    <p:extLst>
      <p:ext uri="{BB962C8B-B14F-4D97-AF65-F5344CB8AC3E}">
        <p14:creationId xmlns:p14="http://schemas.microsoft.com/office/powerpoint/2010/main" val="75290638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103</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Planeación</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Plan de calidad</a:t>
            </a:r>
            <a:endParaRPr lang="es-CO" sz="3200" b="1" dirty="0" smtClean="0">
              <a:effectLst>
                <a:outerShdw blurRad="38100" dist="38100" dir="2700000" algn="tl">
                  <a:srgbClr val="000000">
                    <a:alpha val="43137"/>
                  </a:srgbClr>
                </a:outerShdw>
              </a:effectLst>
            </a:endParaRPr>
          </a:p>
        </p:txBody>
      </p:sp>
      <p:sp>
        <p:nvSpPr>
          <p:cNvPr id="6" name="Marcador de contenido 2"/>
          <p:cNvSpPr txBox="1">
            <a:spLocks/>
          </p:cNvSpPr>
          <p:nvPr/>
        </p:nvSpPr>
        <p:spPr>
          <a:xfrm>
            <a:off x="253774" y="1278214"/>
            <a:ext cx="5915025" cy="1348872"/>
          </a:xfrm>
          <a:prstGeom prst="rect">
            <a:avLst/>
          </a:prstGeom>
        </p:spPr>
        <p:txBody>
          <a:bodyPr vert="horz" lIns="91440" tIns="45720" rIns="91440" bIns="45720" rtlCol="0">
            <a:normAutofit lnSpcReduction="1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ES" sz="2000" b="1" dirty="0" smtClean="0"/>
              <a:t>Objetivos de Calidad</a:t>
            </a:r>
            <a:endParaRPr lang="es-CO" sz="2000" b="1" dirty="0" smtClean="0"/>
          </a:p>
          <a:p>
            <a:pPr marL="0" indent="0" algn="just" fontAlgn="auto">
              <a:lnSpc>
                <a:spcPct val="100000"/>
              </a:lnSpc>
              <a:spcAft>
                <a:spcPts val="0"/>
              </a:spcAft>
              <a:buClr>
                <a:srgbClr val="C00000"/>
              </a:buClr>
              <a:buNone/>
            </a:pPr>
            <a:r>
              <a:rPr lang="es-CO" sz="1800" dirty="0"/>
              <a:t>C</a:t>
            </a:r>
            <a:r>
              <a:rPr lang="es-CO" sz="1800" dirty="0" smtClean="0"/>
              <a:t>ulminar</a:t>
            </a:r>
            <a:r>
              <a:rPr lang="es-CO" sz="2000" dirty="0" smtClean="0"/>
              <a:t> </a:t>
            </a:r>
            <a:r>
              <a:rPr lang="es-CO" sz="2000" dirty="0"/>
              <a:t>la totalidad de las actividades propuestas dentro del tiempo establecido y el costo presupuestado</a:t>
            </a:r>
          </a:p>
        </p:txBody>
      </p:sp>
      <p:graphicFrame>
        <p:nvGraphicFramePr>
          <p:cNvPr id="3" name="Tabla 2"/>
          <p:cNvGraphicFramePr>
            <a:graphicFrameLocks noGrp="1"/>
          </p:cNvGraphicFramePr>
          <p:nvPr>
            <p:extLst>
              <p:ext uri="{D42A27DB-BD31-4B8C-83A1-F6EECF244321}">
                <p14:modId xmlns:p14="http://schemas.microsoft.com/office/powerpoint/2010/main" val="3368855760"/>
              </p:ext>
            </p:extLst>
          </p:nvPr>
        </p:nvGraphicFramePr>
        <p:xfrm>
          <a:off x="958850" y="2842641"/>
          <a:ext cx="4940300" cy="1786890"/>
        </p:xfrm>
        <a:graphic>
          <a:graphicData uri="http://schemas.openxmlformats.org/drawingml/2006/table">
            <a:tbl>
              <a:tblPr firstRow="1" firstCol="1" bandRow="1">
                <a:tableStyleId>{8799B23B-EC83-4686-B30A-512413B5E67A}</a:tableStyleId>
              </a:tblPr>
              <a:tblGrid>
                <a:gridCol w="299720">
                  <a:extLst>
                    <a:ext uri="{9D8B030D-6E8A-4147-A177-3AD203B41FA5}">
                      <a16:colId xmlns:a16="http://schemas.microsoft.com/office/drawing/2014/main" xmlns="" val="20000"/>
                    </a:ext>
                  </a:extLst>
                </a:gridCol>
                <a:gridCol w="1898015">
                  <a:extLst>
                    <a:ext uri="{9D8B030D-6E8A-4147-A177-3AD203B41FA5}">
                      <a16:colId xmlns:a16="http://schemas.microsoft.com/office/drawing/2014/main" xmlns="" val="20001"/>
                    </a:ext>
                  </a:extLst>
                </a:gridCol>
                <a:gridCol w="965472">
                  <a:extLst>
                    <a:ext uri="{9D8B030D-6E8A-4147-A177-3AD203B41FA5}">
                      <a16:colId xmlns:a16="http://schemas.microsoft.com/office/drawing/2014/main" xmlns="" val="20002"/>
                    </a:ext>
                  </a:extLst>
                </a:gridCol>
                <a:gridCol w="1777093">
                  <a:extLst>
                    <a:ext uri="{9D8B030D-6E8A-4147-A177-3AD203B41FA5}">
                      <a16:colId xmlns:a16="http://schemas.microsoft.com/office/drawing/2014/main" xmlns="" val="20003"/>
                    </a:ext>
                  </a:extLst>
                </a:gridCol>
              </a:tblGrid>
              <a:tr h="400050">
                <a:tc>
                  <a:txBody>
                    <a:bodyPr/>
                    <a:lstStyle/>
                    <a:p>
                      <a:pPr algn="ctr">
                        <a:spcAft>
                          <a:spcPts val="0"/>
                        </a:spcAft>
                      </a:pPr>
                      <a:r>
                        <a:rPr lang="es-CO" sz="1200" dirty="0">
                          <a:effectLst/>
                        </a:rPr>
                        <a:t>Ref</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tc>
                  <a:txBody>
                    <a:bodyPr/>
                    <a:lstStyle/>
                    <a:p>
                      <a:pPr algn="ctr">
                        <a:spcAft>
                          <a:spcPts val="0"/>
                        </a:spcAft>
                      </a:pPr>
                      <a:r>
                        <a:rPr lang="es-CO" sz="1200" dirty="0">
                          <a:effectLst/>
                        </a:rPr>
                        <a:t>Nombre Métrica</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tc>
                  <a:txBody>
                    <a:bodyPr/>
                    <a:lstStyle/>
                    <a:p>
                      <a:pPr algn="ctr">
                        <a:spcAft>
                          <a:spcPts val="0"/>
                        </a:spcAft>
                      </a:pPr>
                      <a:r>
                        <a:rPr lang="es-CO" sz="1200" dirty="0">
                          <a:effectLst/>
                        </a:rPr>
                        <a:t>Periodicidad</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tc>
                  <a:txBody>
                    <a:bodyPr/>
                    <a:lstStyle/>
                    <a:p>
                      <a:pPr algn="ctr">
                        <a:spcAft>
                          <a:spcPts val="0"/>
                        </a:spcAft>
                      </a:pPr>
                      <a:r>
                        <a:rPr lang="es-ES" sz="1200" dirty="0" smtClean="0">
                          <a:effectLst/>
                          <a:latin typeface="+mn-lt"/>
                          <a:ea typeface="+mn-ea"/>
                          <a:cs typeface="+mn-cs"/>
                        </a:rPr>
                        <a:t>Algoritmo</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extLst>
                  <a:ext uri="{0D108BD9-81ED-4DB2-BD59-A6C34878D82A}">
                    <a16:rowId xmlns:a16="http://schemas.microsoft.com/office/drawing/2014/main" xmlns="" val="10000"/>
                  </a:ext>
                </a:extLst>
              </a:tr>
              <a:tr h="381000">
                <a:tc>
                  <a:txBody>
                    <a:bodyPr/>
                    <a:lstStyle/>
                    <a:p>
                      <a:pPr algn="ctr">
                        <a:spcAft>
                          <a:spcPts val="0"/>
                        </a:spcAft>
                      </a:pPr>
                      <a:r>
                        <a:rPr lang="es-CO" sz="1100" dirty="0">
                          <a:effectLst/>
                        </a:rPr>
                        <a:t>1</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a:effectLst/>
                        </a:rPr>
                        <a:t>Cumplimiento de los </a:t>
                      </a:r>
                      <a:r>
                        <a:rPr lang="es-CO" sz="1100" dirty="0" smtClean="0">
                          <a:effectLst/>
                        </a:rPr>
                        <a:t>Entregables (Índice de Cumplimiento9)</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a:effectLst/>
                        </a:rPr>
                        <a:t>Quincenal</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013" kern="1200" dirty="0" smtClean="0">
                          <a:solidFill>
                            <a:schemeClr val="tx1"/>
                          </a:solidFill>
                          <a:effectLst/>
                          <a:latin typeface="+mn-lt"/>
                          <a:ea typeface="+mn-ea"/>
                          <a:cs typeface="+mn-cs"/>
                        </a:rPr>
                        <a:t>(Entregables Aprobados)/(Entregables Presentado)×100</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1"/>
                  </a:ext>
                </a:extLst>
              </a:tr>
              <a:tr h="381000">
                <a:tc>
                  <a:txBody>
                    <a:bodyPr/>
                    <a:lstStyle/>
                    <a:p>
                      <a:pPr algn="ctr">
                        <a:spcAft>
                          <a:spcPts val="0"/>
                        </a:spcAft>
                      </a:pPr>
                      <a:r>
                        <a:rPr lang="es-CO" sz="1100" dirty="0">
                          <a:effectLst/>
                        </a:rPr>
                        <a:t>2</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a:effectLst/>
                        </a:rPr>
                        <a:t>Cost Performance Index</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a:effectLst/>
                        </a:rPr>
                        <a:t>Quincenal</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smtClean="0">
                          <a:effectLst/>
                        </a:rPr>
                        <a:t>CPI=EV/AV</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2"/>
                  </a:ext>
                </a:extLst>
              </a:tr>
              <a:tr h="381000">
                <a:tc>
                  <a:txBody>
                    <a:bodyPr/>
                    <a:lstStyle/>
                    <a:p>
                      <a:pPr algn="ctr">
                        <a:spcAft>
                          <a:spcPts val="0"/>
                        </a:spcAft>
                      </a:pPr>
                      <a:r>
                        <a:rPr lang="es-CO" sz="1100" dirty="0">
                          <a:effectLst/>
                        </a:rPr>
                        <a:t>3</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VE" sz="1100" noProof="0" dirty="0" smtClean="0">
                          <a:effectLst/>
                        </a:rPr>
                        <a:t>Cumplimiento</a:t>
                      </a:r>
                      <a:r>
                        <a:rPr lang="en-US" sz="1100" dirty="0" smtClean="0">
                          <a:effectLst/>
                        </a:rPr>
                        <a:t> de </a:t>
                      </a:r>
                      <a:r>
                        <a:rPr lang="es-VE" sz="1100" noProof="0" dirty="0" smtClean="0">
                          <a:effectLst/>
                        </a:rPr>
                        <a:t>Cronograma</a:t>
                      </a:r>
                      <a:r>
                        <a:rPr lang="en-US" sz="1100" dirty="0" smtClean="0">
                          <a:effectLst/>
                        </a:rPr>
                        <a:t> (CC) – Schedule Performance Index (SPI)</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100" dirty="0">
                          <a:effectLst/>
                        </a:rPr>
                        <a:t>Quincenal</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spcAft>
                          <a:spcPts val="0"/>
                        </a:spcAft>
                      </a:pPr>
                      <a:r>
                        <a:rPr lang="es-CO" sz="1000" dirty="0" smtClean="0">
                          <a:effectLst/>
                          <a:latin typeface="Times New Roman" panose="02020603050405020304" pitchFamily="18" charset="0"/>
                          <a:ea typeface="Times New Roman" panose="02020603050405020304" pitchFamily="18" charset="0"/>
                          <a:cs typeface="Times New Roman" panose="02020603050405020304" pitchFamily="18" charset="0"/>
                        </a:rPr>
                        <a:t>SPI=EV/PV</a:t>
                      </a:r>
                      <a:endParaRPr lang="es-CO" sz="1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154907649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104</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925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p>
          <a:p>
            <a:pPr algn="ctr" fontAlgn="auto">
              <a:spcAft>
                <a:spcPts val="0"/>
              </a:spcAft>
            </a:pPr>
            <a:r>
              <a:rPr lang="es-CO" sz="3200" b="1" dirty="0" smtClean="0">
                <a:effectLst>
                  <a:outerShdw blurRad="38100" dist="38100" dir="2700000" algn="tl">
                    <a:srgbClr val="000000">
                      <a:alpha val="43137"/>
                    </a:srgbClr>
                  </a:outerShdw>
                </a:effectLst>
              </a:rPr>
              <a:t>Identificación de Stakeholders</a:t>
            </a:r>
          </a:p>
        </p:txBody>
      </p:sp>
      <p:pic>
        <p:nvPicPr>
          <p:cNvPr id="16" name="Imagen 15"/>
          <p:cNvPicPr>
            <a:picLocks noChangeAspect="1"/>
          </p:cNvPicPr>
          <p:nvPr/>
        </p:nvPicPr>
        <p:blipFill>
          <a:blip r:embed="rId2"/>
          <a:stretch>
            <a:fillRect/>
          </a:stretch>
        </p:blipFill>
        <p:spPr>
          <a:xfrm>
            <a:off x="230200" y="1331843"/>
            <a:ext cx="6068465" cy="3230217"/>
          </a:xfrm>
          <a:prstGeom prst="rect">
            <a:avLst/>
          </a:prstGeom>
        </p:spPr>
      </p:pic>
    </p:spTree>
    <p:extLst>
      <p:ext uri="{BB962C8B-B14F-4D97-AF65-F5344CB8AC3E}">
        <p14:creationId xmlns:p14="http://schemas.microsoft.com/office/powerpoint/2010/main" val="3125963690"/>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105</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92500" lnSpcReduction="200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p>
          <a:p>
            <a:pPr algn="ctr" fontAlgn="auto">
              <a:spcAft>
                <a:spcPts val="0"/>
              </a:spcAft>
            </a:pPr>
            <a:r>
              <a:rPr lang="es-CO" sz="2800" b="1" dirty="0" smtClean="0">
                <a:effectLst>
                  <a:outerShdw blurRad="38100" dist="38100" dir="2700000" algn="tl">
                    <a:srgbClr val="000000">
                      <a:alpha val="43137"/>
                    </a:srgbClr>
                  </a:outerShdw>
                </a:effectLst>
              </a:rPr>
              <a:t>Requerimientos del Proyecto: </a:t>
            </a:r>
            <a:r>
              <a:rPr lang="es-CO" sz="2400" b="1" dirty="0" smtClean="0">
                <a:solidFill>
                  <a:srgbClr val="C00000"/>
                </a:solidFill>
              </a:rPr>
              <a:t>Resultados</a:t>
            </a:r>
          </a:p>
        </p:txBody>
      </p:sp>
      <p:sp>
        <p:nvSpPr>
          <p:cNvPr id="17" name="Rectángulo 16"/>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8" name="Imagen 7"/>
          <p:cNvPicPr>
            <a:picLocks noChangeAspect="1"/>
          </p:cNvPicPr>
          <p:nvPr/>
        </p:nvPicPr>
        <p:blipFill>
          <a:blip r:embed="rId2"/>
          <a:stretch>
            <a:fillRect/>
          </a:stretch>
        </p:blipFill>
        <p:spPr>
          <a:xfrm>
            <a:off x="149087" y="1257079"/>
            <a:ext cx="6522932" cy="3389719"/>
          </a:xfrm>
          <a:prstGeom prst="rect">
            <a:avLst/>
          </a:prstGeom>
        </p:spPr>
      </p:pic>
      <p:sp>
        <p:nvSpPr>
          <p:cNvPr id="18" name="Elipse 17"/>
          <p:cNvSpPr/>
          <p:nvPr/>
        </p:nvSpPr>
        <p:spPr>
          <a:xfrm>
            <a:off x="149087" y="1530626"/>
            <a:ext cx="6599583" cy="695739"/>
          </a:xfrm>
          <a:prstGeom prst="ellipse">
            <a:avLst/>
          </a:prstGeom>
          <a:noFill/>
          <a:ln w="19050">
            <a:solidFill>
              <a:srgbClr val="C00000"/>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9" name="Elipse 18"/>
          <p:cNvSpPr/>
          <p:nvPr/>
        </p:nvSpPr>
        <p:spPr>
          <a:xfrm>
            <a:off x="149086" y="4071524"/>
            <a:ext cx="6599583" cy="695739"/>
          </a:xfrm>
          <a:prstGeom prst="ellipse">
            <a:avLst/>
          </a:prstGeom>
          <a:noFill/>
          <a:ln w="19050">
            <a:solidFill>
              <a:srgbClr val="C00000"/>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058159092"/>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42875" y="1590261"/>
            <a:ext cx="6522932" cy="3134244"/>
          </a:xfrm>
          <a:prstGeom prst="rect">
            <a:avLst/>
          </a:prstGeom>
        </p:spPr>
      </p:pic>
      <p:sp>
        <p:nvSpPr>
          <p:cNvPr id="4" name="Marcador de número de diapositiva 3"/>
          <p:cNvSpPr>
            <a:spLocks noGrp="1"/>
          </p:cNvSpPr>
          <p:nvPr>
            <p:ph type="sldNum" sz="quarter" idx="12"/>
          </p:nvPr>
        </p:nvSpPr>
        <p:spPr/>
        <p:txBody>
          <a:bodyPr/>
          <a:lstStyle/>
          <a:p>
            <a:fld id="{48F63A3B-78C7-47BE-AE5E-E10140E04643}" type="slidenum">
              <a:rPr lang="en-US" smtClean="0"/>
              <a:t>106</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92500" lnSpcReduction="200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p>
          <a:p>
            <a:pPr algn="ctr" fontAlgn="auto">
              <a:spcAft>
                <a:spcPts val="0"/>
              </a:spcAft>
            </a:pPr>
            <a:r>
              <a:rPr lang="es-CO" sz="2800" b="1" dirty="0" smtClean="0">
                <a:effectLst>
                  <a:outerShdw blurRad="38100" dist="38100" dir="2700000" algn="tl">
                    <a:srgbClr val="000000">
                      <a:alpha val="43137"/>
                    </a:srgbClr>
                  </a:outerShdw>
                </a:effectLst>
              </a:rPr>
              <a:t>Requerimientos del Proyecto: </a:t>
            </a:r>
            <a:r>
              <a:rPr lang="es-CO" sz="2400" b="1" dirty="0" smtClean="0">
                <a:solidFill>
                  <a:srgbClr val="C00000"/>
                </a:solidFill>
              </a:rPr>
              <a:t>Resultados</a:t>
            </a:r>
          </a:p>
        </p:txBody>
      </p:sp>
      <p:sp>
        <p:nvSpPr>
          <p:cNvPr id="17" name="Rectángulo 16"/>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sp>
        <p:nvSpPr>
          <p:cNvPr id="18" name="Elipse 17"/>
          <p:cNvSpPr/>
          <p:nvPr/>
        </p:nvSpPr>
        <p:spPr>
          <a:xfrm>
            <a:off x="66224" y="1695036"/>
            <a:ext cx="6599583" cy="1528895"/>
          </a:xfrm>
          <a:prstGeom prst="ellipse">
            <a:avLst/>
          </a:prstGeom>
          <a:noFill/>
          <a:ln w="19050">
            <a:solidFill>
              <a:srgbClr val="C00000"/>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3" name="Elipse 12"/>
          <p:cNvSpPr/>
          <p:nvPr/>
        </p:nvSpPr>
        <p:spPr>
          <a:xfrm>
            <a:off x="0" y="3675423"/>
            <a:ext cx="6599583" cy="597590"/>
          </a:xfrm>
          <a:prstGeom prst="ellipse">
            <a:avLst/>
          </a:prstGeom>
          <a:noFill/>
          <a:ln w="19050">
            <a:solidFill>
              <a:srgbClr val="C00000"/>
            </a:solid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2397545402"/>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107</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92500" lnSpcReduction="200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p>
          <a:p>
            <a:pPr algn="ctr" fontAlgn="auto">
              <a:spcAft>
                <a:spcPts val="0"/>
              </a:spcAft>
            </a:pPr>
            <a:r>
              <a:rPr lang="es-CO" sz="2800" b="1" dirty="0" smtClean="0">
                <a:effectLst>
                  <a:outerShdw blurRad="38100" dist="38100" dir="2700000" algn="tl">
                    <a:srgbClr val="000000">
                      <a:alpha val="43137"/>
                    </a:srgbClr>
                  </a:outerShdw>
                </a:effectLst>
              </a:rPr>
              <a:t>Requerimientos del Producto: </a:t>
            </a:r>
            <a:r>
              <a:rPr lang="es-CO" sz="2400" b="1" dirty="0" smtClean="0">
                <a:solidFill>
                  <a:srgbClr val="C00000"/>
                </a:solidFill>
              </a:rPr>
              <a:t>Resultados</a:t>
            </a:r>
          </a:p>
        </p:txBody>
      </p:sp>
      <p:sp>
        <p:nvSpPr>
          <p:cNvPr id="17" name="Rectángulo 16"/>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9" name="Imagen 8"/>
          <p:cNvPicPr>
            <a:picLocks noChangeAspect="1"/>
          </p:cNvPicPr>
          <p:nvPr/>
        </p:nvPicPr>
        <p:blipFill rotWithShape="1">
          <a:blip r:embed="rId2"/>
          <a:srcRect l="2" r="21" b="23762"/>
          <a:stretch/>
        </p:blipFill>
        <p:spPr>
          <a:xfrm>
            <a:off x="898739" y="1215861"/>
            <a:ext cx="5442426" cy="2472064"/>
          </a:xfrm>
          <a:prstGeom prst="flowChartDocument">
            <a:avLst/>
          </a:prstGeom>
          <a:ln w="19050">
            <a:solidFill>
              <a:srgbClr val="C00000"/>
            </a:solidFill>
          </a:ln>
        </p:spPr>
      </p:pic>
      <p:pic>
        <p:nvPicPr>
          <p:cNvPr id="10" name="Imagen 9"/>
          <p:cNvPicPr>
            <a:picLocks noChangeAspect="1"/>
          </p:cNvPicPr>
          <p:nvPr/>
        </p:nvPicPr>
        <p:blipFill>
          <a:blip r:embed="rId3"/>
          <a:stretch>
            <a:fillRect/>
          </a:stretch>
        </p:blipFill>
        <p:spPr>
          <a:xfrm>
            <a:off x="835329" y="3754757"/>
            <a:ext cx="5562902" cy="1286350"/>
          </a:xfrm>
          <a:prstGeom prst="flowChartDocument">
            <a:avLst/>
          </a:prstGeom>
          <a:ln w="19050">
            <a:solidFill>
              <a:srgbClr val="C00000"/>
            </a:solidFill>
          </a:ln>
        </p:spPr>
      </p:pic>
    </p:spTree>
    <p:extLst>
      <p:ext uri="{BB962C8B-B14F-4D97-AF65-F5344CB8AC3E}">
        <p14:creationId xmlns:p14="http://schemas.microsoft.com/office/powerpoint/2010/main" val="4282357667"/>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108</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85000" lnSpcReduction="200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p>
          <a:p>
            <a:pPr algn="ctr" fontAlgn="auto">
              <a:spcAft>
                <a:spcPts val="0"/>
              </a:spcAft>
            </a:pPr>
            <a:r>
              <a:rPr lang="es-CO" sz="3200" b="1" dirty="0" smtClean="0">
                <a:effectLst>
                  <a:outerShdw blurRad="38100" dist="38100" dir="2700000" algn="tl">
                    <a:srgbClr val="000000">
                      <a:alpha val="43137"/>
                    </a:srgbClr>
                  </a:outerShdw>
                </a:effectLst>
              </a:rPr>
              <a:t>Restricciones y Supuestos</a:t>
            </a:r>
            <a:endParaRPr lang="es-CO" sz="3200" b="1" dirty="0">
              <a:effectLst>
                <a:outerShdw blurRad="38100" dist="38100" dir="2700000" algn="tl">
                  <a:srgbClr val="000000">
                    <a:alpha val="43137"/>
                  </a:srgbClr>
                </a:outerShdw>
              </a:effectLst>
            </a:endParaRPr>
          </a:p>
          <a:p>
            <a:pPr algn="ctr" fontAlgn="auto">
              <a:spcAft>
                <a:spcPts val="0"/>
              </a:spcAft>
            </a:pPr>
            <a:r>
              <a:rPr lang="es-CO" sz="3200" b="1" dirty="0" smtClean="0">
                <a:solidFill>
                  <a:srgbClr val="C00000"/>
                </a:solidFill>
              </a:rPr>
              <a:t>Resultados</a:t>
            </a:r>
            <a:endParaRPr lang="es-CO" sz="3200" b="1" dirty="0">
              <a:solidFill>
                <a:srgbClr val="C00000"/>
              </a:solidFill>
            </a:endParaRPr>
          </a:p>
        </p:txBody>
      </p:sp>
      <p:pic>
        <p:nvPicPr>
          <p:cNvPr id="2" name="Imagen 1"/>
          <p:cNvPicPr>
            <a:picLocks noChangeAspect="1"/>
          </p:cNvPicPr>
          <p:nvPr/>
        </p:nvPicPr>
        <p:blipFill>
          <a:blip r:embed="rId2"/>
          <a:stretch>
            <a:fillRect/>
          </a:stretch>
        </p:blipFill>
        <p:spPr>
          <a:xfrm>
            <a:off x="430774" y="1594630"/>
            <a:ext cx="2239459" cy="2968031"/>
          </a:xfrm>
          <a:prstGeom prst="rect">
            <a:avLst/>
          </a:prstGeom>
        </p:spPr>
      </p:pic>
      <p:pic>
        <p:nvPicPr>
          <p:cNvPr id="3" name="Imagen 2"/>
          <p:cNvPicPr>
            <a:picLocks noChangeAspect="1"/>
          </p:cNvPicPr>
          <p:nvPr/>
        </p:nvPicPr>
        <p:blipFill>
          <a:blip r:embed="rId3"/>
          <a:stretch>
            <a:fillRect/>
          </a:stretch>
        </p:blipFill>
        <p:spPr>
          <a:xfrm>
            <a:off x="3374974" y="1416216"/>
            <a:ext cx="2239459" cy="3624891"/>
          </a:xfrm>
          <a:prstGeom prst="rect">
            <a:avLst/>
          </a:prstGeom>
        </p:spPr>
      </p:pic>
    </p:spTree>
    <p:extLst>
      <p:ext uri="{BB962C8B-B14F-4D97-AF65-F5344CB8AC3E}">
        <p14:creationId xmlns:p14="http://schemas.microsoft.com/office/powerpoint/2010/main" val="2688291008"/>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109</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Ejecución</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Matriz de Comunicaciones</a:t>
            </a:r>
            <a:endParaRPr lang="es-CO" sz="3200" b="1" dirty="0" smtClean="0">
              <a:effectLst>
                <a:outerShdw blurRad="38100" dist="38100" dir="2700000" algn="tl">
                  <a:srgbClr val="000000">
                    <a:alpha val="43137"/>
                  </a:srgbClr>
                </a:outerShdw>
              </a:effectLst>
            </a:endParaRPr>
          </a:p>
        </p:txBody>
      </p:sp>
      <p:pic>
        <p:nvPicPr>
          <p:cNvPr id="7" name="Imagen 6"/>
          <p:cNvPicPr>
            <a:picLocks noChangeAspect="1"/>
          </p:cNvPicPr>
          <p:nvPr/>
        </p:nvPicPr>
        <p:blipFill>
          <a:blip r:embed="rId2"/>
          <a:stretch>
            <a:fillRect/>
          </a:stretch>
        </p:blipFill>
        <p:spPr>
          <a:xfrm>
            <a:off x="1430340" y="1253815"/>
            <a:ext cx="3819295" cy="3316735"/>
          </a:xfrm>
          <a:prstGeom prst="rect">
            <a:avLst/>
          </a:prstGeom>
        </p:spPr>
      </p:pic>
    </p:spTree>
    <p:extLst>
      <p:ext uri="{BB962C8B-B14F-4D97-AF65-F5344CB8AC3E}">
        <p14:creationId xmlns:p14="http://schemas.microsoft.com/office/powerpoint/2010/main" val="4922479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Justificación del Proyecto</a:t>
            </a:r>
            <a:endParaRPr lang="es-CO" sz="2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97223" y="1079282"/>
            <a:ext cx="5915025" cy="377467"/>
          </a:xfrm>
        </p:spPr>
        <p:txBody>
          <a:bodyPr>
            <a:normAutofit/>
          </a:bodyPr>
          <a:lstStyle/>
          <a:p>
            <a:pPr marL="0" indent="0">
              <a:buClr>
                <a:srgbClr val="C00000"/>
              </a:buClr>
              <a:buNone/>
            </a:pPr>
            <a:r>
              <a:rPr lang="es-CO" sz="1600" b="1" dirty="0" smtClean="0">
                <a:solidFill>
                  <a:srgbClr val="C00000"/>
                </a:solidFill>
                <a:effectLst>
                  <a:outerShdw blurRad="38100" dist="38100" dir="2700000" algn="tl">
                    <a:srgbClr val="000000">
                      <a:alpha val="43137"/>
                    </a:srgbClr>
                  </a:outerShdw>
                </a:effectLst>
              </a:rPr>
              <a:t>Oportunidad para Aprovechar</a:t>
            </a:r>
          </a:p>
          <a:p>
            <a:pPr marL="0" indent="0">
              <a:buClr>
                <a:srgbClr val="C00000"/>
              </a:buClr>
              <a:buNone/>
            </a:pPr>
            <a:endParaRPr lang="es-CO" sz="1400" b="1" dirty="0">
              <a:solidFill>
                <a:srgbClr val="C00000"/>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11</a:t>
            </a:fld>
            <a:endParaRPr lang="en-US" dirty="0"/>
          </a:p>
        </p:txBody>
      </p:sp>
      <p:sp>
        <p:nvSpPr>
          <p:cNvPr id="13" name="Marcador de contenido 2"/>
          <p:cNvSpPr txBox="1">
            <a:spLocks/>
          </p:cNvSpPr>
          <p:nvPr/>
        </p:nvSpPr>
        <p:spPr>
          <a:xfrm>
            <a:off x="197222" y="2462459"/>
            <a:ext cx="5915025" cy="1273421"/>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fontAlgn="auto">
              <a:spcAft>
                <a:spcPts val="0"/>
              </a:spcAft>
              <a:buClr>
                <a:srgbClr val="C00000"/>
              </a:buClr>
              <a:buFont typeface="Arial" panose="020B0604020202020204" pitchFamily="34" charset="0"/>
              <a:buNone/>
            </a:pPr>
            <a:r>
              <a:rPr lang="es-CO" sz="1600" b="1" dirty="0" smtClean="0">
                <a:solidFill>
                  <a:srgbClr val="C00000"/>
                </a:solidFill>
                <a:effectLst>
                  <a:outerShdw blurRad="38100" dist="38100" dir="2700000" algn="tl">
                    <a:srgbClr val="000000">
                      <a:alpha val="43137"/>
                    </a:srgbClr>
                  </a:outerShdw>
                </a:effectLst>
              </a:rPr>
              <a:t>Problema por Resolver</a:t>
            </a:r>
          </a:p>
          <a:p>
            <a:pPr fontAlgn="auto">
              <a:spcAft>
                <a:spcPts val="0"/>
              </a:spcAft>
              <a:buClr>
                <a:srgbClr val="C00000"/>
              </a:buClr>
            </a:pPr>
            <a:r>
              <a:rPr lang="es-CO" sz="1400" dirty="0" smtClean="0">
                <a:solidFill>
                  <a:schemeClr val="tx1">
                    <a:lumMod val="50000"/>
                    <a:lumOff val="50000"/>
                  </a:schemeClr>
                </a:solidFill>
              </a:rPr>
              <a:t>Disminución de los ingresos y rentabilidad de la empresa SO</a:t>
            </a:r>
          </a:p>
          <a:p>
            <a:pPr lvl="1" fontAlgn="auto">
              <a:spcAft>
                <a:spcPts val="0"/>
              </a:spcAft>
              <a:buClr>
                <a:srgbClr val="C00000"/>
              </a:buClr>
              <a:buFont typeface="Wingdings" panose="05000000000000000000" pitchFamily="2" charset="2"/>
              <a:buChar char="Ø"/>
            </a:pPr>
            <a:r>
              <a:rPr lang="es-CO" sz="1200" dirty="0" smtClean="0">
                <a:solidFill>
                  <a:schemeClr val="tx1">
                    <a:lumMod val="50000"/>
                    <a:lumOff val="50000"/>
                  </a:schemeClr>
                </a:solidFill>
              </a:rPr>
              <a:t>Entrada de arroz ecuatoriano</a:t>
            </a:r>
          </a:p>
          <a:p>
            <a:pPr lvl="1" fontAlgn="auto">
              <a:spcAft>
                <a:spcPts val="0"/>
              </a:spcAft>
              <a:buClr>
                <a:srgbClr val="C00000"/>
              </a:buClr>
              <a:buFont typeface="Wingdings" panose="05000000000000000000" pitchFamily="2" charset="2"/>
              <a:buChar char="Ø"/>
            </a:pPr>
            <a:r>
              <a:rPr lang="es-CO" sz="1200" dirty="0" smtClean="0">
                <a:solidFill>
                  <a:schemeClr val="tx1">
                    <a:lumMod val="50000"/>
                    <a:lumOff val="50000"/>
                  </a:schemeClr>
                </a:solidFill>
              </a:rPr>
              <a:t>Revaluación del dólar frente al peso</a:t>
            </a:r>
          </a:p>
          <a:p>
            <a:pPr lvl="1" fontAlgn="auto">
              <a:spcAft>
                <a:spcPts val="0"/>
              </a:spcAft>
              <a:buClr>
                <a:srgbClr val="C00000"/>
              </a:buClr>
              <a:buFont typeface="Wingdings" panose="05000000000000000000" pitchFamily="2" charset="2"/>
              <a:buChar char="Ø"/>
            </a:pPr>
            <a:r>
              <a:rPr lang="es-CO" sz="1200" dirty="0" smtClean="0">
                <a:solidFill>
                  <a:schemeClr val="tx1">
                    <a:lumMod val="50000"/>
                    <a:lumOff val="50000"/>
                  </a:schemeClr>
                </a:solidFill>
              </a:rPr>
              <a:t>Nuevas plagas de difícil manejo</a:t>
            </a:r>
            <a:endParaRPr lang="es-CO" sz="1200" dirty="0"/>
          </a:p>
        </p:txBody>
      </p:sp>
      <p:sp>
        <p:nvSpPr>
          <p:cNvPr id="14" name="Marcador de contenido 2"/>
          <p:cNvSpPr txBox="1">
            <a:spLocks/>
          </p:cNvSpPr>
          <p:nvPr/>
        </p:nvSpPr>
        <p:spPr>
          <a:xfrm>
            <a:off x="197222" y="3763246"/>
            <a:ext cx="5915025" cy="119275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fontAlgn="auto">
              <a:spcAft>
                <a:spcPts val="0"/>
              </a:spcAft>
              <a:buClr>
                <a:srgbClr val="C00000"/>
              </a:buClr>
              <a:buFont typeface="Arial" panose="020B0604020202020204" pitchFamily="34" charset="0"/>
              <a:buNone/>
            </a:pPr>
            <a:r>
              <a:rPr lang="es-CO" sz="1600" b="1" dirty="0" smtClean="0">
                <a:solidFill>
                  <a:srgbClr val="C00000"/>
                </a:solidFill>
                <a:effectLst>
                  <a:outerShdw blurRad="38100" dist="38100" dir="2700000" algn="tl">
                    <a:srgbClr val="000000">
                      <a:alpha val="43137"/>
                    </a:srgbClr>
                  </a:outerShdw>
                </a:effectLst>
              </a:rPr>
              <a:t>Necesidad por Satisfacer</a:t>
            </a:r>
          </a:p>
          <a:p>
            <a:pPr fontAlgn="auto">
              <a:spcAft>
                <a:spcPts val="0"/>
              </a:spcAft>
              <a:buClr>
                <a:srgbClr val="C00000"/>
              </a:buClr>
            </a:pPr>
            <a:r>
              <a:rPr lang="es-CO" sz="1400" dirty="0" smtClean="0">
                <a:solidFill>
                  <a:schemeClr val="tx1">
                    <a:lumMod val="50000"/>
                    <a:lumOff val="50000"/>
                  </a:schemeClr>
                </a:solidFill>
              </a:rPr>
              <a:t>Diversificar </a:t>
            </a:r>
            <a:r>
              <a:rPr lang="es-CO" sz="1400" dirty="0">
                <a:solidFill>
                  <a:schemeClr val="tx1">
                    <a:lumMod val="50000"/>
                    <a:lumOff val="50000"/>
                  </a:schemeClr>
                </a:solidFill>
              </a:rPr>
              <a:t>fuentes de ingresos en la compañía SO.</a:t>
            </a:r>
          </a:p>
          <a:p>
            <a:pPr fontAlgn="auto">
              <a:spcAft>
                <a:spcPts val="0"/>
              </a:spcAft>
              <a:buClr>
                <a:srgbClr val="C00000"/>
              </a:buClr>
            </a:pPr>
            <a:r>
              <a:rPr lang="es-CO" sz="1400" dirty="0" smtClean="0">
                <a:solidFill>
                  <a:schemeClr val="tx1">
                    <a:lumMod val="50000"/>
                    <a:lumOff val="50000"/>
                  </a:schemeClr>
                </a:solidFill>
              </a:rPr>
              <a:t>Mitigar </a:t>
            </a:r>
            <a:r>
              <a:rPr lang="es-CO" sz="1400" dirty="0">
                <a:solidFill>
                  <a:schemeClr val="tx1">
                    <a:lumMod val="50000"/>
                    <a:lumOff val="50000"/>
                  </a:schemeClr>
                </a:solidFill>
              </a:rPr>
              <a:t>el riesgo por concentración en pocos mercados de las líneas de negocio, actualmente enfocada en la agricultura. </a:t>
            </a:r>
          </a:p>
          <a:p>
            <a:pPr marL="0" indent="0" fontAlgn="auto">
              <a:spcAft>
                <a:spcPts val="0"/>
              </a:spcAft>
              <a:buClr>
                <a:srgbClr val="C00000"/>
              </a:buClr>
              <a:buFont typeface="Arial" panose="020B0604020202020204" pitchFamily="34" charset="0"/>
              <a:buNone/>
            </a:pPr>
            <a:endParaRPr lang="es-CO" sz="1400" b="1" dirty="0">
              <a:solidFill>
                <a:srgbClr val="C00000"/>
              </a:solidFill>
              <a:effectLst>
                <a:outerShdw blurRad="38100" dist="38100" dir="2700000" algn="tl">
                  <a:srgbClr val="000000">
                    <a:alpha val="43137"/>
                  </a:srgbClr>
                </a:outerShdw>
              </a:effectLst>
            </a:endParaRPr>
          </a:p>
        </p:txBody>
      </p:sp>
      <p:grpSp>
        <p:nvGrpSpPr>
          <p:cNvPr id="10" name="Grupo 9"/>
          <p:cNvGrpSpPr/>
          <p:nvPr/>
        </p:nvGrpSpPr>
        <p:grpSpPr>
          <a:xfrm>
            <a:off x="259975" y="1430308"/>
            <a:ext cx="6058531" cy="854353"/>
            <a:chOff x="407659" y="1598385"/>
            <a:chExt cx="6058531" cy="854353"/>
          </a:xfrm>
        </p:grpSpPr>
        <p:pic>
          <p:nvPicPr>
            <p:cNvPr id="15" name="Imagen 14"/>
            <p:cNvPicPr/>
            <p:nvPr/>
          </p:nvPicPr>
          <p:blipFill rotWithShape="1">
            <a:blip r:embed="rId3"/>
            <a:srcRect l="15785" t="39243" r="48574" b="19400"/>
            <a:stretch/>
          </p:blipFill>
          <p:spPr bwMode="auto">
            <a:xfrm>
              <a:off x="1626294" y="1623045"/>
              <a:ext cx="1223270" cy="829693"/>
            </a:xfrm>
            <a:prstGeom prst="rect">
              <a:avLst/>
            </a:prstGeom>
            <a:ln>
              <a:noFill/>
            </a:ln>
            <a:extLst>
              <a:ext uri="{53640926-AAD7-44D8-BBD7-CCE9431645EC}">
                <a14:shadowObscured xmlns:a14="http://schemas.microsoft.com/office/drawing/2010/main"/>
              </a:ext>
            </a:extLst>
          </p:spPr>
        </p:pic>
        <p:pic>
          <p:nvPicPr>
            <p:cNvPr id="16" name="Imagen 15"/>
            <p:cNvPicPr/>
            <p:nvPr/>
          </p:nvPicPr>
          <p:blipFill rotWithShape="1">
            <a:blip r:embed="rId4"/>
            <a:srcRect l="19518" t="38338" r="52478" b="20607"/>
            <a:stretch/>
          </p:blipFill>
          <p:spPr bwMode="auto">
            <a:xfrm>
              <a:off x="407659" y="1598385"/>
              <a:ext cx="1112264" cy="796430"/>
            </a:xfrm>
            <a:prstGeom prst="rect">
              <a:avLst/>
            </a:prstGeom>
            <a:ln>
              <a:noFill/>
            </a:ln>
            <a:extLst>
              <a:ext uri="{53640926-AAD7-44D8-BBD7-CCE9431645EC}">
                <a14:shadowObscured xmlns:a14="http://schemas.microsoft.com/office/drawing/2010/main"/>
              </a:ext>
            </a:extLst>
          </p:spPr>
        </p:pic>
        <p:pic>
          <p:nvPicPr>
            <p:cNvPr id="17" name="Imagen 16"/>
            <p:cNvPicPr/>
            <p:nvPr/>
          </p:nvPicPr>
          <p:blipFill rotWithShape="1">
            <a:blip r:embed="rId5"/>
            <a:srcRect l="17821" t="40149" r="51460" b="23324"/>
            <a:stretch/>
          </p:blipFill>
          <p:spPr bwMode="auto">
            <a:xfrm>
              <a:off x="2955935" y="1598385"/>
              <a:ext cx="1273378" cy="852682"/>
            </a:xfrm>
            <a:prstGeom prst="rect">
              <a:avLst/>
            </a:prstGeom>
            <a:ln>
              <a:noFill/>
            </a:ln>
            <a:extLst>
              <a:ext uri="{53640926-AAD7-44D8-BBD7-CCE9431645EC}">
                <a14:shadowObscured xmlns:a14="http://schemas.microsoft.com/office/drawing/2010/main"/>
              </a:ext>
            </a:extLst>
          </p:spPr>
        </p:pic>
        <p:pic>
          <p:nvPicPr>
            <p:cNvPr id="18" name="Imagen 17"/>
            <p:cNvPicPr/>
            <p:nvPr/>
          </p:nvPicPr>
          <p:blipFill rotWithShape="1">
            <a:blip r:embed="rId6" cstate="print">
              <a:extLst>
                <a:ext uri="{28A0092B-C50C-407E-A947-70E740481C1C}">
                  <a14:useLocalDpi xmlns:a14="http://schemas.microsoft.com/office/drawing/2010/main" val="0"/>
                </a:ext>
              </a:extLst>
            </a:blip>
            <a:srcRect l="23591" t="42564" r="56721" b="26042"/>
            <a:stretch/>
          </p:blipFill>
          <p:spPr bwMode="auto">
            <a:xfrm>
              <a:off x="4338763" y="1638853"/>
              <a:ext cx="816088" cy="715495"/>
            </a:xfrm>
            <a:prstGeom prst="rect">
              <a:avLst/>
            </a:prstGeom>
            <a:ln>
              <a:noFill/>
            </a:ln>
            <a:extLst>
              <a:ext uri="{53640926-AAD7-44D8-BBD7-CCE9431645EC}">
                <a14:shadowObscured xmlns:a14="http://schemas.microsoft.com/office/drawing/2010/main"/>
              </a:ext>
            </a:extLst>
          </p:spPr>
        </p:pic>
        <p:pic>
          <p:nvPicPr>
            <p:cNvPr id="19" name="Imagen 18"/>
            <p:cNvPicPr/>
            <p:nvPr/>
          </p:nvPicPr>
          <p:blipFill rotWithShape="1">
            <a:blip r:embed="rId7"/>
            <a:srcRect l="11710" t="37734" r="45180" b="20608"/>
            <a:stretch/>
          </p:blipFill>
          <p:spPr bwMode="auto">
            <a:xfrm>
              <a:off x="5167764" y="1638853"/>
              <a:ext cx="1298426" cy="812215"/>
            </a:xfrm>
            <a:prstGeom prst="rect">
              <a:avLst/>
            </a:prstGeom>
            <a:ln>
              <a:noFill/>
            </a:ln>
            <a:extLst>
              <a:ext uri="{53640926-AAD7-44D8-BBD7-CCE9431645EC}">
                <a14:shadowObscured xmlns:a14="http://schemas.microsoft.com/office/drawing/2010/main"/>
              </a:ext>
            </a:extLst>
          </p:spPr>
        </p:pic>
      </p:grpSp>
      <p:sp>
        <p:nvSpPr>
          <p:cNvPr id="20" name="CuadroTexto 19"/>
          <p:cNvSpPr txBox="1"/>
          <p:nvPr/>
        </p:nvSpPr>
        <p:spPr>
          <a:xfrm>
            <a:off x="747585" y="2246941"/>
            <a:ext cx="1475182" cy="276999"/>
          </a:xfrm>
          <a:prstGeom prst="rect">
            <a:avLst/>
          </a:prstGeom>
          <a:noFill/>
        </p:spPr>
        <p:txBody>
          <a:bodyPr wrap="square" rtlCol="0">
            <a:spAutoFit/>
          </a:bodyPr>
          <a:lstStyle>
            <a:defPPr>
              <a:defRPr lang="en-US"/>
            </a:defPPr>
            <a:lvl1pPr>
              <a:defRPr sz="1200"/>
            </a:lvl1pPr>
          </a:lstStyle>
          <a:p>
            <a:r>
              <a:rPr lang="es-CO" dirty="0" smtClean="0"/>
              <a:t>Buena aceptación </a:t>
            </a:r>
            <a:endParaRPr lang="es-CO" dirty="0"/>
          </a:p>
        </p:txBody>
      </p:sp>
      <p:sp>
        <p:nvSpPr>
          <p:cNvPr id="21" name="CuadroTexto 20"/>
          <p:cNvSpPr txBox="1"/>
          <p:nvPr/>
        </p:nvSpPr>
        <p:spPr>
          <a:xfrm>
            <a:off x="2800850" y="2248510"/>
            <a:ext cx="1920005" cy="276999"/>
          </a:xfrm>
          <a:prstGeom prst="rect">
            <a:avLst/>
          </a:prstGeom>
          <a:noFill/>
        </p:spPr>
        <p:txBody>
          <a:bodyPr wrap="square" rtlCol="0">
            <a:spAutoFit/>
          </a:bodyPr>
          <a:lstStyle>
            <a:defPPr>
              <a:defRPr lang="en-US"/>
            </a:defPPr>
            <a:lvl1pPr>
              <a:defRPr sz="1200"/>
            </a:lvl1pPr>
          </a:lstStyle>
          <a:p>
            <a:r>
              <a:rPr lang="es-CO" dirty="0" smtClean="0"/>
              <a:t>Incentivos del Gobierno</a:t>
            </a:r>
            <a:endParaRPr lang="es-CO" dirty="0"/>
          </a:p>
        </p:txBody>
      </p:sp>
      <p:sp>
        <p:nvSpPr>
          <p:cNvPr id="22" name="CuadroTexto 21"/>
          <p:cNvSpPr txBox="1"/>
          <p:nvPr/>
        </p:nvSpPr>
        <p:spPr>
          <a:xfrm>
            <a:off x="4700786" y="2240513"/>
            <a:ext cx="2142485" cy="461665"/>
          </a:xfrm>
          <a:prstGeom prst="rect">
            <a:avLst/>
          </a:prstGeom>
          <a:noFill/>
        </p:spPr>
        <p:txBody>
          <a:bodyPr wrap="square" rtlCol="0">
            <a:spAutoFit/>
          </a:bodyPr>
          <a:lstStyle>
            <a:defPPr>
              <a:defRPr lang="en-US"/>
            </a:defPPr>
            <a:lvl1pPr>
              <a:defRPr sz="1200"/>
            </a:lvl1pPr>
          </a:lstStyle>
          <a:p>
            <a:pPr algn="ctr"/>
            <a:r>
              <a:rPr lang="es-CO" dirty="0" smtClean="0"/>
              <a:t>Exportaciones con cero arancel</a:t>
            </a:r>
            <a:endParaRPr lang="es-CO" dirty="0"/>
          </a:p>
        </p:txBody>
      </p:sp>
    </p:spTree>
    <p:extLst>
      <p:ext uri="{BB962C8B-B14F-4D97-AF65-F5344CB8AC3E}">
        <p14:creationId xmlns:p14="http://schemas.microsoft.com/office/powerpoint/2010/main" val="120414358"/>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110</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Seguimiento y Control</a:t>
            </a:r>
            <a:endParaRPr lang="es-CO" sz="3200" b="1" dirty="0">
              <a:effectLst>
                <a:outerShdw blurRad="38100" dist="38100" dir="2700000" algn="tl">
                  <a:srgbClr val="000000">
                    <a:alpha val="43137"/>
                  </a:srgbClr>
                </a:outerShdw>
              </a:effectLst>
            </a:endParaRPr>
          </a:p>
        </p:txBody>
      </p:sp>
      <p:sp>
        <p:nvSpPr>
          <p:cNvPr id="6" name="Marcador de contenido 2"/>
          <p:cNvSpPr txBox="1">
            <a:spLocks/>
          </p:cNvSpPr>
          <p:nvPr/>
        </p:nvSpPr>
        <p:spPr>
          <a:xfrm>
            <a:off x="253774" y="1190015"/>
            <a:ext cx="5915025" cy="832688"/>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ES" sz="1400" i="1" dirty="0" smtClean="0"/>
              <a:t>Se hicieron un total de </a:t>
            </a:r>
            <a:r>
              <a:rPr lang="es-ES" sz="1400" b="1" i="1" dirty="0" smtClean="0"/>
              <a:t>10</a:t>
            </a:r>
            <a:r>
              <a:rPr lang="es-ES" sz="1400" i="1" dirty="0" smtClean="0"/>
              <a:t> reuniones de seguimiento con los siguientes resultados</a:t>
            </a:r>
            <a:endParaRPr lang="es-CO" sz="1400" i="1" dirty="0"/>
          </a:p>
        </p:txBody>
      </p:sp>
      <p:pic>
        <p:nvPicPr>
          <p:cNvPr id="12" name="Imagen 11"/>
          <p:cNvPicPr>
            <a:picLocks noChangeAspect="1"/>
          </p:cNvPicPr>
          <p:nvPr/>
        </p:nvPicPr>
        <p:blipFill>
          <a:blip r:embed="rId2"/>
          <a:stretch>
            <a:fillRect/>
          </a:stretch>
        </p:blipFill>
        <p:spPr>
          <a:xfrm>
            <a:off x="2099807" y="3492621"/>
            <a:ext cx="3068387" cy="1548486"/>
          </a:xfrm>
          <a:prstGeom prst="rect">
            <a:avLst/>
          </a:prstGeom>
        </p:spPr>
      </p:pic>
      <p:pic>
        <p:nvPicPr>
          <p:cNvPr id="14" name="Imagen 13"/>
          <p:cNvPicPr>
            <a:picLocks noChangeAspect="1"/>
          </p:cNvPicPr>
          <p:nvPr/>
        </p:nvPicPr>
        <p:blipFill>
          <a:blip r:embed="rId3"/>
          <a:stretch>
            <a:fillRect/>
          </a:stretch>
        </p:blipFill>
        <p:spPr>
          <a:xfrm>
            <a:off x="3634001" y="1606359"/>
            <a:ext cx="2907078" cy="1744247"/>
          </a:xfrm>
          <a:prstGeom prst="rect">
            <a:avLst/>
          </a:prstGeom>
        </p:spPr>
      </p:pic>
      <p:pic>
        <p:nvPicPr>
          <p:cNvPr id="15" name="Imagen 14"/>
          <p:cNvPicPr>
            <a:picLocks noChangeAspect="1"/>
          </p:cNvPicPr>
          <p:nvPr/>
        </p:nvPicPr>
        <p:blipFill>
          <a:blip r:embed="rId4"/>
          <a:stretch>
            <a:fillRect/>
          </a:stretch>
        </p:blipFill>
        <p:spPr>
          <a:xfrm>
            <a:off x="387022" y="1606358"/>
            <a:ext cx="2907078" cy="1744247"/>
          </a:xfrm>
          <a:prstGeom prst="rect">
            <a:avLst/>
          </a:prstGeom>
        </p:spPr>
      </p:pic>
    </p:spTree>
    <p:extLst>
      <p:ext uri="{BB962C8B-B14F-4D97-AF65-F5344CB8AC3E}">
        <p14:creationId xmlns:p14="http://schemas.microsoft.com/office/powerpoint/2010/main" val="3976801007"/>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111</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Seguimiento y Control</a:t>
            </a:r>
            <a:endParaRPr lang="es-CO" sz="3200" b="1" dirty="0">
              <a:effectLst>
                <a:outerShdw blurRad="38100" dist="38100" dir="2700000" algn="tl">
                  <a:srgbClr val="000000">
                    <a:alpha val="43137"/>
                  </a:srgbClr>
                </a:outerShdw>
              </a:effectLst>
            </a:endParaRPr>
          </a:p>
        </p:txBody>
      </p:sp>
      <p:pic>
        <p:nvPicPr>
          <p:cNvPr id="2" name="Imagen 1"/>
          <p:cNvPicPr>
            <a:picLocks noChangeAspect="1"/>
          </p:cNvPicPr>
          <p:nvPr/>
        </p:nvPicPr>
        <p:blipFill>
          <a:blip r:embed="rId2"/>
          <a:stretch>
            <a:fillRect/>
          </a:stretch>
        </p:blipFill>
        <p:spPr>
          <a:xfrm>
            <a:off x="338082" y="1185995"/>
            <a:ext cx="6060949" cy="3452375"/>
          </a:xfrm>
          <a:prstGeom prst="rect">
            <a:avLst/>
          </a:prstGeom>
        </p:spPr>
      </p:pic>
    </p:spTree>
    <p:extLst>
      <p:ext uri="{BB962C8B-B14F-4D97-AF65-F5344CB8AC3E}">
        <p14:creationId xmlns:p14="http://schemas.microsoft.com/office/powerpoint/2010/main" val="254227718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112</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Seguimiento y Control</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Registro de riesgos</a:t>
            </a:r>
            <a:endParaRPr lang="es-CO" sz="3200" b="1" dirty="0" smtClean="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2"/>
          <a:stretch>
            <a:fillRect/>
          </a:stretch>
        </p:blipFill>
        <p:spPr>
          <a:xfrm>
            <a:off x="283222" y="1380785"/>
            <a:ext cx="6247050" cy="2891809"/>
          </a:xfrm>
          <a:prstGeom prst="rect">
            <a:avLst/>
          </a:prstGeom>
          <a:ln>
            <a:noFill/>
          </a:ln>
        </p:spPr>
      </p:pic>
      <p:sp>
        <p:nvSpPr>
          <p:cNvPr id="8" name="Rectángulo 7"/>
          <p:cNvSpPr/>
          <p:nvPr/>
        </p:nvSpPr>
        <p:spPr>
          <a:xfrm>
            <a:off x="283222" y="3139710"/>
            <a:ext cx="6247050" cy="1132884"/>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706735405"/>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113</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Seguimiento y Control</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a:effectLst>
                  <a:outerShdw blurRad="38100" dist="38100" dir="2700000" algn="tl">
                    <a:srgbClr val="000000">
                      <a:alpha val="43137"/>
                    </a:srgbClr>
                  </a:outerShdw>
                </a:effectLst>
              </a:rPr>
              <a:t>Solicitud de Cambio</a:t>
            </a:r>
            <a:endParaRPr lang="es-CO" sz="3200" b="1" dirty="0">
              <a:effectLst>
                <a:outerShdw blurRad="38100" dist="38100" dir="2700000" algn="tl">
                  <a:srgbClr val="000000">
                    <a:alpha val="43137"/>
                  </a:srgbClr>
                </a:outerShdw>
              </a:effectLst>
            </a:endParaRPr>
          </a:p>
        </p:txBody>
      </p:sp>
      <p:pic>
        <p:nvPicPr>
          <p:cNvPr id="6" name="Imagen 5"/>
          <p:cNvPicPr>
            <a:picLocks noChangeAspect="1"/>
          </p:cNvPicPr>
          <p:nvPr/>
        </p:nvPicPr>
        <p:blipFill>
          <a:blip r:embed="rId2"/>
          <a:stretch>
            <a:fillRect/>
          </a:stretch>
        </p:blipFill>
        <p:spPr>
          <a:xfrm>
            <a:off x="152569" y="1817717"/>
            <a:ext cx="4078727" cy="1572846"/>
          </a:xfrm>
          <a:prstGeom prst="rect">
            <a:avLst/>
          </a:prstGeom>
        </p:spPr>
      </p:pic>
      <p:sp>
        <p:nvSpPr>
          <p:cNvPr id="7" name="Rectángulo 6"/>
          <p:cNvSpPr/>
          <p:nvPr/>
        </p:nvSpPr>
        <p:spPr>
          <a:xfrm>
            <a:off x="152568" y="2192940"/>
            <a:ext cx="4078727" cy="59881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pic>
        <p:nvPicPr>
          <p:cNvPr id="2" name="Imagen 1"/>
          <p:cNvPicPr>
            <a:picLocks noChangeAspect="1"/>
          </p:cNvPicPr>
          <p:nvPr/>
        </p:nvPicPr>
        <p:blipFill rotWithShape="1">
          <a:blip r:embed="rId3"/>
          <a:srcRect t="-1826" b="13307"/>
          <a:stretch/>
        </p:blipFill>
        <p:spPr>
          <a:xfrm>
            <a:off x="4483912" y="1539577"/>
            <a:ext cx="2262152" cy="2745212"/>
          </a:xfrm>
          <a:prstGeom prst="rect">
            <a:avLst/>
          </a:prstGeom>
        </p:spPr>
      </p:pic>
    </p:spTree>
    <p:extLst>
      <p:ext uri="{BB962C8B-B14F-4D97-AF65-F5344CB8AC3E}">
        <p14:creationId xmlns:p14="http://schemas.microsoft.com/office/powerpoint/2010/main" val="57514347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114</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Cierre</a:t>
            </a:r>
            <a:endParaRPr lang="es-CO" sz="3200" b="1" dirty="0">
              <a:effectLst>
                <a:outerShdw blurRad="38100" dist="38100" dir="2700000" algn="tl">
                  <a:srgbClr val="000000">
                    <a:alpha val="43137"/>
                  </a:srgbClr>
                </a:outerShdw>
              </a:effectLst>
            </a:endParaRPr>
          </a:p>
          <a:p>
            <a:pPr algn="ctr" fontAlgn="auto">
              <a:spcAft>
                <a:spcPts val="0"/>
              </a:spcAft>
            </a:pPr>
            <a:r>
              <a:rPr lang="es-ES" sz="3200" b="1" dirty="0" smtClean="0">
                <a:effectLst>
                  <a:outerShdw blurRad="38100" dist="38100" dir="2700000" algn="tl">
                    <a:srgbClr val="000000">
                      <a:alpha val="43137"/>
                    </a:srgbClr>
                  </a:outerShdw>
                </a:effectLst>
              </a:rPr>
              <a:t>Lecciones Aprendidas</a:t>
            </a:r>
            <a:endParaRPr lang="es-CO" sz="3200" b="1" dirty="0">
              <a:effectLst>
                <a:outerShdw blurRad="38100" dist="38100" dir="2700000" algn="tl">
                  <a:srgbClr val="000000">
                    <a:alpha val="43137"/>
                  </a:srgbClr>
                </a:outerShdw>
              </a:effectLst>
            </a:endParaRPr>
          </a:p>
        </p:txBody>
      </p:sp>
      <p:pic>
        <p:nvPicPr>
          <p:cNvPr id="10" name="Imagen 9"/>
          <p:cNvPicPr>
            <a:picLocks noChangeAspect="1"/>
          </p:cNvPicPr>
          <p:nvPr/>
        </p:nvPicPr>
        <p:blipFill>
          <a:blip r:embed="rId2"/>
          <a:stretch>
            <a:fillRect/>
          </a:stretch>
        </p:blipFill>
        <p:spPr>
          <a:xfrm>
            <a:off x="526927" y="2591816"/>
            <a:ext cx="2436000" cy="2449291"/>
          </a:xfrm>
          <a:prstGeom prst="rect">
            <a:avLst/>
          </a:prstGeom>
        </p:spPr>
      </p:pic>
      <p:pic>
        <p:nvPicPr>
          <p:cNvPr id="11" name="Imagen 10"/>
          <p:cNvPicPr>
            <a:picLocks noChangeAspect="1"/>
          </p:cNvPicPr>
          <p:nvPr/>
        </p:nvPicPr>
        <p:blipFill>
          <a:blip r:embed="rId3"/>
          <a:stretch>
            <a:fillRect/>
          </a:stretch>
        </p:blipFill>
        <p:spPr>
          <a:xfrm>
            <a:off x="3415139" y="2591816"/>
            <a:ext cx="2413975" cy="2433899"/>
          </a:xfrm>
          <a:prstGeom prst="rect">
            <a:avLst/>
          </a:prstGeom>
        </p:spPr>
      </p:pic>
      <p:pic>
        <p:nvPicPr>
          <p:cNvPr id="2" name="Imagen 1"/>
          <p:cNvPicPr>
            <a:picLocks noChangeAspect="1"/>
          </p:cNvPicPr>
          <p:nvPr/>
        </p:nvPicPr>
        <p:blipFill>
          <a:blip r:embed="rId4"/>
          <a:stretch>
            <a:fillRect/>
          </a:stretch>
        </p:blipFill>
        <p:spPr>
          <a:xfrm>
            <a:off x="148603" y="1155436"/>
            <a:ext cx="6237910" cy="1338047"/>
          </a:xfrm>
          <a:prstGeom prst="rect">
            <a:avLst/>
          </a:prstGeom>
        </p:spPr>
      </p:pic>
    </p:spTree>
    <p:extLst>
      <p:ext uri="{BB962C8B-B14F-4D97-AF65-F5344CB8AC3E}">
        <p14:creationId xmlns:p14="http://schemas.microsoft.com/office/powerpoint/2010/main" val="3666156006"/>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115</a:t>
            </a:fld>
            <a:endParaRPr lang="en-US" dirty="0"/>
          </a:p>
        </p:txBody>
      </p:sp>
      <p:sp>
        <p:nvSpPr>
          <p:cNvPr id="5" name="Rectángulo 4"/>
          <p:cNvSpPr/>
          <p:nvPr/>
        </p:nvSpPr>
        <p:spPr>
          <a:xfrm>
            <a:off x="137564" y="-19052"/>
            <a:ext cx="6651654" cy="5143501"/>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O" dirty="0"/>
          </a:p>
        </p:txBody>
      </p:sp>
      <p:pic>
        <p:nvPicPr>
          <p:cNvPr id="7" name="Imagen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071" y="0"/>
            <a:ext cx="5717858" cy="5143500"/>
          </a:xfrm>
          <a:prstGeom prst="rect">
            <a:avLst/>
          </a:prstGeom>
        </p:spPr>
      </p:pic>
    </p:spTree>
    <p:extLst>
      <p:ext uri="{BB962C8B-B14F-4D97-AF65-F5344CB8AC3E}">
        <p14:creationId xmlns:p14="http://schemas.microsoft.com/office/powerpoint/2010/main" val="246466753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7799" y="121444"/>
            <a:ext cx="5019675" cy="994172"/>
          </a:xfrm>
        </p:spPr>
        <p:txBody>
          <a:bodyPr>
            <a:normAutofit/>
          </a:bodyPr>
          <a:lstStyle/>
          <a:p>
            <a:pPr algn="ctr"/>
            <a:r>
              <a:rPr lang="es-CO" sz="2400" b="1" dirty="0" smtClean="0">
                <a:effectLst>
                  <a:outerShdw blurRad="38100" dist="38100" dir="2700000" algn="tl">
                    <a:srgbClr val="000000">
                      <a:alpha val="43137"/>
                    </a:srgbClr>
                  </a:outerShdw>
                </a:effectLst>
              </a:rPr>
              <a:t>Objetivos Estratégicos – Entidades Globales</a:t>
            </a:r>
            <a:endParaRPr lang="es-CO" sz="24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12</a:t>
            </a:fld>
            <a:endParaRPr lang="en-US" dirty="0"/>
          </a:p>
        </p:txBody>
      </p:sp>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9841" y="2597586"/>
            <a:ext cx="2335915" cy="687706"/>
          </a:xfrm>
          <a:prstGeom prst="rect">
            <a:avLst/>
          </a:prstGeom>
        </p:spPr>
      </p:pic>
      <p:sp>
        <p:nvSpPr>
          <p:cNvPr id="16" name="Abrir llave 15"/>
          <p:cNvSpPr/>
          <p:nvPr/>
        </p:nvSpPr>
        <p:spPr>
          <a:xfrm>
            <a:off x="2781300" y="1219200"/>
            <a:ext cx="409576" cy="3686175"/>
          </a:xfrm>
          <a:prstGeom prst="leftBrace">
            <a:avLst/>
          </a:prstGeom>
          <a:ln>
            <a:solidFill>
              <a:srgbClr val="C0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CO" dirty="0"/>
          </a:p>
        </p:txBody>
      </p:sp>
      <p:sp>
        <p:nvSpPr>
          <p:cNvPr id="17" name="CuadroTexto 16"/>
          <p:cNvSpPr txBox="1"/>
          <p:nvPr/>
        </p:nvSpPr>
        <p:spPr>
          <a:xfrm>
            <a:off x="3190876" y="1789204"/>
            <a:ext cx="3495674" cy="1815882"/>
          </a:xfrm>
          <a:prstGeom prst="rect">
            <a:avLst/>
          </a:prstGeom>
          <a:noFill/>
        </p:spPr>
        <p:txBody>
          <a:bodyPr wrap="square" rtlCol="0">
            <a:spAutoFit/>
          </a:bodyPr>
          <a:lstStyle/>
          <a:p>
            <a:pPr marL="285750" indent="-285750" algn="just">
              <a:buFont typeface="Arial" panose="020B0604020202020204" pitchFamily="34" charset="0"/>
              <a:buChar char="•"/>
            </a:pPr>
            <a:r>
              <a:rPr lang="es-CO" b="1" dirty="0" smtClean="0"/>
              <a:t>Plan Plurianual de Acción</a:t>
            </a:r>
          </a:p>
          <a:p>
            <a:pPr marL="625475" lvl="1" indent="-285750" algn="just">
              <a:buFont typeface="Arial" panose="020B0604020202020204" pitchFamily="34" charset="0"/>
              <a:buChar char="•"/>
            </a:pPr>
            <a:r>
              <a:rPr lang="es-CO" i="1" dirty="0" smtClean="0"/>
              <a:t>“Diversificación agropecuaria”</a:t>
            </a:r>
          </a:p>
          <a:p>
            <a:pPr lvl="1" indent="0" algn="just"/>
            <a:endParaRPr lang="es-CO" i="1" dirty="0" smtClean="0"/>
          </a:p>
          <a:p>
            <a:pPr marL="285750" indent="-285750" algn="just">
              <a:buFont typeface="Arial" panose="020B0604020202020204" pitchFamily="34" charset="0"/>
              <a:buChar char="•"/>
            </a:pPr>
            <a:r>
              <a:rPr lang="es-CO" b="1" dirty="0" smtClean="0"/>
              <a:t>FAO</a:t>
            </a:r>
          </a:p>
          <a:p>
            <a:pPr marL="625475" lvl="1" indent="-285750" algn="just">
              <a:buFont typeface="Arial" panose="020B0604020202020204" pitchFamily="34" charset="0"/>
              <a:buChar char="•"/>
            </a:pPr>
            <a:r>
              <a:rPr lang="es-CO" i="1" dirty="0" smtClean="0"/>
              <a:t>“Abastecer el mercado interno y externo y contribuir a las políticas de seguridad alimentaria y alivio de la pobreza”</a:t>
            </a:r>
            <a:endParaRPr lang="es-CO" i="1" dirty="0"/>
          </a:p>
        </p:txBody>
      </p:sp>
      <p:sp>
        <p:nvSpPr>
          <p:cNvPr id="18" name="Elipse 17"/>
          <p:cNvSpPr/>
          <p:nvPr/>
        </p:nvSpPr>
        <p:spPr>
          <a:xfrm>
            <a:off x="4843463" y="3792066"/>
            <a:ext cx="666750" cy="58102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smtClean="0"/>
              <a:t>1</a:t>
            </a:r>
            <a:endParaRPr lang="es-CO" sz="1600" b="1" dirty="0"/>
          </a:p>
        </p:txBody>
      </p:sp>
    </p:spTree>
    <p:extLst>
      <p:ext uri="{BB962C8B-B14F-4D97-AF65-F5344CB8AC3E}">
        <p14:creationId xmlns:p14="http://schemas.microsoft.com/office/powerpoint/2010/main" val="3980093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47799" y="121444"/>
            <a:ext cx="5019675" cy="994172"/>
          </a:xfrm>
        </p:spPr>
        <p:txBody>
          <a:bodyPr>
            <a:normAutofit/>
          </a:bodyPr>
          <a:lstStyle/>
          <a:p>
            <a:pPr algn="ctr"/>
            <a:r>
              <a:rPr lang="es-CO" sz="2400" b="1" dirty="0" smtClean="0">
                <a:effectLst>
                  <a:outerShdw blurRad="38100" dist="38100" dir="2700000" algn="tl">
                    <a:srgbClr val="000000">
                      <a:alpha val="43137"/>
                    </a:srgbClr>
                  </a:outerShdw>
                </a:effectLst>
              </a:rPr>
              <a:t>Objetivos Estratégicos – Entidades Nacionales</a:t>
            </a:r>
            <a:endParaRPr lang="es-CO" sz="24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13</a:t>
            </a:fld>
            <a:endParaRPr lang="en-US" dirty="0"/>
          </a:p>
        </p:txBody>
      </p:sp>
      <p:sp>
        <p:nvSpPr>
          <p:cNvPr id="16" name="Abrir llave 15"/>
          <p:cNvSpPr/>
          <p:nvPr/>
        </p:nvSpPr>
        <p:spPr>
          <a:xfrm>
            <a:off x="2594610" y="1310551"/>
            <a:ext cx="409576" cy="1295400"/>
          </a:xfrm>
          <a:prstGeom prst="leftBrace">
            <a:avLst/>
          </a:prstGeom>
          <a:ln>
            <a:solidFill>
              <a:srgbClr val="C0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CO" dirty="0"/>
          </a:p>
        </p:txBody>
      </p:sp>
      <p:sp>
        <p:nvSpPr>
          <p:cNvPr id="17" name="CuadroTexto 16"/>
          <p:cNvSpPr txBox="1"/>
          <p:nvPr/>
        </p:nvSpPr>
        <p:spPr>
          <a:xfrm>
            <a:off x="3190876" y="1481197"/>
            <a:ext cx="3495674" cy="954107"/>
          </a:xfrm>
          <a:prstGeom prst="rect">
            <a:avLst/>
          </a:prstGeom>
          <a:noFill/>
        </p:spPr>
        <p:txBody>
          <a:bodyPr wrap="square" rtlCol="0">
            <a:spAutoFit/>
          </a:bodyPr>
          <a:lstStyle/>
          <a:p>
            <a:pPr marL="285750" indent="-285750" algn="just">
              <a:buFont typeface="Arial" panose="020B0604020202020204" pitchFamily="34" charset="0"/>
              <a:buChar char="•"/>
            </a:pPr>
            <a:r>
              <a:rPr lang="es-CO" i="1" dirty="0" smtClean="0"/>
              <a:t>Promover el desarrollo de la acuicultura colombiana.</a:t>
            </a:r>
          </a:p>
          <a:p>
            <a:pPr marL="285750" indent="-285750" algn="just">
              <a:buFont typeface="Arial" panose="020B0604020202020204" pitchFamily="34" charset="0"/>
              <a:buChar char="•"/>
            </a:pPr>
            <a:r>
              <a:rPr lang="es-CO" i="1" dirty="0" smtClean="0"/>
              <a:t>Consolidación del subsector acuícola para el año 2023</a:t>
            </a:r>
            <a:endParaRPr lang="es-CO" i="1" dirty="0"/>
          </a:p>
        </p:txBody>
      </p:sp>
      <p:pic>
        <p:nvPicPr>
          <p:cNvPr id="3" name="Imagen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4325" y="1310551"/>
            <a:ext cx="2093595" cy="1066800"/>
          </a:xfrm>
          <a:prstGeom prst="rect">
            <a:avLst/>
          </a:prstGeom>
        </p:spPr>
      </p:pic>
      <p:pic>
        <p:nvPicPr>
          <p:cNvPr id="5" name="Imagen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2949" y="3228975"/>
            <a:ext cx="1409700" cy="1268730"/>
          </a:xfrm>
          <a:prstGeom prst="rect">
            <a:avLst/>
          </a:prstGeom>
        </p:spPr>
      </p:pic>
      <p:sp>
        <p:nvSpPr>
          <p:cNvPr id="9" name="Abrir llave 8"/>
          <p:cNvSpPr/>
          <p:nvPr/>
        </p:nvSpPr>
        <p:spPr>
          <a:xfrm>
            <a:off x="2560320" y="3372952"/>
            <a:ext cx="409576" cy="1295400"/>
          </a:xfrm>
          <a:prstGeom prst="leftBrace">
            <a:avLst/>
          </a:prstGeom>
          <a:ln>
            <a:solidFill>
              <a:srgbClr val="C0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s-CO" dirty="0"/>
          </a:p>
        </p:txBody>
      </p:sp>
      <p:sp>
        <p:nvSpPr>
          <p:cNvPr id="10" name="CuadroTexto 9"/>
          <p:cNvSpPr txBox="1"/>
          <p:nvPr/>
        </p:nvSpPr>
        <p:spPr>
          <a:xfrm>
            <a:off x="3156586" y="3553123"/>
            <a:ext cx="3495674" cy="738664"/>
          </a:xfrm>
          <a:prstGeom prst="rect">
            <a:avLst/>
          </a:prstGeom>
          <a:noFill/>
        </p:spPr>
        <p:txBody>
          <a:bodyPr wrap="square" rtlCol="0">
            <a:spAutoFit/>
          </a:bodyPr>
          <a:lstStyle/>
          <a:p>
            <a:pPr marL="285750" indent="-285750" algn="just">
              <a:buFont typeface="Arial" panose="020B0604020202020204" pitchFamily="34" charset="0"/>
              <a:buChar char="•"/>
            </a:pPr>
            <a:r>
              <a:rPr lang="es-CO" i="1" dirty="0" smtClean="0"/>
              <a:t>Incentivar y fortalecer la capacidad organizativa y empresarial de los pescadores artesanales y acuicultores</a:t>
            </a:r>
            <a:endParaRPr lang="es-CO" i="1" dirty="0"/>
          </a:p>
        </p:txBody>
      </p:sp>
      <p:sp>
        <p:nvSpPr>
          <p:cNvPr id="11" name="Elipse 10"/>
          <p:cNvSpPr/>
          <p:nvPr/>
        </p:nvSpPr>
        <p:spPr>
          <a:xfrm>
            <a:off x="4605338" y="2413188"/>
            <a:ext cx="666750" cy="58102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a:t>2</a:t>
            </a:r>
          </a:p>
        </p:txBody>
      </p:sp>
      <p:sp>
        <p:nvSpPr>
          <p:cNvPr id="13" name="Elipse 12"/>
          <p:cNvSpPr/>
          <p:nvPr/>
        </p:nvSpPr>
        <p:spPr>
          <a:xfrm>
            <a:off x="4605338" y="4383732"/>
            <a:ext cx="666750" cy="581025"/>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a:t>3</a:t>
            </a:r>
          </a:p>
        </p:txBody>
      </p:sp>
    </p:spTree>
    <p:extLst>
      <p:ext uri="{BB962C8B-B14F-4D97-AF65-F5344CB8AC3E}">
        <p14:creationId xmlns:p14="http://schemas.microsoft.com/office/powerpoint/2010/main" val="674552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042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Contribución del Proyecto</a:t>
            </a:r>
            <a:endParaRPr lang="es-CO" sz="2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59657" y="1268016"/>
            <a:ext cx="6425520" cy="3470836"/>
          </a:xfrm>
        </p:spPr>
        <p:txBody>
          <a:bodyPr>
            <a:noAutofit/>
          </a:bodyPr>
          <a:lstStyle/>
          <a:p>
            <a:pPr algn="just">
              <a:lnSpc>
                <a:spcPct val="100000"/>
              </a:lnSpc>
              <a:buClr>
                <a:srgbClr val="C00000"/>
              </a:buClr>
              <a:buFont typeface="Wingdings" panose="05000000000000000000" pitchFamily="2" charset="2"/>
              <a:buChar char="ü"/>
            </a:pPr>
            <a:r>
              <a:rPr lang="es-CO" sz="1700" dirty="0" smtClean="0"/>
              <a:t> </a:t>
            </a:r>
            <a:r>
              <a:rPr lang="es-CO" sz="1700" dirty="0"/>
              <a:t>Contribuir a la seguridad alimentaria del país y el alivio de la pobreza:</a:t>
            </a:r>
          </a:p>
          <a:p>
            <a:pPr lvl="1" algn="just">
              <a:lnSpc>
                <a:spcPct val="100000"/>
              </a:lnSpc>
              <a:buClr>
                <a:srgbClr val="C00000"/>
              </a:buClr>
              <a:buFont typeface="Wingdings" panose="05000000000000000000" pitchFamily="2" charset="2"/>
              <a:buChar char="ü"/>
            </a:pPr>
            <a:r>
              <a:rPr lang="es-CO" sz="1475" dirty="0"/>
              <a:t> Con la oferta de productos de alta calidad que utilicen las normas de sanidad, la bioseguridad, el bienestar animal, la calidad y la inocuidad alimentaria en sus productos.</a:t>
            </a:r>
          </a:p>
          <a:p>
            <a:pPr lvl="1" algn="just">
              <a:lnSpc>
                <a:spcPct val="100000"/>
              </a:lnSpc>
              <a:buClr>
                <a:srgbClr val="C00000"/>
              </a:buClr>
              <a:buFont typeface="Wingdings" panose="05000000000000000000" pitchFamily="2" charset="2"/>
              <a:buChar char="ü"/>
            </a:pPr>
            <a:r>
              <a:rPr lang="es-CO" sz="1475" dirty="0"/>
              <a:t> La generación de nuevos empleos</a:t>
            </a:r>
            <a:r>
              <a:rPr lang="es-CO" sz="1475" dirty="0" smtClean="0"/>
              <a:t>.</a:t>
            </a:r>
          </a:p>
          <a:p>
            <a:pPr marL="0" indent="0" algn="just">
              <a:lnSpc>
                <a:spcPct val="100000"/>
              </a:lnSpc>
              <a:buClr>
                <a:srgbClr val="C00000"/>
              </a:buClr>
              <a:buNone/>
            </a:pPr>
            <a:endParaRPr lang="es-CO" sz="800" dirty="0"/>
          </a:p>
          <a:p>
            <a:pPr algn="just">
              <a:lnSpc>
                <a:spcPct val="100000"/>
              </a:lnSpc>
              <a:buClr>
                <a:srgbClr val="C00000"/>
              </a:buClr>
              <a:buFont typeface="Wingdings" panose="05000000000000000000" pitchFamily="2" charset="2"/>
              <a:buChar char="ü"/>
            </a:pPr>
            <a:r>
              <a:rPr lang="es-CO" sz="1700" dirty="0" smtClean="0"/>
              <a:t>Diversificar </a:t>
            </a:r>
            <a:r>
              <a:rPr lang="es-CO" sz="1700" dirty="0"/>
              <a:t>las fuentes de ingreso de la compañía que actualmente esta enfocado en productos </a:t>
            </a:r>
            <a:r>
              <a:rPr lang="es-CO" sz="1700" dirty="0" smtClean="0"/>
              <a:t>agrícolas</a:t>
            </a:r>
          </a:p>
          <a:p>
            <a:pPr marL="257175" lvl="1" indent="0" algn="just">
              <a:lnSpc>
                <a:spcPct val="100000"/>
              </a:lnSpc>
              <a:buClr>
                <a:srgbClr val="C00000"/>
              </a:buClr>
              <a:buNone/>
            </a:pPr>
            <a:endParaRPr lang="es-CO" sz="800" dirty="0" smtClean="0"/>
          </a:p>
          <a:p>
            <a:pPr algn="just">
              <a:lnSpc>
                <a:spcPct val="100000"/>
              </a:lnSpc>
              <a:buClr>
                <a:srgbClr val="C00000"/>
              </a:buClr>
              <a:buFont typeface="Wingdings" panose="05000000000000000000" pitchFamily="2" charset="2"/>
              <a:buChar char="ü"/>
            </a:pPr>
            <a:r>
              <a:rPr lang="es-CO" sz="1700" dirty="0" smtClean="0"/>
              <a:t>Manejar un sistema productivo que asegure practicas responsables y sostenibles de acuicultura.</a:t>
            </a:r>
          </a:p>
          <a:p>
            <a:pPr algn="just">
              <a:lnSpc>
                <a:spcPct val="100000"/>
              </a:lnSpc>
              <a:buClr>
                <a:srgbClr val="C00000"/>
              </a:buClr>
              <a:buFont typeface="Wingdings" panose="05000000000000000000" pitchFamily="2" charset="2"/>
              <a:buChar char="ü"/>
            </a:pPr>
            <a:endParaRPr lang="es-CO" sz="800" dirty="0" smtClean="0"/>
          </a:p>
          <a:p>
            <a:pPr algn="just">
              <a:lnSpc>
                <a:spcPct val="100000"/>
              </a:lnSpc>
              <a:buClr>
                <a:srgbClr val="C00000"/>
              </a:buClr>
              <a:buFont typeface="Wingdings" panose="05000000000000000000" pitchFamily="2" charset="2"/>
              <a:buChar char="ü"/>
            </a:pPr>
            <a:r>
              <a:rPr lang="es-CO" sz="1700" dirty="0" smtClean="0"/>
              <a:t> Ayudar a la formalización del sector acuícola de la región.</a:t>
            </a:r>
          </a:p>
          <a:p>
            <a:pPr marL="0" indent="0" algn="just">
              <a:lnSpc>
                <a:spcPct val="100000"/>
              </a:lnSpc>
              <a:buClr>
                <a:srgbClr val="C00000"/>
              </a:buClr>
              <a:buNone/>
            </a:pPr>
            <a:endParaRPr lang="es-CO" sz="800" dirty="0" smtClean="0"/>
          </a:p>
          <a:p>
            <a:pPr algn="just">
              <a:lnSpc>
                <a:spcPct val="100000"/>
              </a:lnSpc>
              <a:buClr>
                <a:srgbClr val="C00000"/>
              </a:buClr>
              <a:buFont typeface="Wingdings" panose="05000000000000000000" pitchFamily="2" charset="2"/>
              <a:buChar char="ü"/>
            </a:pPr>
            <a:r>
              <a:rPr lang="es-CO" sz="1700" dirty="0" smtClean="0"/>
              <a:t> </a:t>
            </a:r>
            <a:endParaRPr lang="es-CO" sz="1475" dirty="0"/>
          </a:p>
        </p:txBody>
      </p:sp>
      <p:sp>
        <p:nvSpPr>
          <p:cNvPr id="4" name="Marcador de número de diapositiva 3"/>
          <p:cNvSpPr>
            <a:spLocks noGrp="1"/>
          </p:cNvSpPr>
          <p:nvPr>
            <p:ph type="sldNum" sz="quarter" idx="12"/>
          </p:nvPr>
        </p:nvSpPr>
        <p:spPr/>
        <p:txBody>
          <a:bodyPr/>
          <a:lstStyle/>
          <a:p>
            <a:fld id="{48F63A3B-78C7-47BE-AE5E-E10140E04643}" type="slidenum">
              <a:rPr lang="en-US" smtClean="0"/>
              <a:t>14</a:t>
            </a:fld>
            <a:endParaRPr lang="en-US" dirty="0"/>
          </a:p>
        </p:txBody>
      </p:sp>
      <p:sp>
        <p:nvSpPr>
          <p:cNvPr id="5" name="Elipse 4"/>
          <p:cNvSpPr/>
          <p:nvPr/>
        </p:nvSpPr>
        <p:spPr>
          <a:xfrm>
            <a:off x="4510088" y="2422409"/>
            <a:ext cx="414337" cy="377941"/>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smtClean="0"/>
              <a:t>1</a:t>
            </a:r>
            <a:endParaRPr lang="es-CO" sz="1600" b="1" dirty="0"/>
          </a:p>
        </p:txBody>
      </p:sp>
      <p:sp>
        <p:nvSpPr>
          <p:cNvPr id="6" name="Elipse 5"/>
          <p:cNvSpPr/>
          <p:nvPr/>
        </p:nvSpPr>
        <p:spPr>
          <a:xfrm>
            <a:off x="4510087" y="3391659"/>
            <a:ext cx="414337" cy="377941"/>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smtClean="0"/>
              <a:t>1</a:t>
            </a:r>
            <a:endParaRPr lang="es-CO" sz="1600" b="1" dirty="0"/>
          </a:p>
        </p:txBody>
      </p:sp>
      <p:sp>
        <p:nvSpPr>
          <p:cNvPr id="7" name="Elipse 6"/>
          <p:cNvSpPr/>
          <p:nvPr/>
        </p:nvSpPr>
        <p:spPr>
          <a:xfrm>
            <a:off x="4510086" y="4171938"/>
            <a:ext cx="414337" cy="377941"/>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a:t>2</a:t>
            </a:r>
          </a:p>
        </p:txBody>
      </p:sp>
      <p:sp>
        <p:nvSpPr>
          <p:cNvPr id="8" name="Elipse 7"/>
          <p:cNvSpPr/>
          <p:nvPr/>
        </p:nvSpPr>
        <p:spPr>
          <a:xfrm>
            <a:off x="5543551" y="4663166"/>
            <a:ext cx="414337" cy="377941"/>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CO" sz="1600" b="1" dirty="0" smtClean="0"/>
              <a:t>3</a:t>
            </a:r>
            <a:endParaRPr lang="es-CO" sz="1600" b="1" dirty="0"/>
          </a:p>
        </p:txBody>
      </p:sp>
    </p:spTree>
    <p:extLst>
      <p:ext uri="{BB962C8B-B14F-4D97-AF65-F5344CB8AC3E}">
        <p14:creationId xmlns:p14="http://schemas.microsoft.com/office/powerpoint/2010/main" val="35538402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3. </a:t>
            </a:r>
            <a:r>
              <a:rPr lang="es-CO" b="1" dirty="0" smtClean="0">
                <a:latin typeface="Trebuchet MS" panose="020B0603020202020204" pitchFamily="34" charset="0"/>
              </a:rPr>
              <a:t>FORMULACIÓN</a:t>
            </a:r>
            <a:br>
              <a:rPr lang="es-CO" b="1" dirty="0" smtClean="0">
                <a:latin typeface="Trebuchet MS" panose="020B0603020202020204" pitchFamily="34" charset="0"/>
              </a:rPr>
            </a:br>
            <a:r>
              <a:rPr lang="es-CO" sz="2800" b="1" i="1" dirty="0" smtClean="0">
                <a:solidFill>
                  <a:srgbClr val="C00000"/>
                </a:solidFill>
                <a:latin typeface="Trebuchet MS" panose="020B0603020202020204" pitchFamily="34" charset="0"/>
              </a:rPr>
              <a:t>Estudios de Mercado</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86037" y="2667000"/>
            <a:ext cx="3119895" cy="2049895"/>
          </a:xfrm>
          <a:prstGeom prst="rect">
            <a:avLst/>
          </a:prstGeom>
        </p:spPr>
      </p:pic>
    </p:spTree>
    <p:extLst>
      <p:ext uri="{BB962C8B-B14F-4D97-AF65-F5344CB8AC3E}">
        <p14:creationId xmlns:p14="http://schemas.microsoft.com/office/powerpoint/2010/main" val="34653117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a:t>
            </a:r>
            <a:r>
              <a:rPr lang="es-MX" sz="2400" b="1" dirty="0">
                <a:effectLst>
                  <a:outerShdw blurRad="38100" dist="38100" dir="2700000" algn="tl">
                    <a:srgbClr val="000000">
                      <a:alpha val="43137"/>
                    </a:srgbClr>
                  </a:outerShdw>
                </a:effectLst>
              </a:rPr>
              <a:t>de Mercado</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
        <p:nvSpPr>
          <p:cNvPr id="4" name="34 Redondear rectángulo de esquina diagonal"/>
          <p:cNvSpPr/>
          <p:nvPr/>
        </p:nvSpPr>
        <p:spPr>
          <a:xfrm>
            <a:off x="181932" y="1123637"/>
            <a:ext cx="3013213" cy="228900"/>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Comportamiento Mundial Acuicultura</a:t>
            </a:r>
            <a:endParaRPr lang="es-MX" sz="1300" b="1" dirty="0">
              <a:effectLst>
                <a:outerShdw blurRad="38100" dist="38100" dir="2700000" algn="tl">
                  <a:srgbClr val="000000">
                    <a:alpha val="43137"/>
                  </a:srgbClr>
                </a:outerShdw>
              </a:effectLst>
            </a:endParaRPr>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51694" y="1434130"/>
            <a:ext cx="2642277" cy="13741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7 CuadroTexto"/>
          <p:cNvSpPr txBox="1"/>
          <p:nvPr/>
        </p:nvSpPr>
        <p:spPr>
          <a:xfrm>
            <a:off x="0" y="2976162"/>
            <a:ext cx="6857999" cy="461665"/>
          </a:xfrm>
          <a:prstGeom prst="rect">
            <a:avLst/>
          </a:prstGeom>
          <a:noFill/>
        </p:spPr>
        <p:txBody>
          <a:bodyPr wrap="square" rtlCol="0">
            <a:spAutoFit/>
          </a:bodyPr>
          <a:lstStyle/>
          <a:p>
            <a:r>
              <a:rPr lang="es-MX" sz="1200" dirty="0" smtClean="0"/>
              <a:t>La proyección del Banco Mundial, en el consumo de pescado del 2009 al 2030, tiene un crecimiento de 17 puntos porcentuales.</a:t>
            </a:r>
            <a:endParaRPr lang="es-CO" sz="1200" dirty="0"/>
          </a:p>
        </p:txBody>
      </p:sp>
      <p:pic>
        <p:nvPicPr>
          <p:cNvPr id="3" name="Imagen 2"/>
          <p:cNvPicPr>
            <a:picLocks noChangeAspect="1"/>
          </p:cNvPicPr>
          <p:nvPr/>
        </p:nvPicPr>
        <p:blipFill>
          <a:blip r:embed="rId3"/>
          <a:stretch>
            <a:fillRect/>
          </a:stretch>
        </p:blipFill>
        <p:spPr>
          <a:xfrm>
            <a:off x="3571322" y="3833233"/>
            <a:ext cx="2764655" cy="1154914"/>
          </a:xfrm>
          <a:prstGeom prst="rect">
            <a:avLst/>
          </a:prstGeom>
        </p:spPr>
      </p:pic>
      <p:pic>
        <p:nvPicPr>
          <p:cNvPr id="5" name="Imagen 4"/>
          <p:cNvPicPr>
            <a:picLocks noChangeAspect="1"/>
          </p:cNvPicPr>
          <p:nvPr/>
        </p:nvPicPr>
        <p:blipFill>
          <a:blip r:embed="rId4"/>
          <a:stretch>
            <a:fillRect/>
          </a:stretch>
        </p:blipFill>
        <p:spPr>
          <a:xfrm>
            <a:off x="89885" y="1387128"/>
            <a:ext cx="3208486" cy="1654159"/>
          </a:xfrm>
          <a:prstGeom prst="rect">
            <a:avLst/>
          </a:prstGeom>
        </p:spPr>
      </p:pic>
      <p:sp>
        <p:nvSpPr>
          <p:cNvPr id="7" name="6 CuadroTexto"/>
          <p:cNvSpPr txBox="1"/>
          <p:nvPr/>
        </p:nvSpPr>
        <p:spPr>
          <a:xfrm>
            <a:off x="478007" y="1722551"/>
            <a:ext cx="1306976" cy="461665"/>
          </a:xfrm>
          <a:prstGeom prst="rect">
            <a:avLst/>
          </a:prstGeom>
          <a:noFill/>
        </p:spPr>
        <p:txBody>
          <a:bodyPr wrap="square" rtlCol="0">
            <a:spAutoFit/>
          </a:bodyPr>
          <a:lstStyle/>
          <a:p>
            <a:r>
              <a:rPr lang="es-MX" sz="1200" dirty="0" smtClean="0"/>
              <a:t>Acuicultura 49%</a:t>
            </a:r>
          </a:p>
          <a:p>
            <a:r>
              <a:rPr lang="es-MX" sz="1200" dirty="0" smtClean="0"/>
              <a:t>Captura      51%</a:t>
            </a:r>
          </a:p>
        </p:txBody>
      </p:sp>
      <p:pic>
        <p:nvPicPr>
          <p:cNvPr id="10" name="Imagen 9"/>
          <p:cNvPicPr>
            <a:picLocks noChangeAspect="1"/>
          </p:cNvPicPr>
          <p:nvPr/>
        </p:nvPicPr>
        <p:blipFill>
          <a:blip r:embed="rId5"/>
          <a:stretch>
            <a:fillRect/>
          </a:stretch>
        </p:blipFill>
        <p:spPr>
          <a:xfrm>
            <a:off x="184474" y="3833233"/>
            <a:ext cx="2834415" cy="1154914"/>
          </a:xfrm>
          <a:prstGeom prst="rect">
            <a:avLst/>
          </a:prstGeom>
        </p:spPr>
      </p:pic>
      <p:sp>
        <p:nvSpPr>
          <p:cNvPr id="11" name="Flecha derecha 10"/>
          <p:cNvSpPr/>
          <p:nvPr/>
        </p:nvSpPr>
        <p:spPr>
          <a:xfrm>
            <a:off x="2968757" y="4151586"/>
            <a:ext cx="582937" cy="40756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5" name="CuadroTexto 14"/>
          <p:cNvSpPr txBox="1"/>
          <p:nvPr/>
        </p:nvSpPr>
        <p:spPr>
          <a:xfrm>
            <a:off x="-5490" y="3412051"/>
            <a:ext cx="6531429" cy="276999"/>
          </a:xfrm>
          <a:prstGeom prst="rect">
            <a:avLst/>
          </a:prstGeom>
          <a:noFill/>
        </p:spPr>
        <p:txBody>
          <a:bodyPr wrap="square" rtlCol="0">
            <a:spAutoFit/>
          </a:bodyPr>
          <a:lstStyle>
            <a:defPPr>
              <a:defRPr lang="en-US"/>
            </a:defPPr>
            <a:lvl1pPr>
              <a:defRPr sz="1200"/>
            </a:lvl1pPr>
          </a:lstStyle>
          <a:p>
            <a:r>
              <a:rPr lang="es-CO" dirty="0"/>
              <a:t>En 2014 estos cinco países representaron el 81% de la producción de la acuicultura mundial</a:t>
            </a:r>
          </a:p>
        </p:txBody>
      </p:sp>
    </p:spTree>
    <p:extLst>
      <p:ext uri="{BB962C8B-B14F-4D97-AF65-F5344CB8AC3E}">
        <p14:creationId xmlns:p14="http://schemas.microsoft.com/office/powerpoint/2010/main" val="3024061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2708413" cy="258060"/>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Comportamiento Mundial Tilapia</a:t>
            </a:r>
            <a:endParaRPr lang="es-MX" sz="1300" b="1" dirty="0">
              <a:effectLst>
                <a:outerShdw blurRad="38100" dist="38100" dir="2700000" algn="tl">
                  <a:srgbClr val="000000">
                    <a:alpha val="43137"/>
                  </a:srgbClr>
                </a:outerShdw>
              </a:effectLst>
            </a:endParaRPr>
          </a:p>
        </p:txBody>
      </p:sp>
      <p:grpSp>
        <p:nvGrpSpPr>
          <p:cNvPr id="16" name="Grupo 10"/>
          <p:cNvGrpSpPr>
            <a:grpSpLocks/>
          </p:cNvGrpSpPr>
          <p:nvPr/>
        </p:nvGrpSpPr>
        <p:grpSpPr bwMode="auto">
          <a:xfrm>
            <a:off x="97852" y="1382251"/>
            <a:ext cx="3492798" cy="2625639"/>
            <a:chOff x="1124196" y="3362371"/>
            <a:chExt cx="3974142" cy="2520911"/>
          </a:xfrm>
        </p:grpSpPr>
        <p:pic>
          <p:nvPicPr>
            <p:cNvPr id="17"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4196" y="3362371"/>
              <a:ext cx="3974142" cy="2520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Rectangle 14"/>
            <p:cNvSpPr/>
            <p:nvPr/>
          </p:nvSpPr>
          <p:spPr>
            <a:xfrm>
              <a:off x="3257583" y="3543293"/>
              <a:ext cx="199284" cy="2339989"/>
            </a:xfrm>
            <a:prstGeom prst="rect">
              <a:avLst/>
            </a:prstGeom>
            <a:solidFill>
              <a:srgbClr val="8AA349">
                <a:alpha val="30000"/>
              </a:srgbClr>
            </a:solidFill>
            <a:ln w="635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dirty="0">
                <a:ln>
                  <a:noFill/>
                </a:ln>
                <a:solidFill>
                  <a:prstClr val="white"/>
                </a:solidFill>
                <a:effectLst/>
                <a:uLnTx/>
                <a:uFillTx/>
                <a:latin typeface="Calibri"/>
                <a:ea typeface="+mn-ea"/>
                <a:cs typeface="+mn-cs"/>
              </a:endParaRPr>
            </a:p>
          </p:txBody>
        </p:sp>
      </p:grpSp>
      <p:pic>
        <p:nvPicPr>
          <p:cNvPr id="13" name="Imagen 2" descr="exportaciones Tilapia en el mundo -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7952" y="1336431"/>
            <a:ext cx="3087678" cy="189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agen 1" descr="Precio implicito Tilapia en el mundo -0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22180" y="3028261"/>
            <a:ext cx="3103450" cy="191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3 CuadroTexto"/>
          <p:cNvSpPr txBox="1">
            <a:spLocks noChangeArrowheads="1"/>
          </p:cNvSpPr>
          <p:nvPr/>
        </p:nvSpPr>
        <p:spPr bwMode="auto">
          <a:xfrm>
            <a:off x="4088606" y="1068805"/>
            <a:ext cx="23373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MS PGothic" charset="0"/>
                <a:cs typeface="MS PGothic" charset="0"/>
              </a:defRPr>
            </a:lvl1pPr>
            <a:lvl2pPr marL="742950" indent="-285750" eaLnBrk="0" hangingPunct="0">
              <a:defRPr sz="2400">
                <a:solidFill>
                  <a:schemeClr val="tx1"/>
                </a:solidFill>
                <a:latin typeface="Calibri" charset="0"/>
                <a:ea typeface="MS PGothic" charset="0"/>
                <a:cs typeface="MS PGothic" charset="0"/>
              </a:defRPr>
            </a:lvl2pPr>
            <a:lvl3pPr marL="1143000" indent="-228600" eaLnBrk="0" hangingPunct="0">
              <a:defRPr sz="2400">
                <a:solidFill>
                  <a:schemeClr val="tx1"/>
                </a:solidFill>
                <a:latin typeface="Calibri" charset="0"/>
                <a:ea typeface="MS PGothic" charset="0"/>
                <a:cs typeface="MS PGothic" charset="0"/>
              </a:defRPr>
            </a:lvl3pPr>
            <a:lvl4pPr marL="1600200" indent="-228600" eaLnBrk="0" hangingPunct="0">
              <a:defRPr sz="2400">
                <a:solidFill>
                  <a:schemeClr val="tx1"/>
                </a:solidFill>
                <a:latin typeface="Calibri" charset="0"/>
                <a:ea typeface="MS PGothic" charset="0"/>
                <a:cs typeface="MS PGothic" charset="0"/>
              </a:defRPr>
            </a:lvl4pPr>
            <a:lvl5pPr marL="2057400" indent="-228600" eaLnBrk="0" hangingPunct="0">
              <a:defRPr sz="2400">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sz="2400">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sz="2400">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sz="2400">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sz="2400">
                <a:solidFill>
                  <a:schemeClr val="tx1"/>
                </a:solidFill>
                <a:latin typeface="Calibri" charset="0"/>
                <a:ea typeface="MS PGothic" charset="0"/>
                <a:cs typeface="MS PGothic" charset="0"/>
              </a:defRPr>
            </a:lvl9pPr>
          </a:lstStyle>
          <a:p>
            <a:pPr defTabSz="914400" eaLnBrk="1" hangingPunct="1">
              <a:defRPr/>
            </a:pPr>
            <a:r>
              <a:rPr lang="es-ES" sz="1400" dirty="0" smtClean="0">
                <a:solidFill>
                  <a:srgbClr val="0989B1">
                    <a:lumMod val="75000"/>
                  </a:srgbClr>
                </a:solidFill>
                <a:latin typeface="Calibri"/>
                <a:ea typeface="Lucida Grande"/>
                <a:cs typeface="Calibri"/>
              </a:rPr>
              <a:t>Exportaciones </a:t>
            </a:r>
            <a:r>
              <a:rPr lang="es-ES" sz="1400" dirty="0">
                <a:solidFill>
                  <a:srgbClr val="0989B1">
                    <a:lumMod val="75000"/>
                  </a:srgbClr>
                </a:solidFill>
                <a:latin typeface="Calibri"/>
                <a:ea typeface="Lucida Grande"/>
                <a:cs typeface="Calibri"/>
              </a:rPr>
              <a:t>(En toneladas)</a:t>
            </a:r>
            <a:endParaRPr lang="es-CO" sz="1400" dirty="0" smtClean="0">
              <a:solidFill>
                <a:srgbClr val="0989B1">
                  <a:lumMod val="75000"/>
                </a:srgbClr>
              </a:solidFill>
              <a:latin typeface="Calibri"/>
              <a:cs typeface="Calibri"/>
            </a:endParaRPr>
          </a:p>
        </p:txBody>
      </p:sp>
      <p:sp>
        <p:nvSpPr>
          <p:cNvPr id="20" name="2 Rectángulo"/>
          <p:cNvSpPr/>
          <p:nvPr/>
        </p:nvSpPr>
        <p:spPr>
          <a:xfrm>
            <a:off x="97852" y="3986217"/>
            <a:ext cx="3492798" cy="1015663"/>
          </a:xfrm>
          <a:prstGeom prst="rect">
            <a:avLst/>
          </a:prstGeom>
        </p:spPr>
        <p:txBody>
          <a:bodyPr wrap="square">
            <a:spAutoFit/>
          </a:bodyPr>
          <a:lstStyle/>
          <a:p>
            <a:pPr algn="just"/>
            <a:r>
              <a:rPr lang="es-MX" sz="1200" dirty="0" smtClean="0"/>
              <a:t>La China ocupa el puesto numero 1 en la producción mundial de Tilapia.</a:t>
            </a:r>
          </a:p>
          <a:p>
            <a:pPr algn="just"/>
            <a:endParaRPr lang="es-MX" sz="1200" dirty="0"/>
          </a:p>
          <a:p>
            <a:pPr algn="just"/>
            <a:r>
              <a:rPr lang="es-MX" sz="1200" dirty="0" smtClean="0"/>
              <a:t>Colombia ocupa el puesto numero 11 a nivel mundial.</a:t>
            </a:r>
            <a:endParaRPr lang="es-CO" sz="1200" dirty="0"/>
          </a:p>
        </p:txBody>
      </p:sp>
      <p:pic>
        <p:nvPicPr>
          <p:cNvPr id="24" name="Imagen 23"/>
          <p:cNvPicPr/>
          <p:nvPr/>
        </p:nvPicPr>
        <p:blipFill>
          <a:blip r:embed="rId5" cstate="print">
            <a:clrChange>
              <a:clrFrom>
                <a:srgbClr val="000000">
                  <a:alpha val="0"/>
                </a:srgbClr>
              </a:clrFrom>
              <a:clrTo>
                <a:srgbClr val="000000">
                  <a:alpha val="0"/>
                </a:srgbClr>
              </a:clrTo>
            </a:clrChange>
            <a:duotone>
              <a:srgbClr val="C0CF3A">
                <a:shade val="45000"/>
                <a:satMod val="135000"/>
              </a:srgbClr>
              <a:prstClr val="white"/>
            </a:duotone>
            <a:extLst>
              <a:ext uri="{28A0092B-C50C-407E-A947-70E740481C1C}">
                <a14:useLocalDpi xmlns:a14="http://schemas.microsoft.com/office/drawing/2010/main" val="0"/>
              </a:ext>
            </a:extLst>
          </a:blip>
          <a:stretch>
            <a:fillRect/>
          </a:stretch>
        </p:blipFill>
        <p:spPr bwMode="auto">
          <a:xfrm>
            <a:off x="2195294" y="2018508"/>
            <a:ext cx="994410" cy="647065"/>
          </a:xfrm>
          <a:prstGeom prst="rect">
            <a:avLst/>
          </a:prstGeom>
        </p:spPr>
      </p:pic>
      <p:pic>
        <p:nvPicPr>
          <p:cNvPr id="9" name="Imagen 8"/>
          <p:cNvPicPr>
            <a:picLocks noChangeAspect="1"/>
          </p:cNvPicPr>
          <p:nvPr/>
        </p:nvPicPr>
        <p:blipFill>
          <a:blip r:embed="rId6"/>
          <a:stretch>
            <a:fillRect/>
          </a:stretch>
        </p:blipFill>
        <p:spPr>
          <a:xfrm>
            <a:off x="2289974" y="2195477"/>
            <a:ext cx="666843" cy="257211"/>
          </a:xfrm>
          <a:prstGeom prst="rect">
            <a:avLst/>
          </a:prstGeom>
        </p:spPr>
      </p:pic>
      <p:sp>
        <p:nvSpPr>
          <p:cNvPr id="15" name="1 Título"/>
          <p:cNvSpPr txBox="1">
            <a:spLocks/>
          </p:cNvSpPr>
          <p:nvPr/>
        </p:nvSpPr>
        <p:spPr>
          <a:xfrm>
            <a:off x="1790701" y="308344"/>
            <a:ext cx="2823830" cy="610817"/>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MX" sz="2400" b="1" dirty="0" smtClean="0">
                <a:effectLst>
                  <a:outerShdw blurRad="38100" dist="38100" dir="2700000" algn="tl">
                    <a:srgbClr val="000000">
                      <a:alpha val="43137"/>
                    </a:srgbClr>
                  </a:outerShdw>
                </a:effectLst>
              </a:rPr>
              <a:t>Estudios de Mercado</a:t>
            </a:r>
            <a:br>
              <a:rPr lang="es-MX" sz="2400" b="1" dirty="0" smtClean="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49329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55254" cy="204327"/>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Comportamiento Colombia Acuicultura</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5" name="Imagen 4"/>
          <p:cNvPicPr>
            <a:picLocks noChangeAspect="1"/>
          </p:cNvPicPr>
          <p:nvPr/>
        </p:nvPicPr>
        <p:blipFill>
          <a:blip r:embed="rId2"/>
          <a:stretch>
            <a:fillRect/>
          </a:stretch>
        </p:blipFill>
        <p:spPr>
          <a:xfrm>
            <a:off x="0" y="1472513"/>
            <a:ext cx="2270234" cy="2647013"/>
          </a:xfrm>
          <a:prstGeom prst="rect">
            <a:avLst/>
          </a:prstGeom>
        </p:spPr>
      </p:pic>
      <p:sp>
        <p:nvSpPr>
          <p:cNvPr id="14" name="7 CuadroTexto"/>
          <p:cNvSpPr txBox="1"/>
          <p:nvPr/>
        </p:nvSpPr>
        <p:spPr>
          <a:xfrm>
            <a:off x="181933" y="4264075"/>
            <a:ext cx="6471116" cy="461665"/>
          </a:xfrm>
          <a:prstGeom prst="rect">
            <a:avLst/>
          </a:prstGeom>
          <a:noFill/>
        </p:spPr>
        <p:txBody>
          <a:bodyPr wrap="square" rtlCol="0">
            <a:spAutoFit/>
          </a:bodyPr>
          <a:lstStyle/>
          <a:p>
            <a:r>
              <a:rPr lang="es-MX" sz="1200" dirty="0" smtClean="0"/>
              <a:t>Las principales zonas de producción del país son: Huila, Meta, Tolima, Antioquia, Cundinamarca y Boyacá</a:t>
            </a:r>
            <a:endParaRPr lang="es-CO" sz="1200" dirty="0"/>
          </a:p>
        </p:txBody>
      </p:sp>
      <p:pic>
        <p:nvPicPr>
          <p:cNvPr id="12" name="Imagen 11"/>
          <p:cNvPicPr>
            <a:picLocks noChangeAspect="1"/>
          </p:cNvPicPr>
          <p:nvPr/>
        </p:nvPicPr>
        <p:blipFill>
          <a:blip r:embed="rId3"/>
          <a:stretch>
            <a:fillRect/>
          </a:stretch>
        </p:blipFill>
        <p:spPr>
          <a:xfrm>
            <a:off x="1954923" y="1472513"/>
            <a:ext cx="5154281" cy="2647014"/>
          </a:xfrm>
          <a:prstGeom prst="rect">
            <a:avLst/>
          </a:prstGeom>
        </p:spPr>
      </p:pic>
      <p:pic>
        <p:nvPicPr>
          <p:cNvPr id="20" name="Imagen 1" descr="graficos diagnostico actual-01.pn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84551" y="1881316"/>
            <a:ext cx="1240606" cy="1100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a:t>
            </a:r>
            <a:r>
              <a:rPr lang="es-MX" sz="2400" b="1" dirty="0">
                <a:effectLst>
                  <a:outerShdw blurRad="38100" dist="38100" dir="2700000" algn="tl">
                    <a:srgbClr val="000000">
                      <a:alpha val="43137"/>
                    </a:srgbClr>
                  </a:outerShdw>
                </a:effectLst>
              </a:rPr>
              <a:t>de Mercado</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42578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2"/>
          <a:stretch>
            <a:fillRect/>
          </a:stretch>
        </p:blipFill>
        <p:spPr>
          <a:xfrm>
            <a:off x="3493656" y="2848680"/>
            <a:ext cx="3200368" cy="1788358"/>
          </a:xfrm>
          <a:prstGeom prst="rect">
            <a:avLst/>
          </a:prstGeom>
        </p:spPr>
      </p:pic>
      <p:sp>
        <p:nvSpPr>
          <p:cNvPr id="4" name="34 Redondear rectángulo de esquina diagonal"/>
          <p:cNvSpPr/>
          <p:nvPr/>
        </p:nvSpPr>
        <p:spPr>
          <a:xfrm>
            <a:off x="97850" y="1123637"/>
            <a:ext cx="2235447" cy="208626"/>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Comportamiento Colombia</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47" name="Imagen 4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850" y="1368699"/>
            <a:ext cx="3370565" cy="1492150"/>
          </a:xfrm>
          <a:prstGeom prst="rect">
            <a:avLst/>
          </a:prstGeom>
          <a:noFill/>
        </p:spPr>
      </p:pic>
      <p:sp>
        <p:nvSpPr>
          <p:cNvPr id="48" name="7 CuadroTexto"/>
          <p:cNvSpPr txBox="1"/>
          <p:nvPr/>
        </p:nvSpPr>
        <p:spPr>
          <a:xfrm>
            <a:off x="55318" y="4522157"/>
            <a:ext cx="6043219" cy="600164"/>
          </a:xfrm>
          <a:prstGeom prst="rect">
            <a:avLst/>
          </a:prstGeom>
          <a:noFill/>
        </p:spPr>
        <p:txBody>
          <a:bodyPr wrap="square" rtlCol="0">
            <a:spAutoFit/>
          </a:bodyPr>
          <a:lstStyle/>
          <a:p>
            <a:r>
              <a:rPr lang="es-MX" sz="1100" dirty="0" smtClean="0"/>
              <a:t>De las 66.157 Toneladas de Tilapia cultivas en el país, el 51% de esta producción se genera en el Huila, que corresponde a 33,740 toneladas. De esas 37,740 toneladas el proyecto espera atender 29 Toneladas anuales.</a:t>
            </a:r>
            <a:endParaRPr lang="es-CO" sz="1100" dirty="0"/>
          </a:p>
        </p:txBody>
      </p:sp>
      <p:sp>
        <p:nvSpPr>
          <p:cNvPr id="11" name="Flecha derecha 10"/>
          <p:cNvSpPr/>
          <p:nvPr/>
        </p:nvSpPr>
        <p:spPr>
          <a:xfrm rot="5400000">
            <a:off x="6654235" y="1576890"/>
            <a:ext cx="206531" cy="20099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4"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a:t>
            </a:r>
            <a:r>
              <a:rPr lang="es-MX" sz="2400" b="1" dirty="0">
                <a:effectLst>
                  <a:outerShdw blurRad="38100" dist="38100" dir="2700000" algn="tl">
                    <a:srgbClr val="000000">
                      <a:alpha val="43137"/>
                    </a:srgbClr>
                  </a:outerShdw>
                </a:effectLst>
              </a:rPr>
              <a:t>de Mercado</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graphicFrame>
        <p:nvGraphicFramePr>
          <p:cNvPr id="5" name="Tabla 4"/>
          <p:cNvGraphicFramePr>
            <a:graphicFrameLocks noGrp="1"/>
          </p:cNvGraphicFramePr>
          <p:nvPr>
            <p:extLst>
              <p:ext uri="{D42A27DB-BD31-4B8C-83A1-F6EECF244321}">
                <p14:modId xmlns:p14="http://schemas.microsoft.com/office/powerpoint/2010/main" val="212023833"/>
              </p:ext>
            </p:extLst>
          </p:nvPr>
        </p:nvGraphicFramePr>
        <p:xfrm>
          <a:off x="3497702" y="1161120"/>
          <a:ext cx="3192277" cy="1687560"/>
        </p:xfrm>
        <a:graphic>
          <a:graphicData uri="http://schemas.openxmlformats.org/drawingml/2006/table">
            <a:tbl>
              <a:tblPr/>
              <a:tblGrid>
                <a:gridCol w="975133">
                  <a:extLst>
                    <a:ext uri="{9D8B030D-6E8A-4147-A177-3AD203B41FA5}">
                      <a16:colId xmlns:a16="http://schemas.microsoft.com/office/drawing/2014/main" xmlns="" val="1236189371"/>
                    </a:ext>
                  </a:extLst>
                </a:gridCol>
                <a:gridCol w="739048">
                  <a:extLst>
                    <a:ext uri="{9D8B030D-6E8A-4147-A177-3AD203B41FA5}">
                      <a16:colId xmlns:a16="http://schemas.microsoft.com/office/drawing/2014/main" xmlns="" val="1559666548"/>
                    </a:ext>
                  </a:extLst>
                </a:gridCol>
                <a:gridCol w="739048">
                  <a:extLst>
                    <a:ext uri="{9D8B030D-6E8A-4147-A177-3AD203B41FA5}">
                      <a16:colId xmlns:a16="http://schemas.microsoft.com/office/drawing/2014/main" xmlns="" val="3417035653"/>
                    </a:ext>
                  </a:extLst>
                </a:gridCol>
                <a:gridCol w="739048">
                  <a:extLst>
                    <a:ext uri="{9D8B030D-6E8A-4147-A177-3AD203B41FA5}">
                      <a16:colId xmlns:a16="http://schemas.microsoft.com/office/drawing/2014/main" xmlns="" val="2809307976"/>
                    </a:ext>
                  </a:extLst>
                </a:gridCol>
              </a:tblGrid>
              <a:tr h="295811">
                <a:tc>
                  <a:txBody>
                    <a:bodyPr/>
                    <a:lstStyle/>
                    <a:p>
                      <a:pPr algn="ctr" fontAlgn="ctr"/>
                      <a:r>
                        <a:rPr lang="es-ES" sz="1100" b="1" i="0" u="none" strike="noStrike" dirty="0" smtClean="0">
                          <a:solidFill>
                            <a:srgbClr val="FFFFFF"/>
                          </a:solidFill>
                          <a:effectLst/>
                          <a:latin typeface="Calibri" panose="020F0502020204030204" pitchFamily="34" charset="0"/>
                        </a:rPr>
                        <a:t>Prod Especie</a:t>
                      </a:r>
                    </a:p>
                    <a:p>
                      <a:pPr algn="ctr" fontAlgn="ctr"/>
                      <a:r>
                        <a:rPr lang="es-CO" sz="1100" b="1" i="0" u="none" strike="noStrike" dirty="0" smtClean="0">
                          <a:solidFill>
                            <a:srgbClr val="FFFFFF"/>
                          </a:solidFill>
                          <a:effectLst/>
                          <a:latin typeface="Calibri" panose="020F0502020204030204" pitchFamily="34" charset="0"/>
                        </a:rPr>
                        <a:t>Toneladas</a:t>
                      </a:r>
                      <a:endParaRPr lang="es-ES" sz="1100" b="1" i="0" u="none" strike="noStrike" dirty="0">
                        <a:solidFill>
                          <a:srgbClr val="FFFFFF"/>
                        </a:solidFill>
                        <a:effectLst/>
                        <a:latin typeface="Calibri" panose="020F0502020204030204" pitchFamily="34" charset="0"/>
                      </a:endParaRPr>
                    </a:p>
                  </a:txBody>
                  <a:tcPr marL="0" marR="0" marT="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002060"/>
                    </a:solidFill>
                  </a:tcPr>
                </a:tc>
                <a:tc>
                  <a:txBody>
                    <a:bodyPr/>
                    <a:lstStyle/>
                    <a:p>
                      <a:pPr algn="ctr" fontAlgn="ctr"/>
                      <a:r>
                        <a:rPr lang="es-ES" sz="1100" b="1" i="0" u="none" strike="noStrike" dirty="0">
                          <a:solidFill>
                            <a:srgbClr val="FFFFFF"/>
                          </a:solidFill>
                          <a:effectLst/>
                          <a:latin typeface="Calibri" panose="020F0502020204030204" pitchFamily="34" charset="0"/>
                        </a:rPr>
                        <a:t>2013</a:t>
                      </a:r>
                    </a:p>
                  </a:txBody>
                  <a:tcPr marL="0" marR="0" marT="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002060"/>
                    </a:solidFill>
                  </a:tcPr>
                </a:tc>
                <a:tc>
                  <a:txBody>
                    <a:bodyPr/>
                    <a:lstStyle/>
                    <a:p>
                      <a:pPr algn="ctr" fontAlgn="ctr"/>
                      <a:r>
                        <a:rPr lang="es-ES" sz="1100" b="1" i="0" u="none" strike="noStrike" dirty="0">
                          <a:solidFill>
                            <a:srgbClr val="FFFFFF"/>
                          </a:solidFill>
                          <a:effectLst/>
                          <a:latin typeface="Calibri" panose="020F0502020204030204" pitchFamily="34" charset="0"/>
                        </a:rPr>
                        <a:t>2014</a:t>
                      </a:r>
                    </a:p>
                  </a:txBody>
                  <a:tcPr marL="0" marR="0" marT="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002060"/>
                    </a:solidFill>
                  </a:tcPr>
                </a:tc>
                <a:tc>
                  <a:txBody>
                    <a:bodyPr/>
                    <a:lstStyle/>
                    <a:p>
                      <a:pPr algn="ctr" fontAlgn="ctr"/>
                      <a:r>
                        <a:rPr lang="es-ES" sz="1100" b="1" i="0" u="none" strike="noStrike">
                          <a:solidFill>
                            <a:srgbClr val="FFFFFF"/>
                          </a:solidFill>
                          <a:effectLst/>
                          <a:latin typeface="Calibri" panose="020F0502020204030204" pitchFamily="34" charset="0"/>
                        </a:rPr>
                        <a:t>2015</a:t>
                      </a:r>
                    </a:p>
                  </a:txBody>
                  <a:tcPr marL="0" marR="0" marT="0" marB="0" anchor="ctr">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002060"/>
                    </a:solidFill>
                  </a:tcPr>
                </a:tc>
                <a:extLst>
                  <a:ext uri="{0D108BD9-81ED-4DB2-BD59-A6C34878D82A}">
                    <a16:rowId xmlns:a16="http://schemas.microsoft.com/office/drawing/2014/main" xmlns="" val="2364648548"/>
                  </a:ext>
                </a:extLst>
              </a:tr>
              <a:tr h="270456">
                <a:tc>
                  <a:txBody>
                    <a:bodyPr/>
                    <a:lstStyle/>
                    <a:p>
                      <a:pPr algn="l" fontAlgn="b"/>
                      <a:r>
                        <a:rPr lang="es-ES" sz="1100" b="0" i="0" u="none" strike="noStrike">
                          <a:solidFill>
                            <a:srgbClr val="000000"/>
                          </a:solidFill>
                          <a:effectLst/>
                          <a:latin typeface="Calibri" panose="020F0502020204030204" pitchFamily="34" charset="0"/>
                        </a:rPr>
                        <a:t>Tilapia</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52.766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60.768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66.157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extLst>
                  <a:ext uri="{0D108BD9-81ED-4DB2-BD59-A6C34878D82A}">
                    <a16:rowId xmlns:a16="http://schemas.microsoft.com/office/drawing/2014/main" xmlns="" val="619279952"/>
                  </a:ext>
                </a:extLst>
              </a:tr>
              <a:tr h="270456">
                <a:tc>
                  <a:txBody>
                    <a:bodyPr/>
                    <a:lstStyle/>
                    <a:p>
                      <a:pPr algn="l" fontAlgn="b"/>
                      <a:r>
                        <a:rPr lang="es-ES" sz="1100" b="0" i="0" u="none" strike="noStrike">
                          <a:solidFill>
                            <a:srgbClr val="000000"/>
                          </a:solidFill>
                          <a:effectLst/>
                          <a:latin typeface="Calibri" panose="020F0502020204030204" pitchFamily="34" charset="0"/>
                        </a:rPr>
                        <a:t>Cachama</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21.360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24.611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20.777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extLst>
                  <a:ext uri="{0D108BD9-81ED-4DB2-BD59-A6C34878D82A}">
                    <a16:rowId xmlns:a16="http://schemas.microsoft.com/office/drawing/2014/main" xmlns="" val="3889523703"/>
                  </a:ext>
                </a:extLst>
              </a:tr>
              <a:tr h="270456">
                <a:tc>
                  <a:txBody>
                    <a:bodyPr/>
                    <a:lstStyle/>
                    <a:p>
                      <a:pPr algn="l" fontAlgn="b"/>
                      <a:r>
                        <a:rPr lang="es-ES" sz="1100" b="0" i="0" u="none" strike="noStrike">
                          <a:solidFill>
                            <a:srgbClr val="000000"/>
                          </a:solidFill>
                          <a:effectLst/>
                          <a:latin typeface="Calibri" panose="020F0502020204030204" pitchFamily="34" charset="0"/>
                        </a:rPr>
                        <a:t>Trucha</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9.034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10.409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15.828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extLst>
                  <a:ext uri="{0D108BD9-81ED-4DB2-BD59-A6C34878D82A}">
                    <a16:rowId xmlns:a16="http://schemas.microsoft.com/office/drawing/2014/main" xmlns="" val="3989918791"/>
                  </a:ext>
                </a:extLst>
              </a:tr>
              <a:tr h="270456">
                <a:tc>
                  <a:txBody>
                    <a:bodyPr/>
                    <a:lstStyle/>
                    <a:p>
                      <a:pPr algn="l" fontAlgn="b"/>
                      <a:r>
                        <a:rPr lang="es-ES" sz="1100" b="0" i="0" u="none" strike="noStrike">
                          <a:solidFill>
                            <a:srgbClr val="000000"/>
                          </a:solidFill>
                          <a:effectLst/>
                          <a:latin typeface="Calibri" panose="020F0502020204030204" pitchFamily="34" charset="0"/>
                        </a:rPr>
                        <a:t>Otros</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1.266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dirty="0">
                          <a:solidFill>
                            <a:srgbClr val="000000"/>
                          </a:solidFill>
                          <a:effectLst/>
                          <a:latin typeface="Calibri" panose="020F0502020204030204" pitchFamily="34" charset="0"/>
                        </a:rPr>
                        <a:t>            1.459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3.351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tcPr>
                </a:tc>
                <a:extLst>
                  <a:ext uri="{0D108BD9-81ED-4DB2-BD59-A6C34878D82A}">
                    <a16:rowId xmlns:a16="http://schemas.microsoft.com/office/drawing/2014/main" xmlns="" val="634551944"/>
                  </a:ext>
                </a:extLst>
              </a:tr>
              <a:tr h="270456">
                <a:tc>
                  <a:txBody>
                    <a:bodyPr/>
                    <a:lstStyle/>
                    <a:p>
                      <a:pPr algn="l" fontAlgn="b"/>
                      <a:r>
                        <a:rPr lang="es-ES" sz="1100" b="1" i="0" u="none" strike="noStrike">
                          <a:solidFill>
                            <a:srgbClr val="FFFFFF"/>
                          </a:solidFill>
                          <a:effectLst/>
                          <a:latin typeface="Calibri" panose="020F0502020204030204" pitchFamily="34" charset="0"/>
                        </a:rPr>
                        <a:t>Total</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595959"/>
                    </a:solidFill>
                  </a:tcPr>
                </a:tc>
                <a:tc>
                  <a:txBody>
                    <a:bodyPr/>
                    <a:lstStyle/>
                    <a:p>
                      <a:pPr algn="l" fontAlgn="b"/>
                      <a:r>
                        <a:rPr lang="es-ES" sz="1100" b="1" i="0" u="none" strike="noStrike" dirty="0">
                          <a:solidFill>
                            <a:srgbClr val="FFFFFF"/>
                          </a:solidFill>
                          <a:effectLst/>
                          <a:latin typeface="Calibri" panose="020F0502020204030204" pitchFamily="34" charset="0"/>
                        </a:rPr>
                        <a:t>          84.426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595959"/>
                    </a:solidFill>
                  </a:tcPr>
                </a:tc>
                <a:tc>
                  <a:txBody>
                    <a:bodyPr/>
                    <a:lstStyle/>
                    <a:p>
                      <a:pPr algn="l" fontAlgn="b"/>
                      <a:r>
                        <a:rPr lang="es-ES" sz="1100" b="1" i="0" u="none" strike="noStrike">
                          <a:solidFill>
                            <a:srgbClr val="FFFFFF"/>
                          </a:solidFill>
                          <a:effectLst/>
                          <a:latin typeface="Calibri" panose="020F0502020204030204" pitchFamily="34" charset="0"/>
                        </a:rPr>
                        <a:t>          97.247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595959"/>
                    </a:solidFill>
                  </a:tcPr>
                </a:tc>
                <a:tc>
                  <a:txBody>
                    <a:bodyPr/>
                    <a:lstStyle/>
                    <a:p>
                      <a:pPr algn="l" fontAlgn="b"/>
                      <a:r>
                        <a:rPr lang="es-ES" sz="1100" b="1" i="0" u="none" strike="noStrike" dirty="0">
                          <a:solidFill>
                            <a:srgbClr val="FFFFFF"/>
                          </a:solidFill>
                          <a:effectLst/>
                          <a:latin typeface="Calibri" panose="020F0502020204030204" pitchFamily="34" charset="0"/>
                        </a:rPr>
                        <a:t>        106.113 </a:t>
                      </a:r>
                    </a:p>
                  </a:txBody>
                  <a:tcPr marL="0" marR="0" marT="0" marB="0" anchor="b">
                    <a:lnL w="6350" cap="flat" cmpd="sng" algn="ctr">
                      <a:solidFill>
                        <a:srgbClr val="808080"/>
                      </a:solidFill>
                      <a:prstDash val="dot"/>
                      <a:round/>
                      <a:headEnd type="none" w="med" len="med"/>
                      <a:tailEnd type="none" w="med" len="med"/>
                    </a:lnL>
                    <a:lnR w="6350" cap="flat" cmpd="sng" algn="ctr">
                      <a:solidFill>
                        <a:srgbClr val="808080"/>
                      </a:solidFill>
                      <a:prstDash val="dot"/>
                      <a:round/>
                      <a:headEnd type="none" w="med" len="med"/>
                      <a:tailEnd type="none" w="med" len="med"/>
                    </a:lnR>
                    <a:lnT w="6350" cap="flat" cmpd="sng" algn="ctr">
                      <a:solidFill>
                        <a:srgbClr val="808080"/>
                      </a:solidFill>
                      <a:prstDash val="dot"/>
                      <a:round/>
                      <a:headEnd type="none" w="med" len="med"/>
                      <a:tailEnd type="none" w="med" len="med"/>
                    </a:lnT>
                    <a:lnB w="6350" cap="flat" cmpd="sng" algn="ctr">
                      <a:solidFill>
                        <a:srgbClr val="808080"/>
                      </a:solidFill>
                      <a:prstDash val="dot"/>
                      <a:round/>
                      <a:headEnd type="none" w="med" len="med"/>
                      <a:tailEnd type="none" w="med" len="med"/>
                    </a:lnB>
                    <a:solidFill>
                      <a:srgbClr val="595959"/>
                    </a:solidFill>
                  </a:tcPr>
                </a:tc>
                <a:extLst>
                  <a:ext uri="{0D108BD9-81ED-4DB2-BD59-A6C34878D82A}">
                    <a16:rowId xmlns:a16="http://schemas.microsoft.com/office/drawing/2014/main" xmlns="" val="3803744460"/>
                  </a:ext>
                </a:extLst>
              </a:tr>
            </a:tbl>
          </a:graphicData>
        </a:graphic>
      </p:graphicFrame>
      <p:pic>
        <p:nvPicPr>
          <p:cNvPr id="16" name="Imagen 15"/>
          <p:cNvPicPr/>
          <p:nvPr/>
        </p:nvPicPr>
        <p:blipFill>
          <a:blip r:embed="rId4">
            <a:extLst>
              <a:ext uri="{28A0092B-C50C-407E-A947-70E740481C1C}">
                <a14:useLocalDpi xmlns:a14="http://schemas.microsoft.com/office/drawing/2010/main" val="0"/>
              </a:ext>
            </a:extLst>
          </a:blip>
          <a:srcRect/>
          <a:stretch>
            <a:fillRect/>
          </a:stretch>
        </p:blipFill>
        <p:spPr bwMode="auto">
          <a:xfrm>
            <a:off x="97849" y="2887755"/>
            <a:ext cx="3370565" cy="1646410"/>
          </a:xfrm>
          <a:prstGeom prst="rect">
            <a:avLst/>
          </a:prstGeom>
          <a:noFill/>
          <a:ln>
            <a:noFill/>
          </a:ln>
        </p:spPr>
      </p:pic>
      <p:sp>
        <p:nvSpPr>
          <p:cNvPr id="17" name="Flecha derecha 16"/>
          <p:cNvSpPr/>
          <p:nvPr/>
        </p:nvSpPr>
        <p:spPr>
          <a:xfrm rot="5400000">
            <a:off x="5488198" y="3539093"/>
            <a:ext cx="206531" cy="20099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8" name="Flecha derecha 17"/>
          <p:cNvSpPr/>
          <p:nvPr/>
        </p:nvSpPr>
        <p:spPr>
          <a:xfrm>
            <a:off x="2685937" y="4322783"/>
            <a:ext cx="174221" cy="169846"/>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1520570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3600" b="1" dirty="0" smtClean="0">
                <a:effectLst>
                  <a:outerShdw blurRad="38100" dist="38100" dir="2700000" algn="tl">
                    <a:srgbClr val="000000">
                      <a:alpha val="43137"/>
                    </a:srgbClr>
                  </a:outerShdw>
                </a:effectLst>
              </a:rPr>
              <a:t>AGENDA</a:t>
            </a:r>
            <a:endParaRPr lang="es-CO" sz="36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a:buClr>
                <a:srgbClr val="C00000"/>
              </a:buClr>
              <a:buFont typeface="Wingdings" panose="05000000000000000000" pitchFamily="2" charset="2"/>
              <a:buChar char="v"/>
            </a:pPr>
            <a:r>
              <a:rPr lang="es-CO" dirty="0" smtClean="0"/>
              <a:t> </a:t>
            </a:r>
            <a:r>
              <a:rPr lang="es-CO" sz="1800" dirty="0"/>
              <a:t>P</a:t>
            </a:r>
            <a:r>
              <a:rPr lang="es-CO" sz="1800" dirty="0" smtClean="0"/>
              <a:t>erfil del proyecto (3 minutos)</a:t>
            </a:r>
          </a:p>
          <a:p>
            <a:pPr>
              <a:buClr>
                <a:srgbClr val="C00000"/>
              </a:buClr>
              <a:buFont typeface="Wingdings" panose="05000000000000000000" pitchFamily="2" charset="2"/>
              <a:buChar char="v"/>
            </a:pPr>
            <a:r>
              <a:rPr lang="es-CO" sz="1800" dirty="0" smtClean="0"/>
              <a:t>Identificación y alineación estratégica (IAEP) (3 minutos)</a:t>
            </a:r>
          </a:p>
          <a:p>
            <a:pPr>
              <a:buClr>
                <a:srgbClr val="C00000"/>
              </a:buClr>
              <a:buFont typeface="Wingdings" panose="05000000000000000000" pitchFamily="2" charset="2"/>
              <a:buChar char="v"/>
            </a:pPr>
            <a:r>
              <a:rPr lang="es-CO" sz="1800" dirty="0" smtClean="0"/>
              <a:t> Formulación (25 minutos)</a:t>
            </a:r>
          </a:p>
          <a:p>
            <a:pPr lvl="1">
              <a:buClr>
                <a:srgbClr val="C00000"/>
              </a:buClr>
              <a:buFont typeface="Wingdings" panose="05000000000000000000" pitchFamily="2" charset="2"/>
              <a:buChar char="v"/>
            </a:pPr>
            <a:r>
              <a:rPr lang="es-CO" sz="1600" dirty="0" smtClean="0"/>
              <a:t> Estudios de mercado (5 minutos)</a:t>
            </a:r>
          </a:p>
          <a:p>
            <a:pPr lvl="1">
              <a:buClr>
                <a:srgbClr val="C00000"/>
              </a:buClr>
              <a:buFont typeface="Wingdings" panose="05000000000000000000" pitchFamily="2" charset="2"/>
              <a:buChar char="v"/>
            </a:pPr>
            <a:r>
              <a:rPr lang="es-CO" sz="1600" dirty="0" smtClean="0"/>
              <a:t> Estudios técnicos (5 minutos)</a:t>
            </a:r>
          </a:p>
          <a:p>
            <a:pPr lvl="1">
              <a:buClr>
                <a:srgbClr val="C00000"/>
              </a:buClr>
              <a:buFont typeface="Wingdings" panose="05000000000000000000" pitchFamily="2" charset="2"/>
              <a:buChar char="v"/>
            </a:pPr>
            <a:r>
              <a:rPr lang="es-CO" sz="1600" dirty="0" smtClean="0"/>
              <a:t> Estudios ambientales (5 minutos)</a:t>
            </a:r>
          </a:p>
          <a:p>
            <a:pPr lvl="1">
              <a:buClr>
                <a:srgbClr val="C00000"/>
              </a:buClr>
              <a:buFont typeface="Wingdings" panose="05000000000000000000" pitchFamily="2" charset="2"/>
              <a:buChar char="v"/>
            </a:pPr>
            <a:r>
              <a:rPr lang="es-CO" sz="1600" dirty="0" smtClean="0"/>
              <a:t> Estudios administrativos (5 minutos)</a:t>
            </a:r>
          </a:p>
          <a:p>
            <a:pPr lvl="1">
              <a:buClr>
                <a:srgbClr val="C00000"/>
              </a:buClr>
              <a:buFont typeface="Wingdings" panose="05000000000000000000" pitchFamily="2" charset="2"/>
              <a:buChar char="v"/>
            </a:pPr>
            <a:r>
              <a:rPr lang="es-CO" sz="1600" dirty="0" smtClean="0"/>
              <a:t> Estudios de costos y beneficios, presupuesto, inversión y financiamiento (5 minutos)</a:t>
            </a:r>
          </a:p>
          <a:p>
            <a:pPr>
              <a:buClr>
                <a:srgbClr val="C00000"/>
              </a:buClr>
              <a:buFont typeface="Wingdings" panose="05000000000000000000" pitchFamily="2" charset="2"/>
              <a:buChar char="v"/>
            </a:pPr>
            <a:r>
              <a:rPr lang="es-CO" sz="1800" dirty="0" smtClean="0"/>
              <a:t> Evaluación financiera (5 minutos)</a:t>
            </a:r>
          </a:p>
          <a:p>
            <a:pPr>
              <a:buClr>
                <a:srgbClr val="C00000"/>
              </a:buClr>
              <a:buFont typeface="Wingdings" panose="05000000000000000000" pitchFamily="2" charset="2"/>
              <a:buChar char="v"/>
            </a:pPr>
            <a:r>
              <a:rPr lang="es-CO" sz="1800" dirty="0" smtClean="0"/>
              <a:t> Gerencia del trabajo de  grado (7 minutos)</a:t>
            </a:r>
            <a:endParaRPr lang="es-CO" sz="1800" dirty="0"/>
          </a:p>
        </p:txBody>
      </p:sp>
      <p:sp>
        <p:nvSpPr>
          <p:cNvPr id="4" name="Marcador de número de diapositiva 3"/>
          <p:cNvSpPr>
            <a:spLocks noGrp="1"/>
          </p:cNvSpPr>
          <p:nvPr>
            <p:ph type="sldNum" sz="quarter" idx="12"/>
          </p:nvPr>
        </p:nvSpPr>
        <p:spPr/>
        <p:txBody>
          <a:bodyPr/>
          <a:lstStyle/>
          <a:p>
            <a:fld id="{48F63A3B-78C7-47BE-AE5E-E10140E04643}" type="slidenum">
              <a:rPr lang="en-US" smtClean="0"/>
              <a:t>2</a:t>
            </a:fld>
            <a:endParaRPr lang="en-US"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5388" y="2126974"/>
            <a:ext cx="1462087" cy="1147666"/>
          </a:xfrm>
          <a:prstGeom prst="rect">
            <a:avLst/>
          </a:prstGeom>
        </p:spPr>
      </p:pic>
    </p:spTree>
    <p:extLst>
      <p:ext uri="{BB962C8B-B14F-4D97-AF65-F5344CB8AC3E}">
        <p14:creationId xmlns:p14="http://schemas.microsoft.com/office/powerpoint/2010/main" val="11984874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7 CuadroTexto"/>
          <p:cNvSpPr txBox="1"/>
          <p:nvPr/>
        </p:nvSpPr>
        <p:spPr>
          <a:xfrm>
            <a:off x="3712566" y="3230936"/>
            <a:ext cx="2694862" cy="1569660"/>
          </a:xfrm>
          <a:prstGeom prst="rect">
            <a:avLst/>
          </a:prstGeom>
          <a:noFill/>
        </p:spPr>
        <p:txBody>
          <a:bodyPr wrap="square" rtlCol="0">
            <a:spAutoFit/>
          </a:bodyPr>
          <a:lstStyle/>
          <a:p>
            <a:r>
              <a:rPr lang="es-MX" sz="1200" dirty="0" smtClean="0"/>
              <a:t>En los últimos 7 años el consumo de pescado por habitante a aumentado un 58%; todavía con un amplio margen de crecimiento ya que en lo países desarrollados el consumo en Kg por habitante es de 18 kg, frente a un 6,4 kg por habitante que es el consumo actual.</a:t>
            </a:r>
            <a:endParaRPr lang="es-CO" sz="1200" dirty="0"/>
          </a:p>
        </p:txBody>
      </p:sp>
      <p:sp>
        <p:nvSpPr>
          <p:cNvPr id="49" name="Cerrar llave 48"/>
          <p:cNvSpPr/>
          <p:nvPr/>
        </p:nvSpPr>
        <p:spPr>
          <a:xfrm>
            <a:off x="3444127" y="1154421"/>
            <a:ext cx="268439" cy="1795014"/>
          </a:xfrm>
          <a:prstGeom prst="rightBrace">
            <a:avLst>
              <a:gd name="adj1" fmla="val 55318"/>
              <a:gd name="adj2" fmla="val 5000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dirty="0"/>
          </a:p>
        </p:txBody>
      </p:sp>
      <p:graphicFrame>
        <p:nvGraphicFramePr>
          <p:cNvPr id="52" name="Tabla 51"/>
          <p:cNvGraphicFramePr>
            <a:graphicFrameLocks noGrp="1"/>
          </p:cNvGraphicFramePr>
          <p:nvPr>
            <p:extLst>
              <p:ext uri="{D42A27DB-BD31-4B8C-83A1-F6EECF244321}">
                <p14:modId xmlns:p14="http://schemas.microsoft.com/office/powerpoint/2010/main" val="4263444567"/>
              </p:ext>
            </p:extLst>
          </p:nvPr>
        </p:nvGraphicFramePr>
        <p:xfrm>
          <a:off x="105418" y="3236933"/>
          <a:ext cx="3370566" cy="1760987"/>
        </p:xfrm>
        <a:graphic>
          <a:graphicData uri="http://schemas.openxmlformats.org/drawingml/2006/table">
            <a:tbl>
              <a:tblPr firstRow="1" firstCol="1" bandRow="1">
                <a:tableStyleId>{93296810-A885-4BE3-A3E7-6D5BEEA58F35}</a:tableStyleId>
              </a:tblPr>
              <a:tblGrid>
                <a:gridCol w="434619">
                  <a:extLst>
                    <a:ext uri="{9D8B030D-6E8A-4147-A177-3AD203B41FA5}">
                      <a16:colId xmlns:a16="http://schemas.microsoft.com/office/drawing/2014/main" xmlns="" val="3334402559"/>
                    </a:ext>
                  </a:extLst>
                </a:gridCol>
                <a:gridCol w="801013">
                  <a:extLst>
                    <a:ext uri="{9D8B030D-6E8A-4147-A177-3AD203B41FA5}">
                      <a16:colId xmlns:a16="http://schemas.microsoft.com/office/drawing/2014/main" xmlns="" val="2104398840"/>
                    </a:ext>
                  </a:extLst>
                </a:gridCol>
                <a:gridCol w="912385">
                  <a:extLst>
                    <a:ext uri="{9D8B030D-6E8A-4147-A177-3AD203B41FA5}">
                      <a16:colId xmlns:a16="http://schemas.microsoft.com/office/drawing/2014/main" xmlns="" val="2468311533"/>
                    </a:ext>
                  </a:extLst>
                </a:gridCol>
                <a:gridCol w="694830">
                  <a:extLst>
                    <a:ext uri="{9D8B030D-6E8A-4147-A177-3AD203B41FA5}">
                      <a16:colId xmlns:a16="http://schemas.microsoft.com/office/drawing/2014/main" xmlns="" val="1130585985"/>
                    </a:ext>
                  </a:extLst>
                </a:gridCol>
                <a:gridCol w="527719">
                  <a:extLst>
                    <a:ext uri="{9D8B030D-6E8A-4147-A177-3AD203B41FA5}">
                      <a16:colId xmlns:a16="http://schemas.microsoft.com/office/drawing/2014/main" xmlns="" val="798060253"/>
                    </a:ext>
                  </a:extLst>
                </a:gridCol>
              </a:tblGrid>
              <a:tr h="414921">
                <a:tc>
                  <a:txBody>
                    <a:bodyPr/>
                    <a:lstStyle/>
                    <a:p>
                      <a:pPr algn="ctr">
                        <a:lnSpc>
                          <a:spcPct val="107000"/>
                        </a:lnSpc>
                        <a:spcAft>
                          <a:spcPts val="0"/>
                        </a:spcAft>
                      </a:pPr>
                      <a:r>
                        <a:rPr lang="es-ES" sz="900" dirty="0">
                          <a:solidFill>
                            <a:sysClr val="windowText" lastClr="000000"/>
                          </a:solidFill>
                          <a:effectLst/>
                        </a:rPr>
                        <a:t>Fecha</a:t>
                      </a:r>
                      <a:endParaRPr lang="es-ES"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solidFill>
                            <a:sysClr val="windowText" lastClr="000000"/>
                          </a:solidFill>
                          <a:effectLst/>
                        </a:rPr>
                        <a:t>Carne de res (kg/hab)</a:t>
                      </a:r>
                      <a:endParaRPr lang="es-ES"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solidFill>
                            <a:sysClr val="windowText" lastClr="000000"/>
                          </a:solidFill>
                          <a:effectLst/>
                        </a:rPr>
                        <a:t>Carne de pollo (kg/hab)</a:t>
                      </a:r>
                      <a:endParaRPr lang="es-ES"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solidFill>
                            <a:sysClr val="windowText" lastClr="000000"/>
                          </a:solidFill>
                          <a:effectLst/>
                        </a:rPr>
                        <a:t>Carne de cerdo (kg/hab)</a:t>
                      </a:r>
                      <a:endParaRPr lang="es-ES"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solidFill>
                            <a:sysClr val="windowText" lastClr="000000"/>
                          </a:solidFill>
                          <a:effectLst/>
                        </a:rPr>
                        <a:t>Pescado (kg/hab)</a:t>
                      </a:r>
                      <a:endParaRPr lang="es-ES" sz="1100" dirty="0">
                        <a:solidFill>
                          <a:sysClr val="windowText" lastClr="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480841863"/>
                  </a:ext>
                </a:extLst>
              </a:tr>
              <a:tr h="138307">
                <a:tc>
                  <a:txBody>
                    <a:bodyPr/>
                    <a:lstStyle/>
                    <a:p>
                      <a:pPr algn="ctr">
                        <a:lnSpc>
                          <a:spcPct val="107000"/>
                        </a:lnSpc>
                        <a:spcAft>
                          <a:spcPts val="0"/>
                        </a:spcAft>
                      </a:pPr>
                      <a:r>
                        <a:rPr lang="es-ES" sz="900" dirty="0">
                          <a:effectLst/>
                        </a:rPr>
                        <a:t>2007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17,81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21,6</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4,35</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4,03</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262509399"/>
                  </a:ext>
                </a:extLst>
              </a:tr>
              <a:tr h="138307">
                <a:tc>
                  <a:txBody>
                    <a:bodyPr/>
                    <a:lstStyle/>
                    <a:p>
                      <a:pPr algn="ctr">
                        <a:lnSpc>
                          <a:spcPct val="107000"/>
                        </a:lnSpc>
                        <a:spcAft>
                          <a:spcPts val="0"/>
                        </a:spcAft>
                      </a:pPr>
                      <a:r>
                        <a:rPr lang="es-ES" sz="900" dirty="0">
                          <a:effectLst/>
                        </a:rPr>
                        <a:t>2008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17,38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23,3</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4,3</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4,17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265496463"/>
                  </a:ext>
                </a:extLst>
              </a:tr>
              <a:tr h="138307">
                <a:tc>
                  <a:txBody>
                    <a:bodyPr/>
                    <a:lstStyle/>
                    <a:p>
                      <a:pPr algn="ctr">
                        <a:lnSpc>
                          <a:spcPct val="107000"/>
                        </a:lnSpc>
                        <a:spcAft>
                          <a:spcPts val="0"/>
                        </a:spcAft>
                      </a:pPr>
                      <a:r>
                        <a:rPr lang="es-ES" sz="900" dirty="0">
                          <a:effectLst/>
                        </a:rPr>
                        <a:t>2009</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17,67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22,7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4,22</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3,49</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239197398"/>
                  </a:ext>
                </a:extLst>
              </a:tr>
              <a:tr h="138307">
                <a:tc>
                  <a:txBody>
                    <a:bodyPr/>
                    <a:lstStyle/>
                    <a:p>
                      <a:pPr algn="ctr">
                        <a:lnSpc>
                          <a:spcPct val="107000"/>
                        </a:lnSpc>
                        <a:spcAft>
                          <a:spcPts val="0"/>
                        </a:spcAft>
                      </a:pPr>
                      <a:r>
                        <a:rPr lang="es-ES" sz="900" dirty="0">
                          <a:effectLst/>
                        </a:rPr>
                        <a:t>2010</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18,94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23,4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4,77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4,48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3944397658"/>
                  </a:ext>
                </a:extLst>
              </a:tr>
              <a:tr h="138307">
                <a:tc>
                  <a:txBody>
                    <a:bodyPr/>
                    <a:lstStyle/>
                    <a:p>
                      <a:pPr algn="ctr">
                        <a:lnSpc>
                          <a:spcPct val="107000"/>
                        </a:lnSpc>
                        <a:spcAft>
                          <a:spcPts val="0"/>
                        </a:spcAft>
                      </a:pPr>
                      <a:r>
                        <a:rPr lang="es-ES" sz="900" dirty="0">
                          <a:effectLst/>
                        </a:rPr>
                        <a:t>2011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20,01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23,8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5,52</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4,52</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4077423639"/>
                  </a:ext>
                </a:extLst>
              </a:tr>
              <a:tr h="138307">
                <a:tc>
                  <a:txBody>
                    <a:bodyPr/>
                    <a:lstStyle/>
                    <a:p>
                      <a:pPr algn="ctr">
                        <a:lnSpc>
                          <a:spcPct val="107000"/>
                        </a:lnSpc>
                        <a:spcAft>
                          <a:spcPts val="0"/>
                        </a:spcAft>
                      </a:pPr>
                      <a:r>
                        <a:rPr lang="es-ES" sz="900" dirty="0">
                          <a:effectLst/>
                        </a:rPr>
                        <a:t>2012</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20,76</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23,7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6,01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5,4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142855457"/>
                  </a:ext>
                </a:extLst>
              </a:tr>
              <a:tr h="138307">
                <a:tc>
                  <a:txBody>
                    <a:bodyPr/>
                    <a:lstStyle/>
                    <a:p>
                      <a:pPr algn="ctr">
                        <a:lnSpc>
                          <a:spcPct val="107000"/>
                        </a:lnSpc>
                        <a:spcAft>
                          <a:spcPts val="0"/>
                        </a:spcAft>
                      </a:pPr>
                      <a:r>
                        <a:rPr lang="es-ES" sz="900" dirty="0">
                          <a:effectLst/>
                        </a:rPr>
                        <a:t>2013</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19,7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27,1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6,67</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6,1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192343536"/>
                  </a:ext>
                </a:extLst>
              </a:tr>
              <a:tr h="138307">
                <a:tc>
                  <a:txBody>
                    <a:bodyPr/>
                    <a:lstStyle/>
                    <a:p>
                      <a:pPr algn="ctr">
                        <a:lnSpc>
                          <a:spcPct val="107000"/>
                        </a:lnSpc>
                        <a:spcAft>
                          <a:spcPts val="0"/>
                        </a:spcAft>
                      </a:pPr>
                      <a:r>
                        <a:rPr lang="es-ES" sz="900" dirty="0">
                          <a:effectLst/>
                        </a:rPr>
                        <a:t>2014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19,3</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29,5</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7,18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6,1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52898723"/>
                  </a:ext>
                </a:extLst>
              </a:tr>
              <a:tr h="138307">
                <a:tc>
                  <a:txBody>
                    <a:bodyPr/>
                    <a:lstStyle/>
                    <a:p>
                      <a:pPr algn="ctr">
                        <a:lnSpc>
                          <a:spcPct val="107000"/>
                        </a:lnSpc>
                        <a:spcAft>
                          <a:spcPts val="0"/>
                        </a:spcAft>
                      </a:pPr>
                      <a:r>
                        <a:rPr lang="es-ES" sz="900" dirty="0">
                          <a:effectLst/>
                        </a:rPr>
                        <a:t>2015</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19,1</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30,4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7,8</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900" dirty="0">
                          <a:effectLst/>
                        </a:rPr>
                        <a:t>6,4</a:t>
                      </a:r>
                      <a:endParaRPr lang="es-ES"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959875347"/>
                  </a:ext>
                </a:extLst>
              </a:tr>
            </a:tbl>
          </a:graphicData>
        </a:graphic>
      </p:graphicFrame>
      <p:sp>
        <p:nvSpPr>
          <p:cNvPr id="9" name="34 Redondear rectángulo de esquina diagonal"/>
          <p:cNvSpPr/>
          <p:nvPr/>
        </p:nvSpPr>
        <p:spPr>
          <a:xfrm>
            <a:off x="74810" y="2980101"/>
            <a:ext cx="3370565" cy="184281"/>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Comportamiento frente</a:t>
            </a:r>
            <a:r>
              <a:rPr kumimoji="0" lang="es-MX" sz="1300" b="1" i="0" u="none" strike="noStrike" kern="1200" cap="none" spc="0" normalizeH="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 a otros productos</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graphicFrame>
        <p:nvGraphicFramePr>
          <p:cNvPr id="3" name="Tabla 2"/>
          <p:cNvGraphicFramePr>
            <a:graphicFrameLocks noGrp="1"/>
          </p:cNvGraphicFramePr>
          <p:nvPr>
            <p:extLst>
              <p:ext uri="{D42A27DB-BD31-4B8C-83A1-F6EECF244321}">
                <p14:modId xmlns:p14="http://schemas.microsoft.com/office/powerpoint/2010/main" val="2004354840"/>
              </p:ext>
            </p:extLst>
          </p:nvPr>
        </p:nvGraphicFramePr>
        <p:xfrm>
          <a:off x="145192" y="1162786"/>
          <a:ext cx="3200370" cy="1687418"/>
        </p:xfrm>
        <a:graphic>
          <a:graphicData uri="http://schemas.openxmlformats.org/drawingml/2006/table">
            <a:tbl>
              <a:tblPr firstRow="1" firstCol="1" bandRow="1">
                <a:tableStyleId>{93296810-A885-4BE3-A3E7-6D5BEEA58F35}</a:tableStyleId>
              </a:tblPr>
              <a:tblGrid>
                <a:gridCol w="561985">
                  <a:extLst>
                    <a:ext uri="{9D8B030D-6E8A-4147-A177-3AD203B41FA5}">
                      <a16:colId xmlns:a16="http://schemas.microsoft.com/office/drawing/2014/main" xmlns="" val="2896426508"/>
                    </a:ext>
                  </a:extLst>
                </a:gridCol>
                <a:gridCol w="1227970">
                  <a:extLst>
                    <a:ext uri="{9D8B030D-6E8A-4147-A177-3AD203B41FA5}">
                      <a16:colId xmlns:a16="http://schemas.microsoft.com/office/drawing/2014/main" xmlns="" val="910728512"/>
                    </a:ext>
                  </a:extLst>
                </a:gridCol>
                <a:gridCol w="654126">
                  <a:extLst>
                    <a:ext uri="{9D8B030D-6E8A-4147-A177-3AD203B41FA5}">
                      <a16:colId xmlns:a16="http://schemas.microsoft.com/office/drawing/2014/main" xmlns="" val="3725799770"/>
                    </a:ext>
                  </a:extLst>
                </a:gridCol>
                <a:gridCol w="756289">
                  <a:extLst>
                    <a:ext uri="{9D8B030D-6E8A-4147-A177-3AD203B41FA5}">
                      <a16:colId xmlns:a16="http://schemas.microsoft.com/office/drawing/2014/main" xmlns="" val="1420430724"/>
                    </a:ext>
                  </a:extLst>
                </a:gridCol>
              </a:tblGrid>
              <a:tr h="310114">
                <a:tc>
                  <a:txBody>
                    <a:bodyPr/>
                    <a:lstStyle/>
                    <a:p>
                      <a:pPr algn="ctr">
                        <a:lnSpc>
                          <a:spcPct val="107000"/>
                        </a:lnSpc>
                        <a:spcAft>
                          <a:spcPts val="0"/>
                        </a:spcAft>
                      </a:pPr>
                      <a:r>
                        <a:rPr lang="es-ES" sz="1050" dirty="0">
                          <a:effectLst/>
                        </a:rPr>
                        <a:t>Especie</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1050" dirty="0">
                          <a:effectLst/>
                        </a:rPr>
                        <a:t>Empresa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1050" dirty="0">
                          <a:effectLst/>
                        </a:rPr>
                        <a:t>Departamento</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ctr">
                        <a:lnSpc>
                          <a:spcPct val="107000"/>
                        </a:lnSpc>
                        <a:spcAft>
                          <a:spcPts val="0"/>
                        </a:spcAft>
                      </a:pPr>
                      <a:r>
                        <a:rPr lang="es-ES" sz="1050" dirty="0">
                          <a:effectLst/>
                        </a:rPr>
                        <a:t>Capacidad (Ton /Mes)</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2473864396"/>
                  </a:ext>
                </a:extLst>
              </a:tr>
              <a:tr h="262882">
                <a:tc>
                  <a:txBody>
                    <a:bodyPr/>
                    <a:lstStyle/>
                    <a:p>
                      <a:pPr>
                        <a:lnSpc>
                          <a:spcPct val="107000"/>
                        </a:lnSpc>
                        <a:spcAft>
                          <a:spcPts val="0"/>
                        </a:spcAft>
                      </a:pPr>
                      <a:r>
                        <a:rPr lang="es-ES" sz="900" dirty="0">
                          <a:effectLst/>
                        </a:rPr>
                        <a:t>Tilapia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Piscícola El Rosario</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Antioquia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450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394460262"/>
                  </a:ext>
                </a:extLst>
              </a:tr>
              <a:tr h="128475">
                <a:tc>
                  <a:txBody>
                    <a:bodyPr/>
                    <a:lstStyle/>
                    <a:p>
                      <a:pPr>
                        <a:lnSpc>
                          <a:spcPct val="107000"/>
                        </a:lnSpc>
                        <a:spcAft>
                          <a:spcPts val="0"/>
                        </a:spcAft>
                      </a:pPr>
                      <a:r>
                        <a:rPr lang="es-ES" sz="900" dirty="0">
                          <a:effectLst/>
                        </a:rPr>
                        <a:t>Tilapia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Proceal</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Huila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600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640029188"/>
                  </a:ext>
                </a:extLst>
              </a:tr>
              <a:tr h="262882">
                <a:tc>
                  <a:txBody>
                    <a:bodyPr/>
                    <a:lstStyle/>
                    <a:p>
                      <a:pPr>
                        <a:lnSpc>
                          <a:spcPct val="107000"/>
                        </a:lnSpc>
                        <a:spcAft>
                          <a:spcPts val="0"/>
                        </a:spcAft>
                      </a:pPr>
                      <a:r>
                        <a:rPr lang="es-ES" sz="900" dirty="0">
                          <a:effectLst/>
                        </a:rPr>
                        <a:t>Tilapia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Piscícola New York</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Huila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750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102447213"/>
                  </a:ext>
                </a:extLst>
              </a:tr>
              <a:tr h="128475">
                <a:tc>
                  <a:txBody>
                    <a:bodyPr/>
                    <a:lstStyle/>
                    <a:p>
                      <a:pPr>
                        <a:lnSpc>
                          <a:spcPct val="107000"/>
                        </a:lnSpc>
                        <a:spcAft>
                          <a:spcPts val="0"/>
                        </a:spcAft>
                      </a:pPr>
                      <a:r>
                        <a:rPr lang="es-ES" sz="900" dirty="0">
                          <a:effectLst/>
                        </a:rPr>
                        <a:t>Tilapia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Camepez</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Huila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600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500157440"/>
                  </a:ext>
                </a:extLst>
              </a:tr>
              <a:tr h="262882">
                <a:tc>
                  <a:txBody>
                    <a:bodyPr/>
                    <a:lstStyle/>
                    <a:p>
                      <a:pPr>
                        <a:lnSpc>
                          <a:spcPct val="107000"/>
                        </a:lnSpc>
                        <a:spcAft>
                          <a:spcPts val="0"/>
                        </a:spcAft>
                      </a:pPr>
                      <a:r>
                        <a:rPr lang="es-ES" sz="900" dirty="0">
                          <a:effectLst/>
                        </a:rPr>
                        <a:t>Tilapia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Piscícola Botero</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Huila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500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389576504"/>
                  </a:ext>
                </a:extLst>
              </a:tr>
              <a:tr h="262882">
                <a:tc>
                  <a:txBody>
                    <a:bodyPr/>
                    <a:lstStyle/>
                    <a:p>
                      <a:pPr>
                        <a:lnSpc>
                          <a:spcPct val="107000"/>
                        </a:lnSpc>
                        <a:spcAft>
                          <a:spcPts val="0"/>
                        </a:spcAft>
                      </a:pPr>
                      <a:r>
                        <a:rPr lang="es-ES" sz="900" dirty="0">
                          <a:effectLst/>
                        </a:rPr>
                        <a:t>Trucha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nSpc>
                          <a:spcPct val="107000"/>
                        </a:lnSpc>
                        <a:spcAft>
                          <a:spcPts val="0"/>
                        </a:spcAft>
                      </a:pPr>
                      <a:r>
                        <a:rPr lang="es-ES" sz="900" dirty="0">
                          <a:effectLst/>
                        </a:rPr>
                        <a:t>Truchas Belmira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Antioquia</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tc>
                  <a:txBody>
                    <a:bodyPr/>
                    <a:lstStyle/>
                    <a:p>
                      <a:pPr algn="ctr">
                        <a:lnSpc>
                          <a:spcPct val="107000"/>
                        </a:lnSpc>
                        <a:spcAft>
                          <a:spcPts val="0"/>
                        </a:spcAft>
                      </a:pPr>
                      <a:r>
                        <a:rPr lang="es-ES" sz="900" dirty="0">
                          <a:effectLst/>
                        </a:rPr>
                        <a:t>80</a:t>
                      </a:r>
                      <a:endParaRPr lang="es-ES" sz="9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b"/>
                </a:tc>
                <a:extLst>
                  <a:ext uri="{0D108BD9-81ED-4DB2-BD59-A6C34878D82A}">
                    <a16:rowId xmlns:a16="http://schemas.microsoft.com/office/drawing/2014/main" xmlns="" val="1547975390"/>
                  </a:ext>
                </a:extLst>
              </a:tr>
            </a:tbl>
          </a:graphicData>
        </a:graphic>
      </p:graphicFrame>
      <p:sp>
        <p:nvSpPr>
          <p:cNvPr id="14"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a:t>
            </a:r>
            <a:r>
              <a:rPr lang="es-MX" sz="2400" b="1" dirty="0">
                <a:effectLst>
                  <a:outerShdw blurRad="38100" dist="38100" dir="2700000" algn="tl">
                    <a:srgbClr val="000000">
                      <a:alpha val="43137"/>
                    </a:srgbClr>
                  </a:outerShdw>
                </a:effectLst>
              </a:rPr>
              <a:t>de Mercado</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
        <p:nvSpPr>
          <p:cNvPr id="12" name="7 CuadroTexto"/>
          <p:cNvSpPr txBox="1"/>
          <p:nvPr/>
        </p:nvSpPr>
        <p:spPr>
          <a:xfrm>
            <a:off x="3909697" y="1601468"/>
            <a:ext cx="2632178" cy="1015663"/>
          </a:xfrm>
          <a:prstGeom prst="rect">
            <a:avLst/>
          </a:prstGeom>
          <a:noFill/>
        </p:spPr>
        <p:txBody>
          <a:bodyPr wrap="square" rtlCol="0">
            <a:spAutoFit/>
          </a:bodyPr>
          <a:lstStyle/>
          <a:p>
            <a:r>
              <a:rPr lang="es-MX" sz="1200" dirty="0" smtClean="0"/>
              <a:t>De las empresas en el país, que cumplen reglamentación para el tratamiento de la Tilapia, 4 se encuentran en el Huila; lugar donde se desarrollara el proyecto.</a:t>
            </a:r>
            <a:endParaRPr lang="es-CO" sz="1200" dirty="0"/>
          </a:p>
        </p:txBody>
      </p:sp>
    </p:spTree>
    <p:extLst>
      <p:ext uri="{BB962C8B-B14F-4D97-AF65-F5344CB8AC3E}">
        <p14:creationId xmlns:p14="http://schemas.microsoft.com/office/powerpoint/2010/main" val="3591390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2235447" cy="228900"/>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Estrategias</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53" name="Rectángulo 9"/>
          <p:cNvSpPr>
            <a:spLocks noChangeArrowheads="1"/>
          </p:cNvSpPr>
          <p:nvPr/>
        </p:nvSpPr>
        <p:spPr bwMode="auto">
          <a:xfrm>
            <a:off x="2644659" y="3259757"/>
            <a:ext cx="1443947"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100000"/>
              </a:lnSpc>
              <a:spcBef>
                <a:spcPct val="0"/>
              </a:spcBef>
              <a:buFontTx/>
              <a:buNone/>
            </a:pPr>
            <a:r>
              <a:rPr lang="es-ES_tradnl" altLang="es-CO" sz="1400" dirty="0" smtClean="0">
                <a:solidFill>
                  <a:schemeClr val="bg2">
                    <a:lumMod val="10000"/>
                  </a:schemeClr>
                </a:solidFill>
                <a:latin typeface="Arial" panose="020B0604020202020204" pitchFamily="34" charset="0"/>
                <a:cs typeface="Arial" panose="020B0604020202020204" pitchFamily="34" charset="0"/>
              </a:rPr>
              <a:t>Vender el Producto a las empresas exportadoras de la región</a:t>
            </a:r>
            <a:endParaRPr lang="es-ES_tradnl" altLang="es-CO" sz="1400" dirty="0">
              <a:solidFill>
                <a:schemeClr val="bg2">
                  <a:lumMod val="10000"/>
                </a:schemeClr>
              </a:solidFill>
              <a:latin typeface="Arial" panose="020B0604020202020204" pitchFamily="34" charset="0"/>
              <a:cs typeface="Arial" panose="020B0604020202020204" pitchFamily="34" charset="0"/>
            </a:endParaRPr>
          </a:p>
        </p:txBody>
      </p:sp>
      <p:sp>
        <p:nvSpPr>
          <p:cNvPr id="54" name="Rectángulo 10"/>
          <p:cNvSpPr>
            <a:spLocks noChangeArrowheads="1"/>
          </p:cNvSpPr>
          <p:nvPr/>
        </p:nvSpPr>
        <p:spPr bwMode="auto">
          <a:xfrm>
            <a:off x="85006" y="3242397"/>
            <a:ext cx="218615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100000"/>
              </a:lnSpc>
              <a:spcBef>
                <a:spcPct val="0"/>
              </a:spcBef>
              <a:buFontTx/>
              <a:buNone/>
            </a:pPr>
            <a:r>
              <a:rPr lang="es-ES_tradnl" altLang="es-CO" sz="1400" dirty="0" smtClean="0">
                <a:solidFill>
                  <a:schemeClr val="bg2">
                    <a:lumMod val="10000"/>
                  </a:schemeClr>
                </a:solidFill>
                <a:latin typeface="Arial" panose="020B0604020202020204" pitchFamily="34" charset="0"/>
                <a:cs typeface="Arial" panose="020B0604020202020204" pitchFamily="34" charset="0"/>
              </a:rPr>
              <a:t>Los productos que no cumplen con requisitos de primera calidad se venderán a plazas de mercado</a:t>
            </a:r>
            <a:endParaRPr lang="es-ES_tradnl" altLang="es-CO" sz="1400" dirty="0">
              <a:solidFill>
                <a:schemeClr val="bg2">
                  <a:lumMod val="10000"/>
                </a:schemeClr>
              </a:solidFill>
              <a:latin typeface="Arial" panose="020B0604020202020204" pitchFamily="34" charset="0"/>
              <a:cs typeface="Arial" panose="020B0604020202020204" pitchFamily="34" charset="0"/>
            </a:endParaRPr>
          </a:p>
        </p:txBody>
      </p:sp>
      <p:sp>
        <p:nvSpPr>
          <p:cNvPr id="55" name="Rectángulo 11"/>
          <p:cNvSpPr>
            <a:spLocks noChangeArrowheads="1"/>
          </p:cNvSpPr>
          <p:nvPr/>
        </p:nvSpPr>
        <p:spPr bwMode="auto">
          <a:xfrm>
            <a:off x="4862826" y="3242397"/>
            <a:ext cx="1691324"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gn="ctr" eaLnBrk="1" hangingPunct="1">
              <a:lnSpc>
                <a:spcPct val="100000"/>
              </a:lnSpc>
              <a:spcBef>
                <a:spcPct val="0"/>
              </a:spcBef>
              <a:buFontTx/>
              <a:buNone/>
            </a:pPr>
            <a:r>
              <a:rPr lang="es-ES_tradnl" altLang="es-CO" sz="1400" dirty="0" smtClean="0">
                <a:solidFill>
                  <a:schemeClr val="bg2">
                    <a:lumMod val="10000"/>
                  </a:schemeClr>
                </a:solidFill>
                <a:latin typeface="Arial" panose="020B0604020202020204" pitchFamily="34" charset="0"/>
                <a:cs typeface="Arial" panose="020B0604020202020204" pitchFamily="34" charset="0"/>
              </a:rPr>
              <a:t>Venta de los productos adicionales a la carne de Tilapia</a:t>
            </a:r>
            <a:endParaRPr lang="en-US" altLang="es-CO" sz="1400" dirty="0" smtClean="0">
              <a:solidFill>
                <a:schemeClr val="bg2">
                  <a:lumMod val="10000"/>
                </a:schemeClr>
              </a:solidFill>
              <a:latin typeface="Arial" panose="020B0604020202020204" pitchFamily="34" charset="0"/>
              <a:cs typeface="Arial" panose="020B0604020202020204" pitchFamily="34" charset="0"/>
            </a:endParaRPr>
          </a:p>
          <a:p>
            <a:pPr marL="342900" indent="-342900" eaLnBrk="1" hangingPunct="1">
              <a:lnSpc>
                <a:spcPct val="100000"/>
              </a:lnSpc>
              <a:spcBef>
                <a:spcPct val="0"/>
              </a:spcBef>
              <a:buFontTx/>
              <a:buAutoNum type="arabicPeriod"/>
            </a:pPr>
            <a:r>
              <a:rPr lang="en-US" altLang="es-CO" sz="1400" dirty="0" smtClean="0">
                <a:solidFill>
                  <a:schemeClr val="bg2">
                    <a:lumMod val="10000"/>
                  </a:schemeClr>
                </a:solidFill>
                <a:latin typeface="Arial" panose="020B0604020202020204" pitchFamily="34" charset="0"/>
                <a:cs typeface="Arial" panose="020B0604020202020204" pitchFamily="34" charset="0"/>
              </a:rPr>
              <a:t>Huesos</a:t>
            </a:r>
          </a:p>
          <a:p>
            <a:pPr marL="342900" indent="-342900" eaLnBrk="1" hangingPunct="1">
              <a:lnSpc>
                <a:spcPct val="100000"/>
              </a:lnSpc>
              <a:spcBef>
                <a:spcPct val="0"/>
              </a:spcBef>
              <a:buFontTx/>
              <a:buAutoNum type="arabicPeriod"/>
            </a:pPr>
            <a:r>
              <a:rPr lang="es-419" altLang="es-CO" sz="1400" dirty="0" smtClean="0">
                <a:solidFill>
                  <a:schemeClr val="bg2">
                    <a:lumMod val="10000"/>
                  </a:schemeClr>
                </a:solidFill>
                <a:latin typeface="Arial" panose="020B0604020202020204" pitchFamily="34" charset="0"/>
                <a:cs typeface="Arial" panose="020B0604020202020204" pitchFamily="34" charset="0"/>
              </a:rPr>
              <a:t>Vísceras</a:t>
            </a:r>
          </a:p>
          <a:p>
            <a:pPr marL="342900" indent="-342900" eaLnBrk="1" hangingPunct="1">
              <a:lnSpc>
                <a:spcPct val="100000"/>
              </a:lnSpc>
              <a:spcBef>
                <a:spcPct val="0"/>
              </a:spcBef>
              <a:buFontTx/>
              <a:buAutoNum type="arabicPeriod"/>
            </a:pPr>
            <a:r>
              <a:rPr lang="es-UY" altLang="es-CO" sz="1400" dirty="0" smtClean="0">
                <a:solidFill>
                  <a:schemeClr val="bg2">
                    <a:lumMod val="10000"/>
                  </a:schemeClr>
                </a:solidFill>
                <a:latin typeface="Arial" panose="020B0604020202020204" pitchFamily="34" charset="0"/>
                <a:cs typeface="Arial" panose="020B0604020202020204" pitchFamily="34" charset="0"/>
              </a:rPr>
              <a:t>Retal</a:t>
            </a:r>
          </a:p>
        </p:txBody>
      </p:sp>
      <p:pic>
        <p:nvPicPr>
          <p:cNvPr id="56" name="Imagen 20" descr="Objetivos y lineas estrategicas-03.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703096" y="1557013"/>
            <a:ext cx="1851054" cy="13539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57" name="Imagen 4" descr="Objetivos y lineas estrategicas-02.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89212" y="1557012"/>
            <a:ext cx="1599394" cy="13539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58" name="Imagen 3" descr="Objetivos y lineas estrategicas-01.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49990" y="1557013"/>
            <a:ext cx="1562997" cy="135397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
        <p:nvSpPr>
          <p:cNvPr id="12"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a:t>
            </a:r>
            <a:r>
              <a:rPr lang="es-MX" sz="2400" b="1" dirty="0">
                <a:effectLst>
                  <a:outerShdw blurRad="38100" dist="38100" dir="2700000" algn="tl">
                    <a:srgbClr val="000000">
                      <a:alpha val="43137"/>
                    </a:srgbClr>
                  </a:outerShdw>
                </a:effectLst>
              </a:rPr>
              <a:t>de Mercado</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688863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a:t>
            </a:r>
            <a:r>
              <a:rPr lang="es-MX" sz="2400" b="1" dirty="0" smtClean="0">
                <a:effectLst>
                  <a:outerShdw blurRad="38100" dist="38100" dir="2700000" algn="tl">
                    <a:srgbClr val="000000">
                      <a:alpha val="43137"/>
                    </a:srgbClr>
                  </a:outerShdw>
                </a:effectLst>
              </a:rPr>
              <a:t>de Mercado </a:t>
            </a:r>
            <a:r>
              <a:rPr lang="es-MX" sz="2400" b="1" dirty="0">
                <a:effectLst>
                  <a:outerShdw blurRad="38100" dist="38100" dir="2700000" algn="tl">
                    <a:srgbClr val="000000">
                      <a:alpha val="43137"/>
                    </a:srgbClr>
                  </a:outerShdw>
                </a:effectLst>
              </a:rPr>
              <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pic>
        <p:nvPicPr>
          <p:cNvPr id="12290" name="Picture 2" descr="Resultado de imagen para conclusion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4225" y="2223035"/>
            <a:ext cx="2409825"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ángulo 3"/>
          <p:cNvSpPr/>
          <p:nvPr/>
        </p:nvSpPr>
        <p:spPr>
          <a:xfrm>
            <a:off x="194042" y="1321273"/>
            <a:ext cx="4526813" cy="954107"/>
          </a:xfrm>
          <a:prstGeom prst="rect">
            <a:avLst/>
          </a:prstGeom>
        </p:spPr>
        <p:txBody>
          <a:bodyPr wrap="square">
            <a:spAutoFit/>
          </a:bodyPr>
          <a:lstStyle/>
          <a:p>
            <a:pPr marL="342900" lvl="0" indent="-342900" algn="just">
              <a:spcAft>
                <a:spcPts val="0"/>
              </a:spcAft>
              <a:buFont typeface="Wingdings" panose="05000000000000000000" pitchFamily="2" charset="2"/>
              <a:buChar char=""/>
            </a:pPr>
            <a:r>
              <a:rPr lang="es-CO" dirty="0" smtClean="0">
                <a:latin typeface="Verdana" panose="020B0604030504040204" pitchFamily="34" charset="0"/>
                <a:ea typeface="Times New Roman" panose="02020603050405020304" pitchFamily="18" charset="0"/>
                <a:cs typeface="Arial" panose="020B0604020202020204" pitchFamily="34" charset="0"/>
              </a:rPr>
              <a:t>La Tilapia es el producto mas comercializado en el país, representa el 62% de los peses cultivados. Con un aumento en su consumo del 10,4% anual.</a:t>
            </a:r>
            <a:endParaRPr lang="es-ES"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Imagen 5"/>
          <p:cNvPicPr/>
          <p:nvPr/>
        </p:nvPicPr>
        <p:blipFill rotWithShape="1">
          <a:blip r:embed="rId3"/>
          <a:srcRect l="15785" t="39243" r="48574" b="19400"/>
          <a:stretch/>
        </p:blipFill>
        <p:spPr bwMode="auto">
          <a:xfrm>
            <a:off x="4720855" y="1321273"/>
            <a:ext cx="1223270" cy="829693"/>
          </a:xfrm>
          <a:prstGeom prst="rect">
            <a:avLst/>
          </a:prstGeom>
          <a:ln>
            <a:noFill/>
          </a:ln>
          <a:extLst>
            <a:ext uri="{53640926-AAD7-44D8-BBD7-CCE9431645EC}">
              <a14:shadowObscured xmlns:a14="http://schemas.microsoft.com/office/drawing/2010/main"/>
            </a:ext>
          </a:extLst>
        </p:spPr>
      </p:pic>
      <p:pic>
        <p:nvPicPr>
          <p:cNvPr id="10" name="Imagen 9"/>
          <p:cNvPicPr/>
          <p:nvPr/>
        </p:nvPicPr>
        <p:blipFill rotWithShape="1">
          <a:blip r:embed="rId4" cstate="print">
            <a:extLst>
              <a:ext uri="{28A0092B-C50C-407E-A947-70E740481C1C}">
                <a14:useLocalDpi xmlns:a14="http://schemas.microsoft.com/office/drawing/2010/main" val="0"/>
              </a:ext>
            </a:extLst>
          </a:blip>
          <a:srcRect l="23591" t="42564" r="56721" b="26042"/>
          <a:stretch/>
        </p:blipFill>
        <p:spPr bwMode="auto">
          <a:xfrm>
            <a:off x="3616681" y="4128035"/>
            <a:ext cx="816088" cy="715495"/>
          </a:xfrm>
          <a:prstGeom prst="rect">
            <a:avLst/>
          </a:prstGeom>
          <a:ln>
            <a:noFill/>
          </a:ln>
          <a:extLst>
            <a:ext uri="{53640926-AAD7-44D8-BBD7-CCE9431645EC}">
              <a14:shadowObscured xmlns:a14="http://schemas.microsoft.com/office/drawing/2010/main"/>
            </a:ext>
          </a:extLst>
        </p:spPr>
      </p:pic>
      <p:pic>
        <p:nvPicPr>
          <p:cNvPr id="11" name="Imagen 10"/>
          <p:cNvPicPr/>
          <p:nvPr/>
        </p:nvPicPr>
        <p:blipFill rotWithShape="1">
          <a:blip r:embed="rId5"/>
          <a:srcRect l="11710" t="37734" r="45180" b="20608"/>
          <a:stretch/>
        </p:blipFill>
        <p:spPr bwMode="auto">
          <a:xfrm>
            <a:off x="4521790" y="4079674"/>
            <a:ext cx="1298426" cy="812215"/>
          </a:xfrm>
          <a:prstGeom prst="rect">
            <a:avLst/>
          </a:prstGeom>
          <a:ln>
            <a:noFill/>
          </a:ln>
          <a:extLst>
            <a:ext uri="{53640926-AAD7-44D8-BBD7-CCE9431645EC}">
              <a14:shadowObscured xmlns:a14="http://schemas.microsoft.com/office/drawing/2010/main"/>
            </a:ext>
          </a:extLst>
        </p:spPr>
      </p:pic>
      <p:sp>
        <p:nvSpPr>
          <p:cNvPr id="12" name="Rectángulo 11"/>
          <p:cNvSpPr/>
          <p:nvPr/>
        </p:nvSpPr>
        <p:spPr>
          <a:xfrm>
            <a:off x="106325" y="3327618"/>
            <a:ext cx="3510356" cy="1600438"/>
          </a:xfrm>
          <a:prstGeom prst="rect">
            <a:avLst/>
          </a:prstGeom>
        </p:spPr>
        <p:txBody>
          <a:bodyPr wrap="square">
            <a:spAutoFit/>
          </a:bodyPr>
          <a:lstStyle/>
          <a:p>
            <a:pPr marL="342900" indent="-342900" algn="just">
              <a:spcAft>
                <a:spcPts val="0"/>
              </a:spcAft>
              <a:buFont typeface="Wingdings" panose="05000000000000000000" pitchFamily="2" charset="2"/>
              <a:buChar char=""/>
            </a:pPr>
            <a:r>
              <a:rPr lang="es-CO" dirty="0">
                <a:latin typeface="Verdana" panose="020B0604030504040204" pitchFamily="34" charset="0"/>
                <a:ea typeface="Times New Roman" panose="02020603050405020304" pitchFamily="18" charset="0"/>
                <a:cs typeface="Arial" panose="020B0604020202020204" pitchFamily="34" charset="0"/>
              </a:rPr>
              <a:t>La exportación del producto a los Estados Unidos, ha tomado mucha </a:t>
            </a:r>
            <a:r>
              <a:rPr lang="es-CO" dirty="0" smtClean="0">
                <a:latin typeface="Verdana" panose="020B0604030504040204" pitchFamily="34" charset="0"/>
                <a:ea typeface="Times New Roman" panose="02020603050405020304" pitchFamily="18" charset="0"/>
                <a:cs typeface="Arial" panose="020B0604020202020204" pitchFamily="34" charset="0"/>
              </a:rPr>
              <a:t>fuerza; c</a:t>
            </a:r>
            <a:r>
              <a:rPr lang="es-MX" dirty="0" err="1" smtClean="0"/>
              <a:t>on</a:t>
            </a:r>
            <a:r>
              <a:rPr lang="es-MX" dirty="0" smtClean="0"/>
              <a:t> </a:t>
            </a:r>
            <a:r>
              <a:rPr lang="es-MX" dirty="0"/>
              <a:t>cero arancel de </a:t>
            </a:r>
            <a:r>
              <a:rPr lang="es-MX" dirty="0" smtClean="0"/>
              <a:t>entrada Colombia </a:t>
            </a:r>
            <a:r>
              <a:rPr lang="es-MX" dirty="0"/>
              <a:t>exportó US$37,2 millones de filetes de tilapia durante 2014, lo que significó un incremento del 28% con respecto a 2013.</a:t>
            </a:r>
            <a:r>
              <a:rPr lang="es-CO" dirty="0" smtClean="0">
                <a:latin typeface="Verdana" panose="020B0604030504040204" pitchFamily="34" charset="0"/>
                <a:ea typeface="Times New Roman" panose="02020603050405020304" pitchFamily="18" charset="0"/>
                <a:cs typeface="Arial" panose="020B0604020202020204" pitchFamily="34" charset="0"/>
              </a:rPr>
              <a:t>  </a:t>
            </a:r>
            <a:endParaRPr lang="es-ES" dirty="0">
              <a:latin typeface="Verdana" panose="020B060403050404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14727148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3568108" cy="610817"/>
          </a:xfrm>
        </p:spPr>
        <p:txBody>
          <a:bodyPr>
            <a:noAutofit/>
          </a:bodyPr>
          <a:lstStyle/>
          <a:p>
            <a:pPr algn="ctr"/>
            <a:r>
              <a:rPr lang="es-MX" sz="2400" b="1" dirty="0">
                <a:effectLst>
                  <a:outerShdw blurRad="38100" dist="38100" dir="2700000" algn="tl">
                    <a:srgbClr val="000000">
                      <a:alpha val="43137"/>
                    </a:srgbClr>
                  </a:outerShdw>
                </a:effectLst>
              </a:rPr>
              <a:t>Estudios </a:t>
            </a:r>
            <a:r>
              <a:rPr lang="es-MX" sz="2400" b="1" dirty="0" smtClean="0">
                <a:effectLst>
                  <a:outerShdw blurRad="38100" dist="38100" dir="2700000" algn="tl">
                    <a:srgbClr val="000000">
                      <a:alpha val="43137"/>
                    </a:srgbClr>
                  </a:outerShdw>
                </a:effectLst>
              </a:rPr>
              <a:t>de Mercado </a:t>
            </a:r>
            <a:r>
              <a:rPr lang="es-MX" sz="2400" b="1" dirty="0">
                <a:effectLst>
                  <a:outerShdw blurRad="38100" dist="38100" dir="2700000" algn="tl">
                    <a:srgbClr val="000000">
                      <a:alpha val="43137"/>
                    </a:srgbClr>
                  </a:outerShdw>
                </a:effectLst>
              </a:rPr>
              <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326395" y="1360302"/>
            <a:ext cx="2201491" cy="1893261"/>
          </a:xfrm>
          <a:prstGeom prst="rect">
            <a:avLst/>
          </a:prstGeom>
        </p:spPr>
      </p:pic>
      <p:sp>
        <p:nvSpPr>
          <p:cNvPr id="5" name="Rectángulo 4"/>
          <p:cNvSpPr/>
          <p:nvPr/>
        </p:nvSpPr>
        <p:spPr>
          <a:xfrm>
            <a:off x="2559345" y="1253977"/>
            <a:ext cx="3724497" cy="646331"/>
          </a:xfrm>
          <a:prstGeom prst="rect">
            <a:avLst/>
          </a:prstGeom>
        </p:spPr>
        <p:txBody>
          <a:bodyPr wrap="square">
            <a:spAutoFit/>
          </a:bodyPr>
          <a:lstStyle/>
          <a:p>
            <a:pPr lvl="0" algn="just">
              <a:spcAft>
                <a:spcPts val="0"/>
              </a:spcAft>
            </a:pPr>
            <a:r>
              <a:rPr lang="es-CO" sz="1200" dirty="0" smtClean="0">
                <a:latin typeface="Verdana" panose="020B0604030504040204" pitchFamily="34" charset="0"/>
                <a:ea typeface="Times New Roman" panose="02020603050405020304" pitchFamily="18" charset="0"/>
                <a:cs typeface="Arial" panose="020B0604020202020204" pitchFamily="34" charset="0"/>
              </a:rPr>
              <a:t>Aprovechar las buenas condiciones para la exportación de la Tilapia a los Estados Unidos.</a:t>
            </a:r>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8" name="Imagen 2" descr="exportaciones Tilapia en el mundo -0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74755" y="1714270"/>
            <a:ext cx="3087678" cy="189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ángulo 8"/>
          <p:cNvSpPr/>
          <p:nvPr/>
        </p:nvSpPr>
        <p:spPr>
          <a:xfrm>
            <a:off x="326394" y="3713856"/>
            <a:ext cx="6233893" cy="461665"/>
          </a:xfrm>
          <a:prstGeom prst="rect">
            <a:avLst/>
          </a:prstGeom>
        </p:spPr>
        <p:txBody>
          <a:bodyPr wrap="square">
            <a:spAutoFit/>
          </a:bodyPr>
          <a:lstStyle/>
          <a:p>
            <a:pPr lvl="0" algn="just">
              <a:spcAft>
                <a:spcPts val="0"/>
              </a:spcAft>
            </a:pPr>
            <a:r>
              <a:rPr lang="es-CO" sz="1200" dirty="0" smtClean="0">
                <a:latin typeface="Verdana" panose="020B0604030504040204" pitchFamily="34" charset="0"/>
                <a:ea typeface="Times New Roman" panose="02020603050405020304" pitchFamily="18" charset="0"/>
                <a:cs typeface="Arial" panose="020B0604020202020204" pitchFamily="34" charset="0"/>
              </a:rPr>
              <a:t>Hacer aprovechamiento de todos los componentes de la tilapia, mediante plantas procesadoras. (Huesos, </a:t>
            </a:r>
            <a:r>
              <a:rPr lang="es-CO" sz="1200" dirty="0" err="1" smtClean="0">
                <a:latin typeface="Verdana" panose="020B0604030504040204" pitchFamily="34" charset="0"/>
                <a:ea typeface="Times New Roman" panose="02020603050405020304" pitchFamily="18" charset="0"/>
                <a:cs typeface="Arial" panose="020B0604020202020204" pitchFamily="34" charset="0"/>
              </a:rPr>
              <a:t>Visceras</a:t>
            </a:r>
            <a:r>
              <a:rPr lang="es-CO" sz="1200" dirty="0" smtClean="0">
                <a:latin typeface="Verdana" panose="020B0604030504040204" pitchFamily="34" charset="0"/>
                <a:ea typeface="Times New Roman" panose="02020603050405020304" pitchFamily="18" charset="0"/>
                <a:cs typeface="Arial" panose="020B0604020202020204" pitchFamily="34" charset="0"/>
              </a:rPr>
              <a:t>, escamas, entre otras)</a:t>
            </a:r>
            <a:endParaRPr lang="es-ES" sz="1200" dirty="0">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20592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3. </a:t>
            </a:r>
            <a:r>
              <a:rPr lang="es-CO" b="1" dirty="0" smtClean="0">
                <a:latin typeface="Trebuchet MS" panose="020B0603020202020204" pitchFamily="34" charset="0"/>
              </a:rPr>
              <a:t>FORMULACIÓN</a:t>
            </a:r>
            <a:br>
              <a:rPr lang="es-CO" b="1" dirty="0" smtClean="0">
                <a:latin typeface="Trebuchet MS" panose="020B0603020202020204" pitchFamily="34" charset="0"/>
              </a:rPr>
            </a:br>
            <a:r>
              <a:rPr lang="es-CO" sz="2800" b="1" i="1" dirty="0" smtClean="0">
                <a:solidFill>
                  <a:srgbClr val="C00000"/>
                </a:solidFill>
                <a:latin typeface="Trebuchet MS" panose="020B0603020202020204" pitchFamily="34" charset="0"/>
              </a:rPr>
              <a:t>Estudios Técnicos</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5582" y="2811632"/>
            <a:ext cx="2556018" cy="2073557"/>
          </a:xfrm>
          <a:prstGeom prst="rect">
            <a:avLst/>
          </a:prstGeom>
        </p:spPr>
      </p:pic>
    </p:spTree>
    <p:extLst>
      <p:ext uri="{BB962C8B-B14F-4D97-AF65-F5344CB8AC3E}">
        <p14:creationId xmlns:p14="http://schemas.microsoft.com/office/powerpoint/2010/main" val="3839030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228900"/>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Aspectos Importantes</a:t>
            </a:r>
            <a:r>
              <a:rPr kumimoji="0" lang="es-MX" sz="1300" b="1" i="0" u="none" strike="noStrike" kern="1200" cap="none" spc="0" normalizeH="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 de la Tilapia</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3" name="CuadroTexto 12"/>
          <p:cNvSpPr txBox="1">
            <a:spLocks noChangeArrowheads="1"/>
          </p:cNvSpPr>
          <p:nvPr/>
        </p:nvSpPr>
        <p:spPr bwMode="auto">
          <a:xfrm>
            <a:off x="3827718" y="3563672"/>
            <a:ext cx="2955851"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marL="285750" indent="-285750">
              <a:lnSpc>
                <a:spcPct val="100000"/>
              </a:lnSpc>
              <a:spcBef>
                <a:spcPct val="0"/>
              </a:spcBef>
              <a:buFont typeface="Wingdings" panose="05000000000000000000" pitchFamily="2" charset="2"/>
              <a:buChar char="ü"/>
            </a:pPr>
            <a:r>
              <a:rPr lang="es-ES_tradnl" altLang="es-CO" sz="1100" dirty="0" smtClean="0">
                <a:solidFill>
                  <a:srgbClr val="076785"/>
                </a:solidFill>
                <a:latin typeface="Arial" panose="020B0604020202020204" pitchFamily="34" charset="0"/>
                <a:cs typeface="Arial" panose="020B0604020202020204" pitchFamily="34" charset="0"/>
              </a:rPr>
              <a:t>Alto porcentaje de masa muscular, filete grande</a:t>
            </a:r>
          </a:p>
          <a:p>
            <a:pPr marL="285750" indent="-285750">
              <a:lnSpc>
                <a:spcPct val="100000"/>
              </a:lnSpc>
              <a:spcBef>
                <a:spcPct val="0"/>
              </a:spcBef>
              <a:buFont typeface="Wingdings" panose="05000000000000000000" pitchFamily="2" charset="2"/>
              <a:buChar char="ü"/>
            </a:pPr>
            <a:r>
              <a:rPr lang="es-ES_tradnl" altLang="es-CO" sz="1100" dirty="0" smtClean="0">
                <a:solidFill>
                  <a:srgbClr val="076785"/>
                </a:solidFill>
                <a:latin typeface="Arial" panose="020B0604020202020204" pitchFamily="34" charset="0"/>
                <a:cs typeface="Arial" panose="020B0604020202020204" pitchFamily="34" charset="0"/>
              </a:rPr>
              <a:t>Ausencia de espinas intramusculares</a:t>
            </a:r>
          </a:p>
          <a:p>
            <a:pPr marL="285750" indent="-285750">
              <a:lnSpc>
                <a:spcPct val="100000"/>
              </a:lnSpc>
              <a:spcBef>
                <a:spcPct val="0"/>
              </a:spcBef>
              <a:buFont typeface="Wingdings" panose="05000000000000000000" pitchFamily="2" charset="2"/>
              <a:buChar char="ü"/>
            </a:pPr>
            <a:r>
              <a:rPr lang="es-ES_tradnl" altLang="es-CO" sz="1100" dirty="0" smtClean="0">
                <a:solidFill>
                  <a:srgbClr val="076785"/>
                </a:solidFill>
                <a:latin typeface="Arial" panose="020B0604020202020204" pitchFamily="34" charset="0"/>
                <a:cs typeface="Arial" panose="020B0604020202020204" pitchFamily="34" charset="0"/>
              </a:rPr>
              <a:t>Buena textura y coloración de la carne</a:t>
            </a:r>
          </a:p>
          <a:p>
            <a:pPr marL="285750" indent="-285750">
              <a:lnSpc>
                <a:spcPct val="100000"/>
              </a:lnSpc>
              <a:spcBef>
                <a:spcPct val="0"/>
              </a:spcBef>
              <a:buFont typeface="Wingdings" panose="05000000000000000000" pitchFamily="2" charset="2"/>
              <a:buChar char="ü"/>
            </a:pPr>
            <a:r>
              <a:rPr lang="es-ES_tradnl" altLang="es-CO" sz="1100" dirty="0" smtClean="0">
                <a:solidFill>
                  <a:srgbClr val="076785"/>
                </a:solidFill>
                <a:latin typeface="Arial" panose="020B0604020202020204" pitchFamily="34" charset="0"/>
                <a:cs typeface="Arial" panose="020B0604020202020204" pitchFamily="34" charset="0"/>
              </a:rPr>
              <a:t>Con muy buena aceptación de mercado</a:t>
            </a:r>
            <a:endParaRPr lang="es-ES_tradnl" altLang="es-CO" sz="1100" dirty="0">
              <a:solidFill>
                <a:srgbClr val="076785"/>
              </a:solidFill>
              <a:latin typeface="Arial" panose="020B0604020202020204" pitchFamily="34" charset="0"/>
              <a:cs typeface="Arial" panose="020B0604020202020204" pitchFamily="34" charset="0"/>
            </a:endParaRPr>
          </a:p>
        </p:txBody>
      </p:sp>
      <p:sp>
        <p:nvSpPr>
          <p:cNvPr id="23" name="CuadroTexto 12"/>
          <p:cNvSpPr txBox="1">
            <a:spLocks noChangeArrowheads="1"/>
          </p:cNvSpPr>
          <p:nvPr/>
        </p:nvSpPr>
        <p:spPr bwMode="auto">
          <a:xfrm>
            <a:off x="90648" y="2851247"/>
            <a:ext cx="3625157"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marL="171450" indent="-171450" defTabSz="91440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Tolerancia a condiciones extremas</a:t>
            </a:r>
          </a:p>
          <a:p>
            <a:pPr marL="171450" indent="-171450" defTabSz="91440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Logra una buena talla 600 a 750 gr </a:t>
            </a:r>
          </a:p>
          <a:p>
            <a:pPr marL="171450" indent="-171450" defTabSz="91440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Acepta altas densidades</a:t>
            </a:r>
          </a:p>
          <a:p>
            <a:pPr marL="171450" indent="-171450" defTabSz="91440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Crecimiento rápido de 7 a 8 meses</a:t>
            </a:r>
          </a:p>
          <a:p>
            <a:pPr marL="171450" indent="-171450" defTabSz="914400">
              <a:lnSpc>
                <a:spcPct val="100000"/>
              </a:lnSpc>
              <a:spcBef>
                <a:spcPct val="0"/>
              </a:spcBef>
              <a:buFont typeface="Wingdings" panose="05000000000000000000" pitchFamily="2" charset="2"/>
              <a:buChar char="ü"/>
            </a:pPr>
            <a:endParaRPr lang="es-ES_tradnl" altLang="es-CO" sz="1100" b="1" dirty="0" smtClean="0">
              <a:latin typeface="Arial" panose="020B0604020202020204" pitchFamily="34" charset="0"/>
              <a:cs typeface="Arial" panose="020B0604020202020204" pitchFamily="34" charset="0"/>
            </a:endParaRPr>
          </a:p>
        </p:txBody>
      </p:sp>
      <p:sp>
        <p:nvSpPr>
          <p:cNvPr id="15"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16" name="Imagen 15"/>
          <p:cNvPicPr/>
          <p:nvPr/>
        </p:nvPicPr>
        <p:blipFill rotWithShape="1">
          <a:blip r:embed="rId2"/>
          <a:srcRect l="52461" t="37436" r="16823" b="9681"/>
          <a:stretch/>
        </p:blipFill>
        <p:spPr>
          <a:xfrm>
            <a:off x="3902150" y="1352537"/>
            <a:ext cx="2856002" cy="2073349"/>
          </a:xfrm>
          <a:prstGeom prst="rect">
            <a:avLst/>
          </a:prstGeom>
        </p:spPr>
      </p:pic>
      <p:pic>
        <p:nvPicPr>
          <p:cNvPr id="6146" name="Picture 2" descr="Resultado de imagen para caracteristicas de la tilap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9012" y="1452091"/>
            <a:ext cx="1819051" cy="143485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Tabla 16"/>
          <p:cNvGraphicFramePr>
            <a:graphicFrameLocks noGrp="1"/>
          </p:cNvGraphicFramePr>
          <p:nvPr>
            <p:extLst>
              <p:ext uri="{D42A27DB-BD31-4B8C-83A1-F6EECF244321}">
                <p14:modId xmlns:p14="http://schemas.microsoft.com/office/powerpoint/2010/main" val="2023137175"/>
              </p:ext>
            </p:extLst>
          </p:nvPr>
        </p:nvGraphicFramePr>
        <p:xfrm>
          <a:off x="122269" y="3678866"/>
          <a:ext cx="3514067" cy="1340456"/>
        </p:xfrm>
        <a:graphic>
          <a:graphicData uri="http://schemas.openxmlformats.org/drawingml/2006/table">
            <a:tbl>
              <a:tblPr/>
              <a:tblGrid>
                <a:gridCol w="1142333">
                  <a:extLst>
                    <a:ext uri="{9D8B030D-6E8A-4147-A177-3AD203B41FA5}">
                      <a16:colId xmlns:a16="http://schemas.microsoft.com/office/drawing/2014/main" xmlns="" val="1184322997"/>
                    </a:ext>
                  </a:extLst>
                </a:gridCol>
                <a:gridCol w="1285125">
                  <a:extLst>
                    <a:ext uri="{9D8B030D-6E8A-4147-A177-3AD203B41FA5}">
                      <a16:colId xmlns:a16="http://schemas.microsoft.com/office/drawing/2014/main" xmlns="" val="128608235"/>
                    </a:ext>
                  </a:extLst>
                </a:gridCol>
                <a:gridCol w="1086609">
                  <a:extLst>
                    <a:ext uri="{9D8B030D-6E8A-4147-A177-3AD203B41FA5}">
                      <a16:colId xmlns:a16="http://schemas.microsoft.com/office/drawing/2014/main" xmlns="" val="3833519922"/>
                    </a:ext>
                  </a:extLst>
                </a:gridCol>
              </a:tblGrid>
              <a:tr h="205442">
                <a:tc>
                  <a:txBody>
                    <a:bodyPr/>
                    <a:lstStyle/>
                    <a:p>
                      <a:pPr algn="l" fontAlgn="b"/>
                      <a:r>
                        <a:rPr lang="es-ES" sz="1200" b="1" i="0" u="none" strike="noStrike">
                          <a:solidFill>
                            <a:srgbClr val="FFFFFF"/>
                          </a:solidFill>
                          <a:effectLst/>
                          <a:latin typeface="Calibri" panose="020F0502020204030204" pitchFamily="34" charset="0"/>
                        </a:rPr>
                        <a:t>Características</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44546A"/>
                    </a:solidFill>
                  </a:tcPr>
                </a:tc>
                <a:tc>
                  <a:txBody>
                    <a:bodyPr/>
                    <a:lstStyle/>
                    <a:p>
                      <a:pPr algn="l" fontAlgn="b"/>
                      <a:r>
                        <a:rPr lang="es-ES" sz="1200" b="1" i="0" u="none" strike="noStrike">
                          <a:solidFill>
                            <a:srgbClr val="FFFFFF"/>
                          </a:solidFill>
                          <a:effectLst/>
                          <a:latin typeface="Calibri" panose="020F0502020204030204" pitchFamily="34" charset="0"/>
                        </a:rPr>
                        <a:t>Requerimiento</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44546A"/>
                    </a:solidFill>
                  </a:tcPr>
                </a:tc>
                <a:tc>
                  <a:txBody>
                    <a:bodyPr/>
                    <a:lstStyle/>
                    <a:p>
                      <a:pPr algn="l" fontAlgn="b"/>
                      <a:r>
                        <a:rPr lang="es-ES" sz="1200" b="1" i="0" u="none" strike="noStrike">
                          <a:solidFill>
                            <a:srgbClr val="FFFFFF"/>
                          </a:solidFill>
                          <a:effectLst/>
                          <a:latin typeface="Calibri" panose="020F0502020204030204" pitchFamily="34" charset="0"/>
                        </a:rPr>
                        <a:t>Medición</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solidFill>
                      <a:srgbClr val="44546A"/>
                    </a:solidFill>
                  </a:tcPr>
                </a:tc>
                <a:extLst>
                  <a:ext uri="{0D108BD9-81ED-4DB2-BD59-A6C34878D82A}">
                    <a16:rowId xmlns:a16="http://schemas.microsoft.com/office/drawing/2014/main" xmlns="" val="4148827926"/>
                  </a:ext>
                </a:extLst>
              </a:tr>
              <a:tr h="189169">
                <a:tc rowSpan="3">
                  <a:txBody>
                    <a:bodyPr/>
                    <a:lstStyle/>
                    <a:p>
                      <a:pPr algn="ctr" fontAlgn="ctr"/>
                      <a:r>
                        <a:rPr lang="es-ES" sz="1100" b="0" i="0" u="none" strike="noStrike">
                          <a:solidFill>
                            <a:srgbClr val="000000"/>
                          </a:solidFill>
                          <a:effectLst/>
                          <a:latin typeface="Calibri" panose="020F0502020204030204" pitchFamily="34" charset="0"/>
                        </a:rPr>
                        <a:t>Temperatura</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Max: 34-36 °C</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901688216"/>
                  </a:ext>
                </a:extLst>
              </a:tr>
              <a:tr h="189169">
                <a:tc vMerge="1">
                  <a:txBody>
                    <a:bodyPr/>
                    <a:lstStyle/>
                    <a:p>
                      <a:endParaRPr lang="es-ES"/>
                    </a:p>
                  </a:txBody>
                  <a:tcPr/>
                </a:tc>
                <a:tc>
                  <a:txBody>
                    <a:bodyPr/>
                    <a:lstStyle/>
                    <a:p>
                      <a:pPr algn="l" fontAlgn="b"/>
                      <a:r>
                        <a:rPr lang="es-ES" sz="1100" b="0" i="0" u="none" strike="noStrike">
                          <a:solidFill>
                            <a:srgbClr val="000000"/>
                          </a:solidFill>
                          <a:effectLst/>
                          <a:latin typeface="Calibri" panose="020F0502020204030204" pitchFamily="34" charset="0"/>
                        </a:rPr>
                        <a:t>Optima: 28-32 °C</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31 °C</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2040262989"/>
                  </a:ext>
                </a:extLst>
              </a:tr>
              <a:tr h="189169">
                <a:tc vMerge="1">
                  <a:txBody>
                    <a:bodyPr/>
                    <a:lstStyle/>
                    <a:p>
                      <a:endParaRPr lang="es-ES"/>
                    </a:p>
                  </a:txBody>
                  <a:tcPr/>
                </a:tc>
                <a:tc>
                  <a:txBody>
                    <a:bodyPr/>
                    <a:lstStyle/>
                    <a:p>
                      <a:pPr algn="l" fontAlgn="b"/>
                      <a:r>
                        <a:rPr lang="es-ES" sz="1100" b="0" i="0" u="none" strike="noStrike">
                          <a:solidFill>
                            <a:srgbClr val="000000"/>
                          </a:solidFill>
                          <a:effectLst/>
                          <a:latin typeface="Calibri" panose="020F0502020204030204" pitchFamily="34" charset="0"/>
                        </a:rPr>
                        <a:t>Mínima: 14 °C</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851202839"/>
                  </a:ext>
                </a:extLst>
              </a:tr>
              <a:tr h="189169">
                <a:tc rowSpan="2">
                  <a:txBody>
                    <a:bodyPr/>
                    <a:lstStyle/>
                    <a:p>
                      <a:pPr algn="ctr" fontAlgn="ctr"/>
                      <a:r>
                        <a:rPr lang="es-ES" sz="1100" b="0" i="0" u="none" strike="noStrike">
                          <a:solidFill>
                            <a:srgbClr val="000000"/>
                          </a:solidFill>
                          <a:effectLst/>
                          <a:latin typeface="Calibri" panose="020F0502020204030204" pitchFamily="34" charset="0"/>
                        </a:rPr>
                        <a:t>Oxigeno</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Optimo: 5 ppm</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4 ppm</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720861977"/>
                  </a:ext>
                </a:extLst>
              </a:tr>
              <a:tr h="189169">
                <a:tc vMerge="1">
                  <a:txBody>
                    <a:bodyPr/>
                    <a:lstStyle/>
                    <a:p>
                      <a:endParaRPr lang="es-ES"/>
                    </a:p>
                  </a:txBody>
                  <a:tcPr/>
                </a:tc>
                <a:tc>
                  <a:txBody>
                    <a:bodyPr/>
                    <a:lstStyle/>
                    <a:p>
                      <a:pPr algn="l" fontAlgn="b"/>
                      <a:r>
                        <a:rPr lang="es-ES" sz="1100" b="0" i="0" u="none" strike="noStrike">
                          <a:solidFill>
                            <a:srgbClr val="000000"/>
                          </a:solidFill>
                          <a:effectLst/>
                          <a:latin typeface="Calibri" panose="020F0502020204030204" pitchFamily="34" charset="0"/>
                        </a:rPr>
                        <a:t>Mínimo: 2 ppm</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3194363596"/>
                  </a:ext>
                </a:extLst>
              </a:tr>
              <a:tr h="189169">
                <a:tc>
                  <a:txBody>
                    <a:bodyPr/>
                    <a:lstStyle/>
                    <a:p>
                      <a:pPr algn="ctr" fontAlgn="ctr"/>
                      <a:r>
                        <a:rPr lang="es-ES" sz="1100" b="0" i="0" u="none" strike="noStrike">
                          <a:solidFill>
                            <a:srgbClr val="000000"/>
                          </a:solidFill>
                          <a:effectLst/>
                          <a:latin typeface="Calibri" panose="020F0502020204030204" pitchFamily="34" charset="0"/>
                        </a:rPr>
                        <a:t>PH</a:t>
                      </a:r>
                    </a:p>
                  </a:txBody>
                  <a:tcPr marL="9525" marR="9525" marT="9525" marB="0" anchor="ctr">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l" fontAlgn="b"/>
                      <a:r>
                        <a:rPr lang="es-ES" sz="1100" b="0" i="0" u="none" strike="noStrike">
                          <a:solidFill>
                            <a:srgbClr val="000000"/>
                          </a:solidFill>
                          <a:effectLst/>
                          <a:latin typeface="Calibri" panose="020F0502020204030204" pitchFamily="34" charset="0"/>
                        </a:rPr>
                        <a:t>Optimo: 6,5 - 7,5</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tc>
                  <a:txBody>
                    <a:bodyPr/>
                    <a:lstStyle/>
                    <a:p>
                      <a:pPr algn="ctr" fontAlgn="b"/>
                      <a:r>
                        <a:rPr lang="es-ES" sz="1100" b="0" i="0" u="none" strike="noStrike" dirty="0">
                          <a:solidFill>
                            <a:srgbClr val="000000"/>
                          </a:solidFill>
                          <a:effectLst/>
                          <a:latin typeface="Calibri" panose="020F0502020204030204" pitchFamily="34" charset="0"/>
                        </a:rPr>
                        <a:t>7</a:t>
                      </a:r>
                    </a:p>
                  </a:txBody>
                  <a:tcPr marL="9525" marR="9525" marT="9525" marB="0" anchor="b">
                    <a:lnL w="6350" cap="flat" cmpd="sng" algn="ctr">
                      <a:solidFill>
                        <a:srgbClr val="000000"/>
                      </a:solidFill>
                      <a:prstDash val="dot"/>
                      <a:round/>
                      <a:headEnd type="none" w="med" len="med"/>
                      <a:tailEnd type="none" w="med" len="med"/>
                    </a:lnL>
                    <a:lnR w="6350" cap="flat" cmpd="sng" algn="ctr">
                      <a:solidFill>
                        <a:srgbClr val="000000"/>
                      </a:solidFill>
                      <a:prstDash val="dot"/>
                      <a:round/>
                      <a:headEnd type="none" w="med" len="med"/>
                      <a:tailEnd type="none" w="med" len="med"/>
                    </a:lnR>
                    <a:lnT w="6350" cap="flat" cmpd="sng" algn="ctr">
                      <a:solidFill>
                        <a:srgbClr val="000000"/>
                      </a:solidFill>
                      <a:prstDash val="dot"/>
                      <a:round/>
                      <a:headEnd type="none" w="med" len="med"/>
                      <a:tailEnd type="none" w="med" len="med"/>
                    </a:lnT>
                    <a:lnB w="6350" cap="flat" cmpd="sng" algn="ctr">
                      <a:solidFill>
                        <a:srgbClr val="000000"/>
                      </a:solidFill>
                      <a:prstDash val="dot"/>
                      <a:round/>
                      <a:headEnd type="none" w="med" len="med"/>
                      <a:tailEnd type="none" w="med" len="med"/>
                    </a:lnB>
                  </a:tcPr>
                </a:tc>
                <a:extLst>
                  <a:ext uri="{0D108BD9-81ED-4DB2-BD59-A6C34878D82A}">
                    <a16:rowId xmlns:a16="http://schemas.microsoft.com/office/drawing/2014/main" xmlns="" val="81761124"/>
                  </a:ext>
                </a:extLst>
              </a:tr>
            </a:tbl>
          </a:graphicData>
        </a:graphic>
      </p:graphicFrame>
    </p:spTree>
    <p:extLst>
      <p:ext uri="{BB962C8B-B14F-4D97-AF65-F5344CB8AC3E}">
        <p14:creationId xmlns:p14="http://schemas.microsoft.com/office/powerpoint/2010/main" val="2452994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228900"/>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Sistemas de Producción</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graphicFrame>
        <p:nvGraphicFramePr>
          <p:cNvPr id="17" name="Diagrama 16"/>
          <p:cNvGraphicFramePr/>
          <p:nvPr>
            <p:extLst>
              <p:ext uri="{D42A27DB-BD31-4B8C-83A1-F6EECF244321}">
                <p14:modId xmlns:p14="http://schemas.microsoft.com/office/powerpoint/2010/main" val="720038594"/>
              </p:ext>
            </p:extLst>
          </p:nvPr>
        </p:nvGraphicFramePr>
        <p:xfrm>
          <a:off x="1519238" y="2490951"/>
          <a:ext cx="4009203" cy="14417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8" name="Imagen 17" descr="Resultado de imagen para sistema extensivo en peces"/>
          <p:cNvPicPr/>
          <p:nvPr/>
        </p:nvPicPr>
        <p:blipFill rotWithShape="1">
          <a:blip r:embed="rId7">
            <a:extLst>
              <a:ext uri="{28A0092B-C50C-407E-A947-70E740481C1C}">
                <a14:useLocalDpi xmlns:a14="http://schemas.microsoft.com/office/drawing/2010/main" val="0"/>
              </a:ext>
            </a:extLst>
          </a:blip>
          <a:srcRect l="21534" t="17422" r="16255" b="27456"/>
          <a:stretch/>
        </p:blipFill>
        <p:spPr bwMode="auto">
          <a:xfrm>
            <a:off x="823062" y="3953695"/>
            <a:ext cx="1730951" cy="1104477"/>
          </a:xfrm>
          <a:prstGeom prst="rect">
            <a:avLst/>
          </a:prstGeom>
          <a:noFill/>
          <a:ln>
            <a:noFill/>
          </a:ln>
          <a:extLst>
            <a:ext uri="{53640926-AAD7-44D8-BBD7-CCE9431645EC}">
              <a14:shadowObscured xmlns:a14="http://schemas.microsoft.com/office/drawing/2010/main"/>
            </a:ext>
          </a:extLst>
        </p:spPr>
      </p:pic>
      <p:pic>
        <p:nvPicPr>
          <p:cNvPr id="19" name="Imagen 18" descr="Resultado de imagen para sistema semi intensivo cultivo acuicola"/>
          <p:cNvPicPr/>
          <p:nvPr/>
        </p:nvPicPr>
        <p:blipFill rotWithShape="1">
          <a:blip r:embed="rId8">
            <a:extLst>
              <a:ext uri="{28A0092B-C50C-407E-A947-70E740481C1C}">
                <a14:useLocalDpi xmlns:a14="http://schemas.microsoft.com/office/drawing/2010/main" val="0"/>
              </a:ext>
            </a:extLst>
          </a:blip>
          <a:srcRect l="52115" t="28344" r="4353" b="9190"/>
          <a:stretch/>
        </p:blipFill>
        <p:spPr bwMode="auto">
          <a:xfrm>
            <a:off x="4088606" y="3953695"/>
            <a:ext cx="1830017" cy="1106519"/>
          </a:xfrm>
          <a:prstGeom prst="rect">
            <a:avLst/>
          </a:prstGeom>
          <a:noFill/>
          <a:ln>
            <a:noFill/>
          </a:ln>
          <a:extLst>
            <a:ext uri="{53640926-AAD7-44D8-BBD7-CCE9431645EC}">
              <a14:shadowObscured xmlns:a14="http://schemas.microsoft.com/office/drawing/2010/main"/>
            </a:ext>
          </a:extLst>
        </p:spPr>
      </p:pic>
      <p:pic>
        <p:nvPicPr>
          <p:cNvPr id="20" name="Imagen 19" descr="http://3.bp.blogspot.com/-cPYGU9uz7QQ/Ul1LnTT_wpI/AAAAAAAADb4/cSwrLZgNgU0/s320/1.JPG"/>
          <p:cNvPicPr/>
          <p:nvPr/>
        </p:nvPicPr>
        <p:blipFill>
          <a:blip r:embed="rId9">
            <a:extLst>
              <a:ext uri="{28A0092B-C50C-407E-A947-70E740481C1C}">
                <a14:useLocalDpi xmlns:a14="http://schemas.microsoft.com/office/drawing/2010/main" val="0"/>
              </a:ext>
            </a:extLst>
          </a:blip>
          <a:srcRect/>
          <a:stretch>
            <a:fillRect/>
          </a:stretch>
        </p:blipFill>
        <p:spPr bwMode="auto">
          <a:xfrm>
            <a:off x="300716" y="1428280"/>
            <a:ext cx="1953567" cy="1041652"/>
          </a:xfrm>
          <a:prstGeom prst="rect">
            <a:avLst/>
          </a:prstGeom>
          <a:noFill/>
          <a:ln>
            <a:noFill/>
          </a:ln>
        </p:spPr>
      </p:pic>
      <p:pic>
        <p:nvPicPr>
          <p:cNvPr id="7170" name="Picture 2" descr="Resultado de imagen para sistema de cultivo superintensivo de tilapia"/>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58727" y="1174786"/>
            <a:ext cx="1975945" cy="1277229"/>
          </a:xfrm>
          <a:prstGeom prst="rect">
            <a:avLst/>
          </a:prstGeom>
          <a:noFill/>
          <a:ln w="28575">
            <a:solidFill>
              <a:srgbClr val="92D050"/>
            </a:solidFill>
          </a:ln>
          <a:extLst>
            <a:ext uri="{909E8E84-426E-40DD-AFC4-6F175D3DCCD1}">
              <a14:hiddenFill xmlns:a14="http://schemas.microsoft.com/office/drawing/2010/main">
                <a:solidFill>
                  <a:srgbClr val="FFFFFF"/>
                </a:solidFill>
              </a14:hiddenFill>
            </a:ext>
          </a:extLst>
        </p:spPr>
      </p:pic>
      <p:sp>
        <p:nvSpPr>
          <p:cNvPr id="11" name="1 Título"/>
          <p:cNvSpPr>
            <a:spLocks noGrp="1"/>
          </p:cNvSpPr>
          <p:nvPr>
            <p:ph type="title"/>
          </p:nvPr>
        </p:nvSpPr>
        <p:spPr>
          <a:xfrm>
            <a:off x="1790701" y="308344"/>
            <a:ext cx="2823830" cy="610817"/>
          </a:xfrm>
        </p:spPr>
        <p:txBody>
          <a:bodyPr>
            <a:noAutofit/>
          </a:bodyPr>
          <a:lstStyle/>
          <a:p>
            <a:pPr algn="ctr"/>
            <a:r>
              <a:rPr lang="es-MX" sz="2400" b="1" dirty="0" smtClean="0">
                <a:effectLst>
                  <a:outerShdw blurRad="38100" dist="38100" dir="2700000" algn="tl">
                    <a:srgbClr val="000000">
                      <a:alpha val="43137"/>
                    </a:srgbClr>
                  </a:outerShdw>
                </a:effectLst>
              </a:rPr>
              <a:t>Estudios Técnicos</a:t>
            </a:r>
            <a:r>
              <a:rPr lang="es-MX" sz="2400" b="1" dirty="0">
                <a:effectLst>
                  <a:outerShdw blurRad="38100" dist="38100" dir="2700000" algn="tl">
                    <a:srgbClr val="000000">
                      <a:alpha val="43137"/>
                    </a:srgbClr>
                  </a:outerShdw>
                </a:effectLst>
              </a:rPr>
              <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7172" name="Picture 4" descr="Imagen relacionada"/>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3382" r="17026"/>
          <a:stretch/>
        </p:blipFill>
        <p:spPr bwMode="auto">
          <a:xfrm>
            <a:off x="6282519" y="1135850"/>
            <a:ext cx="520996" cy="582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86574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p:cNvPicPr>
            <a:picLocks noChangeAspect="1"/>
          </p:cNvPicPr>
          <p:nvPr/>
        </p:nvPicPr>
        <p:blipFill>
          <a:blip r:embed="rId2"/>
          <a:stretch>
            <a:fillRect/>
          </a:stretch>
        </p:blipFill>
        <p:spPr>
          <a:xfrm>
            <a:off x="148343" y="1182784"/>
            <a:ext cx="1352550" cy="3673639"/>
          </a:xfrm>
          <a:prstGeom prst="rect">
            <a:avLst/>
          </a:prstGeom>
        </p:spPr>
      </p:pic>
      <p:sp>
        <p:nvSpPr>
          <p:cNvPr id="4" name="34 Redondear rectángulo de esquina diagonal"/>
          <p:cNvSpPr/>
          <p:nvPr/>
        </p:nvSpPr>
        <p:spPr>
          <a:xfrm>
            <a:off x="181932" y="1070472"/>
            <a:ext cx="3013213" cy="167615"/>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Sistemas de Cultivo</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pic>
        <p:nvPicPr>
          <p:cNvPr id="10" name="Imagen 9" descr="http://4.bp.blogspot.com/_T1phoaPktYs/SMarj_cU0AI/AAAAAAAAAA4/rZWaMbfpt84/s1600/PICT002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9335" y="1238087"/>
            <a:ext cx="1767178" cy="1175181"/>
          </a:xfrm>
          <a:prstGeom prst="rect">
            <a:avLst/>
          </a:prstGeom>
          <a:noFill/>
          <a:ln>
            <a:noFill/>
          </a:ln>
        </p:spPr>
      </p:pic>
      <p:pic>
        <p:nvPicPr>
          <p:cNvPr id="11" name="Imagen 10" descr="CONTRUCCION DE CADENAS    DE CIMENTACION "/>
          <p:cNvPicPr/>
          <p:nvPr/>
        </p:nvPicPr>
        <p:blipFill rotWithShape="1">
          <a:blip r:embed="rId4">
            <a:extLst>
              <a:ext uri="{28A0092B-C50C-407E-A947-70E740481C1C}">
                <a14:useLocalDpi xmlns:a14="http://schemas.microsoft.com/office/drawing/2010/main" val="0"/>
              </a:ext>
            </a:extLst>
          </a:blip>
          <a:srcRect l="20801" t="28282" r="12801" b="16826"/>
          <a:stretch/>
        </p:blipFill>
        <p:spPr bwMode="auto">
          <a:xfrm>
            <a:off x="4619335" y="2585618"/>
            <a:ext cx="1811287" cy="1118325"/>
          </a:xfrm>
          <a:prstGeom prst="rect">
            <a:avLst/>
          </a:prstGeom>
          <a:noFill/>
          <a:ln>
            <a:noFill/>
          </a:ln>
          <a:extLst>
            <a:ext uri="{53640926-AAD7-44D8-BBD7-CCE9431645EC}">
              <a14:shadowObscured xmlns:a14="http://schemas.microsoft.com/office/drawing/2010/main"/>
            </a:ext>
          </a:extLst>
        </p:spPr>
      </p:pic>
      <p:sp>
        <p:nvSpPr>
          <p:cNvPr id="13" name="CuadroTexto 12"/>
          <p:cNvSpPr txBox="1">
            <a:spLocks noChangeArrowheads="1"/>
          </p:cNvSpPr>
          <p:nvPr/>
        </p:nvSpPr>
        <p:spPr bwMode="auto">
          <a:xfrm>
            <a:off x="1500893" y="1182784"/>
            <a:ext cx="3113637"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eaLnBrk="1" hangingPunct="1">
              <a:lnSpc>
                <a:spcPct val="100000"/>
              </a:lnSpc>
              <a:spcBef>
                <a:spcPct val="0"/>
              </a:spcBef>
              <a:buFontTx/>
              <a:buNone/>
            </a:pPr>
            <a:r>
              <a:rPr lang="es-ES_tradnl" altLang="es-CO" sz="1400" b="1" dirty="0" smtClean="0">
                <a:solidFill>
                  <a:srgbClr val="076785"/>
                </a:solidFill>
                <a:latin typeface="Arial" panose="020B0604020202020204" pitchFamily="34" charset="0"/>
                <a:cs typeface="Arial" panose="020B0604020202020204" pitchFamily="34" charset="0"/>
              </a:rPr>
              <a:t>Sistemas Tipo Jaula</a:t>
            </a:r>
          </a:p>
          <a:p>
            <a:pPr eaLnBrk="1" hangingPunct="1">
              <a:lnSpc>
                <a:spcPct val="100000"/>
              </a:lnSpc>
              <a:spcBef>
                <a:spcPct val="0"/>
              </a:spcBef>
              <a:buFontTx/>
              <a:buNone/>
            </a:pPr>
            <a:r>
              <a:rPr lang="es-ES_tradnl" altLang="es-CO" sz="1100" b="1" dirty="0" smtClean="0">
                <a:solidFill>
                  <a:srgbClr val="076785"/>
                </a:solidFill>
                <a:latin typeface="Arial" panose="020B0604020202020204" pitchFamily="34" charset="0"/>
                <a:cs typeface="Arial" panose="020B0604020202020204" pitchFamily="34" charset="0"/>
              </a:rPr>
              <a:t>Ventajas</a:t>
            </a:r>
          </a:p>
          <a:p>
            <a:pPr eaLnBrk="1" hangingPunct="1">
              <a:lnSpc>
                <a:spcPct val="100000"/>
              </a:lnSpc>
              <a:spcBef>
                <a:spcPct val="0"/>
              </a:spcBef>
              <a:buFontTx/>
              <a:buNone/>
            </a:pPr>
            <a:r>
              <a:rPr lang="es-ES_tradnl" altLang="es-CO" sz="1100" dirty="0">
                <a:solidFill>
                  <a:srgbClr val="076785"/>
                </a:solidFill>
                <a:latin typeface="Arial" panose="020B0604020202020204" pitchFamily="34" charset="0"/>
                <a:cs typeface="Arial" panose="020B0604020202020204" pitchFamily="34" charset="0"/>
              </a:rPr>
              <a:t>-</a:t>
            </a:r>
            <a:r>
              <a:rPr lang="es-ES_tradnl" altLang="es-CO" sz="1100" dirty="0" smtClean="0">
                <a:solidFill>
                  <a:srgbClr val="076785"/>
                </a:solidFill>
                <a:latin typeface="Arial" panose="020B0604020202020204" pitchFamily="34" charset="0"/>
                <a:cs typeface="Arial" panose="020B0604020202020204" pitchFamily="34" charset="0"/>
              </a:rPr>
              <a:t>Inversión inicial baja</a:t>
            </a:r>
          </a:p>
          <a:p>
            <a:pPr eaLnBrk="1" hangingPunct="1">
              <a:lnSpc>
                <a:spcPct val="100000"/>
              </a:lnSpc>
              <a:spcBef>
                <a:spcPct val="0"/>
              </a:spcBef>
              <a:buFontTx/>
              <a:buNone/>
            </a:pPr>
            <a:r>
              <a:rPr lang="es-ES_tradnl" altLang="es-CO" sz="1100" dirty="0" smtClean="0">
                <a:solidFill>
                  <a:srgbClr val="076785"/>
                </a:solidFill>
                <a:latin typeface="Arial" panose="020B0604020202020204" pitchFamily="34" charset="0"/>
                <a:cs typeface="Arial" panose="020B0604020202020204" pitchFamily="34" charset="0"/>
              </a:rPr>
              <a:t>-Facilita el control de depredadores</a:t>
            </a:r>
          </a:p>
          <a:p>
            <a:pPr eaLnBrk="1" hangingPunct="1">
              <a:lnSpc>
                <a:spcPct val="100000"/>
              </a:lnSpc>
              <a:spcBef>
                <a:spcPct val="0"/>
              </a:spcBef>
              <a:buFontTx/>
              <a:buNone/>
            </a:pPr>
            <a:r>
              <a:rPr lang="es-ES_tradnl" altLang="es-CO" sz="1100" b="1" dirty="0" smtClean="0">
                <a:solidFill>
                  <a:srgbClr val="076785"/>
                </a:solidFill>
                <a:latin typeface="Arial" panose="020B0604020202020204" pitchFamily="34" charset="0"/>
                <a:cs typeface="Arial" panose="020B0604020202020204" pitchFamily="34" charset="0"/>
              </a:rPr>
              <a:t>Desventajas</a:t>
            </a:r>
          </a:p>
          <a:p>
            <a:pPr marL="171450" indent="-171450" eaLnBrk="1" hangingPunct="1">
              <a:lnSpc>
                <a:spcPct val="100000"/>
              </a:lnSpc>
              <a:spcBef>
                <a:spcPct val="0"/>
              </a:spcBef>
              <a:buFontTx/>
              <a:buChar char="-"/>
            </a:pPr>
            <a:r>
              <a:rPr lang="es-ES_tradnl" altLang="es-CO" sz="1100" dirty="0" smtClean="0">
                <a:solidFill>
                  <a:srgbClr val="076785"/>
                </a:solidFill>
                <a:latin typeface="Arial" panose="020B0604020202020204" pitchFamily="34" charset="0"/>
                <a:cs typeface="Arial" panose="020B0604020202020204" pitchFamily="34" charset="0"/>
              </a:rPr>
              <a:t>Se requiere de una fuente grande de agua</a:t>
            </a:r>
          </a:p>
          <a:p>
            <a:pPr marL="171450" indent="-171450" eaLnBrk="1" hangingPunct="1">
              <a:lnSpc>
                <a:spcPct val="100000"/>
              </a:lnSpc>
              <a:spcBef>
                <a:spcPct val="0"/>
              </a:spcBef>
              <a:buFontTx/>
              <a:buChar char="-"/>
            </a:pPr>
            <a:r>
              <a:rPr lang="es-ES_tradnl" altLang="es-CO" sz="1100" dirty="0" smtClean="0">
                <a:solidFill>
                  <a:srgbClr val="076785"/>
                </a:solidFill>
                <a:latin typeface="Arial" panose="020B0604020202020204" pitchFamily="34" charset="0"/>
                <a:cs typeface="Arial" panose="020B0604020202020204" pitchFamily="34" charset="0"/>
              </a:rPr>
              <a:t>Difícil cosecha</a:t>
            </a:r>
          </a:p>
          <a:p>
            <a:pPr eaLnBrk="1" hangingPunct="1">
              <a:lnSpc>
                <a:spcPct val="100000"/>
              </a:lnSpc>
              <a:spcBef>
                <a:spcPct val="0"/>
              </a:spcBef>
              <a:buNone/>
            </a:pPr>
            <a:endParaRPr lang="es-ES_tradnl" altLang="es-CO" sz="1500" b="1" dirty="0">
              <a:solidFill>
                <a:srgbClr val="076785"/>
              </a:solidFill>
              <a:latin typeface="Arial" panose="020B0604020202020204" pitchFamily="34" charset="0"/>
              <a:cs typeface="Arial" panose="020B0604020202020204" pitchFamily="34" charset="0"/>
            </a:endParaRPr>
          </a:p>
        </p:txBody>
      </p:sp>
      <p:sp>
        <p:nvSpPr>
          <p:cNvPr id="14" name="CuadroTexto 12"/>
          <p:cNvSpPr txBox="1">
            <a:spLocks noChangeArrowheads="1"/>
          </p:cNvSpPr>
          <p:nvPr/>
        </p:nvSpPr>
        <p:spPr bwMode="auto">
          <a:xfrm>
            <a:off x="1510762" y="2468639"/>
            <a:ext cx="2932884" cy="149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eaLnBrk="1" hangingPunct="1">
              <a:lnSpc>
                <a:spcPct val="100000"/>
              </a:lnSpc>
              <a:spcBef>
                <a:spcPct val="0"/>
              </a:spcBef>
              <a:buFontTx/>
              <a:buNone/>
            </a:pPr>
            <a:r>
              <a:rPr lang="es-CO" altLang="es-CO" sz="1400" b="1" dirty="0" smtClean="0">
                <a:solidFill>
                  <a:srgbClr val="FF0066"/>
                </a:solidFill>
                <a:latin typeface="Arial" panose="020B0604020202020204" pitchFamily="34" charset="0"/>
                <a:cs typeface="Arial" panose="020B0604020202020204" pitchFamily="34" charset="0"/>
              </a:rPr>
              <a:t>Estanques</a:t>
            </a:r>
          </a:p>
          <a:p>
            <a:pPr eaLnBrk="1" hangingPunct="1">
              <a:lnSpc>
                <a:spcPct val="100000"/>
              </a:lnSpc>
              <a:spcBef>
                <a:spcPct val="0"/>
              </a:spcBef>
              <a:buNone/>
            </a:pPr>
            <a:r>
              <a:rPr lang="es-ES_tradnl" altLang="es-CO" sz="1100" b="1" dirty="0" smtClean="0">
                <a:solidFill>
                  <a:srgbClr val="FF0066"/>
                </a:solidFill>
                <a:latin typeface="Arial" panose="020B0604020202020204" pitchFamily="34" charset="0"/>
                <a:cs typeface="Arial" panose="020B0604020202020204" pitchFamily="34" charset="0"/>
              </a:rPr>
              <a:t>Ventajas</a:t>
            </a:r>
          </a:p>
          <a:p>
            <a:pPr marL="171450" indent="-171450" eaLnBrk="1" hangingPunct="1">
              <a:lnSpc>
                <a:spcPct val="100000"/>
              </a:lnSpc>
              <a:spcBef>
                <a:spcPct val="0"/>
              </a:spcBef>
              <a:buFontTx/>
              <a:buChar char="-"/>
            </a:pPr>
            <a:r>
              <a:rPr lang="es-ES_tradnl" altLang="es-CO" sz="1100" dirty="0" smtClean="0">
                <a:solidFill>
                  <a:srgbClr val="FF0066"/>
                </a:solidFill>
                <a:latin typeface="Arial" panose="020B0604020202020204" pitchFamily="34" charset="0"/>
                <a:cs typeface="Arial" panose="020B0604020202020204" pitchFamily="34" charset="0"/>
              </a:rPr>
              <a:t>Mas fácil y rápido de cosechar</a:t>
            </a:r>
          </a:p>
          <a:p>
            <a:pPr marL="171450" indent="-171450" eaLnBrk="1" hangingPunct="1">
              <a:lnSpc>
                <a:spcPct val="100000"/>
              </a:lnSpc>
              <a:spcBef>
                <a:spcPct val="0"/>
              </a:spcBef>
              <a:buFontTx/>
              <a:buChar char="-"/>
            </a:pPr>
            <a:r>
              <a:rPr lang="es-ES_tradnl" altLang="es-CO" sz="1100" dirty="0" smtClean="0">
                <a:solidFill>
                  <a:srgbClr val="FF0066"/>
                </a:solidFill>
                <a:latin typeface="Arial" panose="020B0604020202020204" pitchFamily="34" charset="0"/>
                <a:cs typeface="Arial" panose="020B0604020202020204" pitchFamily="34" charset="0"/>
              </a:rPr>
              <a:t>Se pueden drenar y llenar mas fácilmente</a:t>
            </a:r>
          </a:p>
          <a:p>
            <a:pPr eaLnBrk="1" hangingPunct="1">
              <a:lnSpc>
                <a:spcPct val="100000"/>
              </a:lnSpc>
              <a:spcBef>
                <a:spcPct val="0"/>
              </a:spcBef>
              <a:buNone/>
            </a:pPr>
            <a:r>
              <a:rPr lang="es-ES_tradnl" altLang="es-CO" sz="1100" b="1" dirty="0" smtClean="0">
                <a:solidFill>
                  <a:srgbClr val="FF0066"/>
                </a:solidFill>
                <a:latin typeface="Arial" panose="020B0604020202020204" pitchFamily="34" charset="0"/>
                <a:cs typeface="Arial" panose="020B0604020202020204" pitchFamily="34" charset="0"/>
              </a:rPr>
              <a:t>Desventajas</a:t>
            </a:r>
          </a:p>
          <a:p>
            <a:pPr marL="171450" indent="-171450" eaLnBrk="1" hangingPunct="1">
              <a:lnSpc>
                <a:spcPct val="100000"/>
              </a:lnSpc>
              <a:spcBef>
                <a:spcPct val="0"/>
              </a:spcBef>
              <a:buFontTx/>
              <a:buChar char="-"/>
            </a:pPr>
            <a:r>
              <a:rPr lang="es-ES_tradnl" altLang="es-CO" sz="1100" dirty="0">
                <a:solidFill>
                  <a:srgbClr val="FF0066"/>
                </a:solidFill>
                <a:latin typeface="Arial" panose="020B0604020202020204" pitchFamily="34" charset="0"/>
                <a:cs typeface="Arial" panose="020B0604020202020204" pitchFamily="34" charset="0"/>
              </a:rPr>
              <a:t>R</a:t>
            </a:r>
            <a:r>
              <a:rPr lang="es-ES_tradnl" altLang="es-CO" sz="1100" dirty="0" smtClean="0">
                <a:solidFill>
                  <a:srgbClr val="FF0066"/>
                </a:solidFill>
                <a:latin typeface="Arial" panose="020B0604020202020204" pitchFamily="34" charset="0"/>
                <a:cs typeface="Arial" panose="020B0604020202020204" pitchFamily="34" charset="0"/>
              </a:rPr>
              <a:t>iesgos de filtraciones</a:t>
            </a:r>
          </a:p>
          <a:p>
            <a:pPr marL="171450" indent="-171450" eaLnBrk="1" hangingPunct="1">
              <a:lnSpc>
                <a:spcPct val="100000"/>
              </a:lnSpc>
              <a:spcBef>
                <a:spcPct val="0"/>
              </a:spcBef>
              <a:buFontTx/>
              <a:buChar char="-"/>
            </a:pPr>
            <a:r>
              <a:rPr lang="es-ES_tradnl" altLang="es-CO" sz="1100" dirty="0" smtClean="0">
                <a:solidFill>
                  <a:srgbClr val="FF0066"/>
                </a:solidFill>
                <a:latin typeface="Arial" panose="020B0604020202020204" pitchFamily="34" charset="0"/>
                <a:cs typeface="Arial" panose="020B0604020202020204" pitchFamily="34" charset="0"/>
              </a:rPr>
              <a:t>Concentración de algas</a:t>
            </a:r>
            <a:endParaRPr lang="es-ES_tradnl" altLang="es-CO" sz="1100" dirty="0">
              <a:solidFill>
                <a:srgbClr val="FF0066"/>
              </a:solidFill>
              <a:latin typeface="Arial" panose="020B0604020202020204" pitchFamily="34" charset="0"/>
              <a:cs typeface="Arial" panose="020B0604020202020204" pitchFamily="34" charset="0"/>
            </a:endParaRPr>
          </a:p>
        </p:txBody>
      </p:sp>
      <p:sp>
        <p:nvSpPr>
          <p:cNvPr id="23" name="CuadroTexto 12"/>
          <p:cNvSpPr txBox="1">
            <a:spLocks noChangeArrowheads="1"/>
          </p:cNvSpPr>
          <p:nvPr/>
        </p:nvSpPr>
        <p:spPr bwMode="auto">
          <a:xfrm>
            <a:off x="1510761" y="3871538"/>
            <a:ext cx="300807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defTabSz="914400">
              <a:lnSpc>
                <a:spcPct val="100000"/>
              </a:lnSpc>
              <a:spcBef>
                <a:spcPct val="0"/>
              </a:spcBef>
              <a:buFontTx/>
              <a:buNone/>
            </a:pPr>
            <a:r>
              <a:rPr lang="es-ES_tradnl" altLang="es-CO" sz="1400" b="1" dirty="0" smtClean="0">
                <a:solidFill>
                  <a:srgbClr val="8AB833"/>
                </a:solidFill>
                <a:latin typeface="Arial" panose="020B0604020202020204" pitchFamily="34" charset="0"/>
                <a:cs typeface="Arial" panose="020B0604020202020204" pitchFamily="34" charset="0"/>
              </a:rPr>
              <a:t>Geomembrana</a:t>
            </a:r>
          </a:p>
          <a:p>
            <a:pPr defTabSz="914400">
              <a:lnSpc>
                <a:spcPct val="100000"/>
              </a:lnSpc>
              <a:spcBef>
                <a:spcPct val="0"/>
              </a:spcBef>
              <a:buNone/>
            </a:pPr>
            <a:r>
              <a:rPr lang="es-ES_tradnl" altLang="es-CO" sz="1100" b="1" dirty="0" smtClean="0">
                <a:solidFill>
                  <a:srgbClr val="8AB833"/>
                </a:solidFill>
                <a:latin typeface="Arial" panose="020B0604020202020204" pitchFamily="34" charset="0"/>
                <a:cs typeface="Arial" panose="020B0604020202020204" pitchFamily="34" charset="0"/>
              </a:rPr>
              <a:t>Ventajas</a:t>
            </a:r>
          </a:p>
          <a:p>
            <a:pPr marL="171450" indent="-171450" defTabSz="914400">
              <a:lnSpc>
                <a:spcPct val="100000"/>
              </a:lnSpc>
              <a:spcBef>
                <a:spcPct val="0"/>
              </a:spcBef>
              <a:buFontTx/>
              <a:buChar char="-"/>
            </a:pPr>
            <a:r>
              <a:rPr lang="es-ES_tradnl" altLang="es-CO" sz="1100" dirty="0" smtClean="0">
                <a:solidFill>
                  <a:srgbClr val="8AB833"/>
                </a:solidFill>
                <a:latin typeface="Arial" panose="020B0604020202020204" pitchFamily="34" charset="0"/>
                <a:cs typeface="Arial" panose="020B0604020202020204" pitchFamily="34" charset="0"/>
              </a:rPr>
              <a:t>Mejor producción, facilita la cosecha, son de alta resistencia a los rayos ultravioleta</a:t>
            </a:r>
          </a:p>
          <a:p>
            <a:pPr defTabSz="914400">
              <a:lnSpc>
                <a:spcPct val="100000"/>
              </a:lnSpc>
              <a:spcBef>
                <a:spcPct val="0"/>
              </a:spcBef>
              <a:buNone/>
            </a:pPr>
            <a:r>
              <a:rPr lang="es-ES_tradnl" altLang="es-CO" sz="1100" b="1" dirty="0" smtClean="0">
                <a:solidFill>
                  <a:srgbClr val="8AB833"/>
                </a:solidFill>
                <a:latin typeface="Arial" panose="020B0604020202020204" pitchFamily="34" charset="0"/>
                <a:cs typeface="Arial" panose="020B0604020202020204" pitchFamily="34" charset="0"/>
              </a:rPr>
              <a:t>Desventajas</a:t>
            </a:r>
          </a:p>
          <a:p>
            <a:pPr defTabSz="914400">
              <a:lnSpc>
                <a:spcPct val="100000"/>
              </a:lnSpc>
              <a:spcBef>
                <a:spcPct val="0"/>
              </a:spcBef>
              <a:buNone/>
            </a:pPr>
            <a:r>
              <a:rPr lang="es-ES_tradnl" altLang="es-CO" sz="1100" b="1" dirty="0" smtClean="0">
                <a:solidFill>
                  <a:srgbClr val="8AB833"/>
                </a:solidFill>
                <a:latin typeface="Arial" panose="020B0604020202020204" pitchFamily="34" charset="0"/>
                <a:cs typeface="Arial" panose="020B0604020202020204" pitchFamily="34" charset="0"/>
              </a:rPr>
              <a:t>-Requiere sistemas de oxigenación, altos costos</a:t>
            </a:r>
          </a:p>
        </p:txBody>
      </p:sp>
      <p:pic>
        <p:nvPicPr>
          <p:cNvPr id="24" name="Imagen 23"/>
          <p:cNvPicPr/>
          <p:nvPr/>
        </p:nvPicPr>
        <p:blipFill>
          <a:blip r:embed="rId5"/>
          <a:stretch>
            <a:fillRect/>
          </a:stretch>
        </p:blipFill>
        <p:spPr>
          <a:xfrm>
            <a:off x="4619335" y="3753635"/>
            <a:ext cx="1832052" cy="1262492"/>
          </a:xfrm>
          <a:prstGeom prst="rect">
            <a:avLst/>
          </a:prstGeom>
        </p:spPr>
      </p:pic>
      <p:sp>
        <p:nvSpPr>
          <p:cNvPr id="15"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932644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195072"/>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Sistemas de Elegido</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3" name="CuadroTexto 12"/>
          <p:cNvSpPr txBox="1">
            <a:spLocks noChangeArrowheads="1"/>
          </p:cNvSpPr>
          <p:nvPr/>
        </p:nvSpPr>
        <p:spPr bwMode="auto">
          <a:xfrm>
            <a:off x="1026071" y="1403124"/>
            <a:ext cx="2330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defTabSz="914400">
              <a:lnSpc>
                <a:spcPct val="100000"/>
              </a:lnSpc>
              <a:spcBef>
                <a:spcPct val="0"/>
              </a:spcBef>
              <a:buFontTx/>
              <a:buNone/>
            </a:pPr>
            <a:r>
              <a:rPr lang="es-ES_tradnl" altLang="es-CO" sz="1400" b="1" dirty="0" smtClean="0">
                <a:solidFill>
                  <a:srgbClr val="8AB833"/>
                </a:solidFill>
                <a:latin typeface="Arial" panose="020B0604020202020204" pitchFamily="34" charset="0"/>
                <a:cs typeface="Arial" panose="020B0604020202020204" pitchFamily="34" charset="0"/>
              </a:rPr>
              <a:t>Geomembrana</a:t>
            </a:r>
          </a:p>
        </p:txBody>
      </p:sp>
      <p:pic>
        <p:nvPicPr>
          <p:cNvPr id="3" name="Imagen 2"/>
          <p:cNvPicPr>
            <a:picLocks noChangeAspect="1"/>
          </p:cNvPicPr>
          <p:nvPr/>
        </p:nvPicPr>
        <p:blipFill>
          <a:blip r:embed="rId2"/>
          <a:stretch>
            <a:fillRect/>
          </a:stretch>
        </p:blipFill>
        <p:spPr>
          <a:xfrm>
            <a:off x="152727" y="1454767"/>
            <a:ext cx="942975" cy="876300"/>
          </a:xfrm>
          <a:prstGeom prst="rect">
            <a:avLst/>
          </a:prstGeom>
        </p:spPr>
      </p:pic>
      <p:sp>
        <p:nvSpPr>
          <p:cNvPr id="11"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12" name="Imagen 11"/>
          <p:cNvPicPr/>
          <p:nvPr/>
        </p:nvPicPr>
        <p:blipFill rotWithShape="1">
          <a:blip r:embed="rId3"/>
          <a:srcRect l="27652" t="27630" r="22730" b="14584"/>
          <a:stretch/>
        </p:blipFill>
        <p:spPr>
          <a:xfrm>
            <a:off x="1016016" y="1700267"/>
            <a:ext cx="5742136" cy="3318299"/>
          </a:xfrm>
          <a:prstGeom prst="rect">
            <a:avLst/>
          </a:prstGeom>
        </p:spPr>
      </p:pic>
    </p:spTree>
    <p:extLst>
      <p:ext uri="{BB962C8B-B14F-4D97-AF65-F5344CB8AC3E}">
        <p14:creationId xmlns:p14="http://schemas.microsoft.com/office/powerpoint/2010/main" val="222500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195072"/>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Sistemas de Elegido</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23" name="CuadroTexto 12"/>
          <p:cNvSpPr txBox="1">
            <a:spLocks noChangeArrowheads="1"/>
          </p:cNvSpPr>
          <p:nvPr/>
        </p:nvSpPr>
        <p:spPr bwMode="auto">
          <a:xfrm>
            <a:off x="1026071" y="1403124"/>
            <a:ext cx="233045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defTabSz="914400">
              <a:lnSpc>
                <a:spcPct val="100000"/>
              </a:lnSpc>
              <a:spcBef>
                <a:spcPct val="0"/>
              </a:spcBef>
              <a:buFontTx/>
              <a:buNone/>
            </a:pPr>
            <a:r>
              <a:rPr lang="es-ES_tradnl" altLang="es-CO" sz="1400" b="1" dirty="0" smtClean="0">
                <a:solidFill>
                  <a:srgbClr val="8AB833"/>
                </a:solidFill>
                <a:latin typeface="Arial" panose="020B0604020202020204" pitchFamily="34" charset="0"/>
                <a:cs typeface="Arial" panose="020B0604020202020204" pitchFamily="34" charset="0"/>
              </a:rPr>
              <a:t>Geomembrana</a:t>
            </a:r>
          </a:p>
        </p:txBody>
      </p:sp>
      <p:pic>
        <p:nvPicPr>
          <p:cNvPr id="3" name="Imagen 2"/>
          <p:cNvPicPr>
            <a:picLocks noChangeAspect="1"/>
          </p:cNvPicPr>
          <p:nvPr/>
        </p:nvPicPr>
        <p:blipFill>
          <a:blip r:embed="rId2"/>
          <a:stretch>
            <a:fillRect/>
          </a:stretch>
        </p:blipFill>
        <p:spPr>
          <a:xfrm>
            <a:off x="152727" y="1454767"/>
            <a:ext cx="942975" cy="876300"/>
          </a:xfrm>
          <a:prstGeom prst="rect">
            <a:avLst/>
          </a:prstGeom>
        </p:spPr>
      </p:pic>
      <p:pic>
        <p:nvPicPr>
          <p:cNvPr id="15" name="Imagen 14"/>
          <p:cNvPicPr/>
          <p:nvPr/>
        </p:nvPicPr>
        <p:blipFill rotWithShape="1">
          <a:blip r:embed="rId3"/>
          <a:srcRect l="2074" t="52174" r="55338" b="25425"/>
          <a:stretch/>
        </p:blipFill>
        <p:spPr bwMode="auto">
          <a:xfrm>
            <a:off x="952499" y="1710901"/>
            <a:ext cx="5676900" cy="1679575"/>
          </a:xfrm>
          <a:prstGeom prst="rect">
            <a:avLst/>
          </a:prstGeom>
          <a:ln>
            <a:noFill/>
          </a:ln>
          <a:extLst>
            <a:ext uri="{53640926-AAD7-44D8-BBD7-CCE9431645EC}">
              <a14:shadowObscured xmlns:a14="http://schemas.microsoft.com/office/drawing/2010/main"/>
            </a:ext>
          </a:extLst>
        </p:spPr>
      </p:pic>
      <p:pic>
        <p:nvPicPr>
          <p:cNvPr id="16" name="Imagen 15"/>
          <p:cNvPicPr/>
          <p:nvPr/>
        </p:nvPicPr>
        <p:blipFill rotWithShape="1">
          <a:blip r:embed="rId4"/>
          <a:srcRect l="29079" t="49580" r="25158" b="19515"/>
          <a:stretch/>
        </p:blipFill>
        <p:spPr bwMode="auto">
          <a:xfrm>
            <a:off x="1024241" y="3526534"/>
            <a:ext cx="4964069" cy="1584629"/>
          </a:xfrm>
          <a:prstGeom prst="rect">
            <a:avLst/>
          </a:prstGeom>
          <a:ln>
            <a:noFill/>
          </a:ln>
          <a:extLst>
            <a:ext uri="{53640926-AAD7-44D8-BBD7-CCE9431645EC}">
              <a14:shadowObscured xmlns:a14="http://schemas.microsoft.com/office/drawing/2010/main"/>
            </a:ext>
          </a:extLst>
        </p:spPr>
      </p:pic>
      <p:sp>
        <p:nvSpPr>
          <p:cNvPr id="17" name="34 Redondear rectángulo de esquina diagonal"/>
          <p:cNvSpPr/>
          <p:nvPr/>
        </p:nvSpPr>
        <p:spPr>
          <a:xfrm>
            <a:off x="113272" y="3340375"/>
            <a:ext cx="3370565" cy="184281"/>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dirty="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Estudio Geomembranas</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1"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76445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a:bodyPr>
          <a:lstStyle/>
          <a:p>
            <a:pPr algn="r"/>
            <a:r>
              <a:rPr lang="es-CO" sz="3200" b="1" i="1" dirty="0" smtClean="0">
                <a:solidFill>
                  <a:srgbClr val="C00000"/>
                </a:solidFill>
                <a:latin typeface="Trebuchet MS" panose="020B0603020202020204" pitchFamily="34" charset="0"/>
              </a:rPr>
              <a:t>1. </a:t>
            </a:r>
            <a:r>
              <a:rPr lang="es-CO" b="1" dirty="0" smtClean="0">
                <a:latin typeface="Trebuchet MS" panose="020B0603020202020204" pitchFamily="34" charset="0"/>
              </a:rPr>
              <a:t>PERFIL DEL PROYECTO</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11" name="Imagen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6013" y="2617946"/>
            <a:ext cx="2216987" cy="218927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423269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195072"/>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lang="es-MX" sz="1300" b="1" dirty="0" smtClean="0">
                <a:solidFill>
                  <a:prstClr val="white"/>
                </a:solidFill>
                <a:effectLst>
                  <a:outerShdw blurRad="38100" dist="38100" dir="2700000" algn="tl">
                    <a:srgbClr val="000000">
                      <a:alpha val="43137"/>
                    </a:srgbClr>
                  </a:outerShdw>
                </a:effectLst>
                <a:latin typeface="Calibri" panose="020F0502020204030204"/>
              </a:rPr>
              <a:t>Cadena de Proceso</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1"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8196" name="Picture 4" descr="Resultado de imagen para etapas de crianza de las tilapia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932" y="1521628"/>
            <a:ext cx="1352453" cy="791604"/>
          </a:xfrm>
          <a:prstGeom prst="rect">
            <a:avLst/>
          </a:prstGeom>
          <a:noFill/>
          <a:extLst>
            <a:ext uri="{909E8E84-426E-40DD-AFC4-6F175D3DCCD1}">
              <a14:hiddenFill xmlns:a14="http://schemas.microsoft.com/office/drawing/2010/main">
                <a:solidFill>
                  <a:srgbClr val="FFFFFF"/>
                </a:solidFill>
              </a14:hiddenFill>
            </a:ext>
          </a:extLst>
        </p:spPr>
      </p:pic>
      <p:sp>
        <p:nvSpPr>
          <p:cNvPr id="14" name="CuadroTexto 13"/>
          <p:cNvSpPr txBox="1">
            <a:spLocks noChangeArrowheads="1"/>
          </p:cNvSpPr>
          <p:nvPr/>
        </p:nvSpPr>
        <p:spPr bwMode="auto">
          <a:xfrm>
            <a:off x="535285" y="2313232"/>
            <a:ext cx="81870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Desove</a:t>
            </a:r>
            <a:endParaRPr lang="es-ES_tradnl" altLang="es-CO" sz="1100" b="1" dirty="0">
              <a:latin typeface="Arial" panose="020B0604020202020204" pitchFamily="34" charset="0"/>
              <a:cs typeface="Arial" panose="020B0604020202020204" pitchFamily="34" charset="0"/>
            </a:endParaRPr>
          </a:p>
        </p:txBody>
      </p:sp>
      <p:pic>
        <p:nvPicPr>
          <p:cNvPr id="7" name="Imagen 6"/>
          <p:cNvPicPr>
            <a:picLocks noChangeAspect="1"/>
          </p:cNvPicPr>
          <p:nvPr/>
        </p:nvPicPr>
        <p:blipFill>
          <a:blip r:embed="rId3"/>
          <a:stretch>
            <a:fillRect/>
          </a:stretch>
        </p:blipFill>
        <p:spPr>
          <a:xfrm>
            <a:off x="198735" y="3581176"/>
            <a:ext cx="1292287" cy="1012159"/>
          </a:xfrm>
          <a:prstGeom prst="rect">
            <a:avLst/>
          </a:prstGeom>
        </p:spPr>
      </p:pic>
      <p:pic>
        <p:nvPicPr>
          <p:cNvPr id="9" name="Imagen 8"/>
          <p:cNvPicPr>
            <a:picLocks noChangeAspect="1"/>
          </p:cNvPicPr>
          <p:nvPr/>
        </p:nvPicPr>
        <p:blipFill>
          <a:blip r:embed="rId4"/>
          <a:stretch>
            <a:fillRect/>
          </a:stretch>
        </p:blipFill>
        <p:spPr>
          <a:xfrm>
            <a:off x="2593266" y="1673187"/>
            <a:ext cx="1203757" cy="901655"/>
          </a:xfrm>
          <a:prstGeom prst="rect">
            <a:avLst/>
          </a:prstGeom>
        </p:spPr>
      </p:pic>
      <p:sp>
        <p:nvSpPr>
          <p:cNvPr id="20" name="CuadroTexto 19"/>
          <p:cNvSpPr txBox="1">
            <a:spLocks noChangeArrowheads="1"/>
          </p:cNvSpPr>
          <p:nvPr/>
        </p:nvSpPr>
        <p:spPr bwMode="auto">
          <a:xfrm>
            <a:off x="2431909" y="1454251"/>
            <a:ext cx="1665562"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Siembra en el cultivo</a:t>
            </a:r>
            <a:endParaRPr lang="es-ES_tradnl" altLang="es-CO" sz="1100" b="1" dirty="0">
              <a:latin typeface="Arial" panose="020B0604020202020204" pitchFamily="34" charset="0"/>
              <a:cs typeface="Arial" panose="020B0604020202020204" pitchFamily="34" charset="0"/>
            </a:endParaRPr>
          </a:p>
        </p:txBody>
      </p:sp>
      <p:sp>
        <p:nvSpPr>
          <p:cNvPr id="12" name="Rectángulo 11"/>
          <p:cNvSpPr/>
          <p:nvPr/>
        </p:nvSpPr>
        <p:spPr>
          <a:xfrm>
            <a:off x="1613096" y="1523185"/>
            <a:ext cx="244625" cy="3434405"/>
          </a:xfrm>
          <a:prstGeom prst="rect">
            <a:avLst/>
          </a:prstGeom>
          <a:solidFill>
            <a:srgbClr val="084A9E"/>
          </a:solidFill>
          <a:ln>
            <a:solidFill>
              <a:srgbClr val="1F619E"/>
            </a:solidFill>
          </a:ln>
          <a:effectLst>
            <a:glow rad="63500">
              <a:schemeClr val="accent1">
                <a:satMod val="175000"/>
                <a:alpha val="40000"/>
              </a:schemeClr>
            </a:glow>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3" name="CuadroTexto 12"/>
          <p:cNvSpPr txBox="1"/>
          <p:nvPr/>
        </p:nvSpPr>
        <p:spPr>
          <a:xfrm rot="16200000">
            <a:off x="772164" y="2970124"/>
            <a:ext cx="1926487" cy="307777"/>
          </a:xfrm>
          <a:prstGeom prst="rect">
            <a:avLst/>
          </a:prstGeom>
          <a:noFill/>
        </p:spPr>
        <p:txBody>
          <a:bodyPr wrap="square" rtlCol="0">
            <a:spAutoFit/>
          </a:bodyPr>
          <a:lstStyle/>
          <a:p>
            <a:r>
              <a:rPr lang="es-CO" b="1" dirty="0" smtClean="0">
                <a:solidFill>
                  <a:schemeClr val="bg1"/>
                </a:solidFill>
              </a:rPr>
              <a:t>PRODUCTORES</a:t>
            </a:r>
            <a:endParaRPr lang="es-ES" b="1" dirty="0">
              <a:solidFill>
                <a:schemeClr val="bg1"/>
              </a:solidFill>
            </a:endParaRPr>
          </a:p>
        </p:txBody>
      </p:sp>
      <p:sp>
        <p:nvSpPr>
          <p:cNvPr id="26" name="CuadroTexto 25"/>
          <p:cNvSpPr txBox="1">
            <a:spLocks noChangeArrowheads="1"/>
          </p:cNvSpPr>
          <p:nvPr/>
        </p:nvSpPr>
        <p:spPr bwMode="auto">
          <a:xfrm>
            <a:off x="446276" y="2920390"/>
            <a:ext cx="10447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Incubación</a:t>
            </a:r>
            <a:endParaRPr lang="es-ES_tradnl" altLang="es-CO" sz="1100" b="1" dirty="0">
              <a:latin typeface="Arial" panose="020B0604020202020204" pitchFamily="34" charset="0"/>
              <a:cs typeface="Arial" panose="020B0604020202020204" pitchFamily="34" charset="0"/>
            </a:endParaRPr>
          </a:p>
        </p:txBody>
      </p:sp>
      <p:sp>
        <p:nvSpPr>
          <p:cNvPr id="28" name="CuadroTexto 27"/>
          <p:cNvSpPr txBox="1">
            <a:spLocks noChangeArrowheads="1"/>
          </p:cNvSpPr>
          <p:nvPr/>
        </p:nvSpPr>
        <p:spPr bwMode="auto">
          <a:xfrm>
            <a:off x="385147" y="4593335"/>
            <a:ext cx="104474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gn="ct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Alevinos</a:t>
            </a:r>
            <a:endParaRPr lang="es-ES_tradnl" altLang="es-CO" sz="1100" b="1" dirty="0">
              <a:latin typeface="Arial" panose="020B0604020202020204" pitchFamily="34" charset="0"/>
              <a:cs typeface="Arial" panose="020B0604020202020204" pitchFamily="34" charset="0"/>
            </a:endParaRPr>
          </a:p>
        </p:txBody>
      </p:sp>
      <p:sp>
        <p:nvSpPr>
          <p:cNvPr id="24" name="Flecha derecha 23"/>
          <p:cNvSpPr/>
          <p:nvPr/>
        </p:nvSpPr>
        <p:spPr>
          <a:xfrm>
            <a:off x="2025174" y="1454251"/>
            <a:ext cx="406735" cy="223022"/>
          </a:xfrm>
          <a:prstGeom prst="rightArrow">
            <a:avLst/>
          </a:prstGeom>
          <a:solidFill>
            <a:srgbClr val="084A9E"/>
          </a:solid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Flecha derecha 29"/>
          <p:cNvSpPr/>
          <p:nvPr/>
        </p:nvSpPr>
        <p:spPr>
          <a:xfrm rot="5400000">
            <a:off x="653770" y="2623935"/>
            <a:ext cx="406735" cy="22302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Flecha derecha 30"/>
          <p:cNvSpPr/>
          <p:nvPr/>
        </p:nvSpPr>
        <p:spPr>
          <a:xfrm rot="5400000">
            <a:off x="653769" y="3226479"/>
            <a:ext cx="406735" cy="22302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CuadroTexto 31"/>
          <p:cNvSpPr txBox="1">
            <a:spLocks noChangeArrowheads="1"/>
          </p:cNvSpPr>
          <p:nvPr/>
        </p:nvSpPr>
        <p:spPr bwMode="auto">
          <a:xfrm>
            <a:off x="2411161" y="2632618"/>
            <a:ext cx="1908359"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Pre-</a:t>
            </a:r>
            <a:r>
              <a:rPr lang="es-ES_tradnl" altLang="es-CO" sz="1100" b="1" dirty="0" err="1" smtClean="0">
                <a:latin typeface="Arial" panose="020B0604020202020204" pitchFamily="34" charset="0"/>
                <a:cs typeface="Arial" panose="020B0604020202020204" pitchFamily="34" charset="0"/>
              </a:rPr>
              <a:t>Cria</a:t>
            </a:r>
            <a:endParaRPr lang="es-ES_tradnl" altLang="es-CO" sz="1100" b="1" dirty="0" smtClean="0">
              <a:latin typeface="Arial" panose="020B0604020202020204" pitchFamily="34" charset="0"/>
              <a:cs typeface="Arial" panose="020B0604020202020204" pitchFamily="34" charset="0"/>
            </a:endParaRP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Primera fase del engorde</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La fase dura 45 días</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Peso cosecha 25-30 gr</a:t>
            </a:r>
            <a:endParaRPr lang="es-ES_tradnl" altLang="es-CO" sz="1100" b="1" dirty="0">
              <a:latin typeface="Arial" panose="020B0604020202020204" pitchFamily="34" charset="0"/>
              <a:cs typeface="Arial" panose="020B0604020202020204" pitchFamily="34" charset="0"/>
            </a:endParaRPr>
          </a:p>
        </p:txBody>
      </p:sp>
      <p:sp>
        <p:nvSpPr>
          <p:cNvPr id="33" name="Flecha derecha 32"/>
          <p:cNvSpPr/>
          <p:nvPr/>
        </p:nvSpPr>
        <p:spPr>
          <a:xfrm>
            <a:off x="2004427" y="2632618"/>
            <a:ext cx="406735" cy="223022"/>
          </a:xfrm>
          <a:prstGeom prst="rightArrow">
            <a:avLst/>
          </a:prstGeom>
          <a:solidFill>
            <a:srgbClr val="084A9E"/>
          </a:solid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CuadroTexto 33"/>
          <p:cNvSpPr txBox="1">
            <a:spLocks noChangeArrowheads="1"/>
          </p:cNvSpPr>
          <p:nvPr/>
        </p:nvSpPr>
        <p:spPr bwMode="auto">
          <a:xfrm>
            <a:off x="2393551" y="3593371"/>
            <a:ext cx="2109817"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Pre-Engorde</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Segunda fase del engorde</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La fase dura 2 meses</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Peso cosecha 250-300 gr</a:t>
            </a:r>
            <a:endParaRPr lang="es-ES_tradnl" altLang="es-CO" sz="1100" b="1" dirty="0">
              <a:latin typeface="Arial" panose="020B0604020202020204" pitchFamily="34" charset="0"/>
              <a:cs typeface="Arial" panose="020B0604020202020204" pitchFamily="34" charset="0"/>
            </a:endParaRPr>
          </a:p>
        </p:txBody>
      </p:sp>
      <p:sp>
        <p:nvSpPr>
          <p:cNvPr id="35" name="Flecha derecha 34"/>
          <p:cNvSpPr/>
          <p:nvPr/>
        </p:nvSpPr>
        <p:spPr>
          <a:xfrm>
            <a:off x="1986817" y="3593371"/>
            <a:ext cx="406735" cy="223022"/>
          </a:xfrm>
          <a:prstGeom prst="rightArrow">
            <a:avLst/>
          </a:prstGeom>
          <a:solidFill>
            <a:srgbClr val="084A9E"/>
          </a:solid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6" name="CuadroTexto 35"/>
          <p:cNvSpPr txBox="1">
            <a:spLocks noChangeArrowheads="1"/>
          </p:cNvSpPr>
          <p:nvPr/>
        </p:nvSpPr>
        <p:spPr bwMode="auto">
          <a:xfrm>
            <a:off x="2347545" y="4466964"/>
            <a:ext cx="2155823"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a:lnSpc>
                <a:spcPct val="100000"/>
              </a:lnSpc>
              <a:spcBef>
                <a:spcPct val="0"/>
              </a:spcBef>
              <a:buNone/>
            </a:pPr>
            <a:r>
              <a:rPr lang="es-ES_tradnl" altLang="es-CO" sz="1100" b="1" dirty="0" smtClean="0">
                <a:latin typeface="Arial" panose="020B0604020202020204" pitchFamily="34" charset="0"/>
                <a:cs typeface="Arial" panose="020B0604020202020204" pitchFamily="34" charset="0"/>
              </a:rPr>
              <a:t>Engorde</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Fase de 4 a 5 meses</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Peso cosecha 600 a 750 gr</a:t>
            </a:r>
            <a:endParaRPr lang="es-ES_tradnl" altLang="es-CO" sz="1100" b="1" dirty="0">
              <a:latin typeface="Arial" panose="020B0604020202020204" pitchFamily="34" charset="0"/>
              <a:cs typeface="Arial" panose="020B0604020202020204" pitchFamily="34" charset="0"/>
            </a:endParaRPr>
          </a:p>
        </p:txBody>
      </p:sp>
      <p:sp>
        <p:nvSpPr>
          <p:cNvPr id="37" name="Flecha derecha 36"/>
          <p:cNvSpPr/>
          <p:nvPr/>
        </p:nvSpPr>
        <p:spPr>
          <a:xfrm>
            <a:off x="1940811" y="4466964"/>
            <a:ext cx="406735" cy="223022"/>
          </a:xfrm>
          <a:prstGeom prst="rightArrow">
            <a:avLst/>
          </a:prstGeom>
          <a:solidFill>
            <a:srgbClr val="084A9E"/>
          </a:solid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8" name="Flecha derecha 37"/>
          <p:cNvSpPr/>
          <p:nvPr/>
        </p:nvSpPr>
        <p:spPr>
          <a:xfrm>
            <a:off x="4228238" y="3081163"/>
            <a:ext cx="406735" cy="223022"/>
          </a:xfrm>
          <a:prstGeom prst="rightArrow">
            <a:avLst/>
          </a:prstGeom>
          <a:solidFill>
            <a:srgbClr val="084A9E"/>
          </a:solid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9" name="34 Redondear rectángulo de esquina diagonal"/>
          <p:cNvSpPr/>
          <p:nvPr/>
        </p:nvSpPr>
        <p:spPr>
          <a:xfrm>
            <a:off x="4661462" y="3081163"/>
            <a:ext cx="1130429" cy="223022"/>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kumimoji="0" lang="es-MX" sz="1300" b="1" i="0" u="none" strike="noStrike" kern="1200" cap="none" spc="0" normalizeH="0" baseline="0" noProof="0" smtClean="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rPr>
              <a:t>Alistamiento</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40" name="CuadroTexto 39"/>
          <p:cNvSpPr txBox="1">
            <a:spLocks noChangeArrowheads="1"/>
          </p:cNvSpPr>
          <p:nvPr/>
        </p:nvSpPr>
        <p:spPr bwMode="auto">
          <a:xfrm>
            <a:off x="4573864" y="2006997"/>
            <a:ext cx="1665562"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Limpieza</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Clasificación</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Eviscerado</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Desollé</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Corte</a:t>
            </a:r>
          </a:p>
          <a:p>
            <a:pPr>
              <a:lnSpc>
                <a:spcPct val="100000"/>
              </a:lnSpc>
              <a:spcBef>
                <a:spcPct val="0"/>
              </a:spcBef>
              <a:buNone/>
            </a:pPr>
            <a:endParaRPr lang="es-ES_tradnl" altLang="es-CO" sz="1100" b="1" dirty="0">
              <a:latin typeface="Arial" panose="020B0604020202020204" pitchFamily="34" charset="0"/>
              <a:cs typeface="Arial" panose="020B0604020202020204" pitchFamily="34" charset="0"/>
            </a:endParaRPr>
          </a:p>
        </p:txBody>
      </p:sp>
      <p:sp>
        <p:nvSpPr>
          <p:cNvPr id="41" name="CuadroTexto 40"/>
          <p:cNvSpPr txBox="1">
            <a:spLocks noChangeArrowheads="1"/>
          </p:cNvSpPr>
          <p:nvPr/>
        </p:nvSpPr>
        <p:spPr bwMode="auto">
          <a:xfrm>
            <a:off x="4554600" y="3444032"/>
            <a:ext cx="1665562"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MS PGothic" panose="020B0600070205080204" pitchFamily="34" charset="-128"/>
              </a:defRPr>
            </a:lvl9pPr>
          </a:lstStyle>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Deshuesado</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Fileteado</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Refrigerado</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Congelado</a:t>
            </a:r>
          </a:p>
          <a:p>
            <a:pPr marL="171450" indent="-171450">
              <a:lnSpc>
                <a:spcPct val="100000"/>
              </a:lnSpc>
              <a:spcBef>
                <a:spcPct val="0"/>
              </a:spcBef>
              <a:buFont typeface="Wingdings" panose="05000000000000000000" pitchFamily="2" charset="2"/>
              <a:buChar char="ü"/>
            </a:pPr>
            <a:r>
              <a:rPr lang="es-ES_tradnl" altLang="es-CO" sz="1100" b="1" dirty="0" smtClean="0">
                <a:latin typeface="Arial" panose="020B0604020202020204" pitchFamily="34" charset="0"/>
                <a:cs typeface="Arial" panose="020B0604020202020204" pitchFamily="34" charset="0"/>
              </a:rPr>
              <a:t>Envasado</a:t>
            </a:r>
            <a:endParaRPr lang="es-ES_tradnl" altLang="es-CO" sz="1100" b="1" dirty="0">
              <a:latin typeface="Arial" panose="020B0604020202020204" pitchFamily="34" charset="0"/>
              <a:cs typeface="Arial" panose="020B0604020202020204" pitchFamily="34" charset="0"/>
            </a:endParaRPr>
          </a:p>
        </p:txBody>
      </p:sp>
      <p:sp>
        <p:nvSpPr>
          <p:cNvPr id="42" name="Rectángulo 41"/>
          <p:cNvSpPr/>
          <p:nvPr/>
        </p:nvSpPr>
        <p:spPr>
          <a:xfrm>
            <a:off x="5981527" y="1523185"/>
            <a:ext cx="244625" cy="3434405"/>
          </a:xfrm>
          <a:prstGeom prst="rect">
            <a:avLst/>
          </a:prstGeom>
          <a:solidFill>
            <a:srgbClr val="04A204"/>
          </a:solidFill>
          <a:ln>
            <a:solidFill>
              <a:srgbClr val="1F619E"/>
            </a:solidFill>
          </a:ln>
          <a:effectLst>
            <a:glow rad="63500">
              <a:schemeClr val="accent1">
                <a:satMod val="175000"/>
                <a:alpha val="40000"/>
              </a:schemeClr>
            </a:glow>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3" name="CuadroTexto 42"/>
          <p:cNvSpPr txBox="1"/>
          <p:nvPr/>
        </p:nvSpPr>
        <p:spPr>
          <a:xfrm rot="16200000">
            <a:off x="5524084" y="2865262"/>
            <a:ext cx="1148440" cy="307777"/>
          </a:xfrm>
          <a:prstGeom prst="rect">
            <a:avLst/>
          </a:prstGeom>
          <a:noFill/>
        </p:spPr>
        <p:txBody>
          <a:bodyPr wrap="square" rtlCol="0">
            <a:spAutoFit/>
          </a:bodyPr>
          <a:lstStyle/>
          <a:p>
            <a:r>
              <a:rPr lang="es-CO" b="1" dirty="0" smtClean="0">
                <a:solidFill>
                  <a:schemeClr val="bg1"/>
                </a:solidFill>
              </a:rPr>
              <a:t>VENTA</a:t>
            </a:r>
            <a:endParaRPr lang="es-ES" b="1" dirty="0">
              <a:solidFill>
                <a:schemeClr val="bg1"/>
              </a:solidFill>
            </a:endParaRPr>
          </a:p>
        </p:txBody>
      </p:sp>
      <p:sp>
        <p:nvSpPr>
          <p:cNvPr id="44" name="Rectángulo 43"/>
          <p:cNvSpPr/>
          <p:nvPr/>
        </p:nvSpPr>
        <p:spPr>
          <a:xfrm>
            <a:off x="6364917" y="1523185"/>
            <a:ext cx="244625" cy="3434405"/>
          </a:xfrm>
          <a:prstGeom prst="rect">
            <a:avLst/>
          </a:prstGeom>
          <a:solidFill>
            <a:srgbClr val="EC5919"/>
          </a:solidFill>
          <a:ln>
            <a:solidFill>
              <a:srgbClr val="F38419"/>
            </a:solidFill>
          </a:ln>
          <a:effectLst>
            <a:glow rad="63500">
              <a:schemeClr val="accent1">
                <a:satMod val="175000"/>
                <a:alpha val="40000"/>
              </a:schemeClr>
            </a:glow>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45" name="CuadroTexto 44"/>
          <p:cNvSpPr txBox="1"/>
          <p:nvPr/>
        </p:nvSpPr>
        <p:spPr>
          <a:xfrm rot="16200000">
            <a:off x="5479160" y="2930833"/>
            <a:ext cx="2005067" cy="307777"/>
          </a:xfrm>
          <a:prstGeom prst="rect">
            <a:avLst/>
          </a:prstGeom>
          <a:noFill/>
        </p:spPr>
        <p:txBody>
          <a:bodyPr wrap="square" rtlCol="0">
            <a:spAutoFit/>
          </a:bodyPr>
          <a:lstStyle/>
          <a:p>
            <a:r>
              <a:rPr lang="es-CO" b="1" dirty="0" smtClean="0">
                <a:solidFill>
                  <a:schemeClr val="bg1"/>
                </a:solidFill>
              </a:rPr>
              <a:t>CONSUMIDORES</a:t>
            </a:r>
            <a:endParaRPr lang="es-ES" b="1" dirty="0">
              <a:solidFill>
                <a:schemeClr val="bg1"/>
              </a:solidFill>
            </a:endParaRPr>
          </a:p>
        </p:txBody>
      </p:sp>
    </p:spTree>
    <p:extLst>
      <p:ext uri="{BB962C8B-B14F-4D97-AF65-F5344CB8AC3E}">
        <p14:creationId xmlns:p14="http://schemas.microsoft.com/office/powerpoint/2010/main" val="1635145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23637"/>
            <a:ext cx="3013213" cy="195072"/>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lang="es-MX" sz="1300" b="1" dirty="0" smtClean="0">
                <a:solidFill>
                  <a:prstClr val="white"/>
                </a:solidFill>
                <a:effectLst>
                  <a:outerShdw blurRad="38100" dist="38100" dir="2700000" algn="tl">
                    <a:srgbClr val="000000">
                      <a:alpha val="43137"/>
                    </a:srgbClr>
                  </a:outerShdw>
                </a:effectLst>
                <a:latin typeface="Calibri" panose="020F0502020204030204"/>
              </a:rPr>
              <a:t>Diseño de la Planta</a:t>
            </a:r>
            <a:endParaRPr kumimoji="0" lang="es-MX" sz="13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panose="020F0502020204030204"/>
              <a:ea typeface="+mn-ea"/>
              <a:cs typeface="+mn-cs"/>
            </a:endParaRPr>
          </a:p>
        </p:txBody>
      </p:sp>
      <p:sp>
        <p:nvSpPr>
          <p:cNvPr id="11"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46" name="Imagen 45"/>
          <p:cNvPicPr/>
          <p:nvPr/>
        </p:nvPicPr>
        <p:blipFill rotWithShape="1">
          <a:blip r:embed="rId2"/>
          <a:srcRect l="15439" t="28425" r="15573" b="27721"/>
          <a:stretch/>
        </p:blipFill>
        <p:spPr>
          <a:xfrm>
            <a:off x="0" y="1805776"/>
            <a:ext cx="6651765" cy="2736301"/>
          </a:xfrm>
          <a:prstGeom prst="rect">
            <a:avLst/>
          </a:prstGeom>
        </p:spPr>
      </p:pic>
      <p:pic>
        <p:nvPicPr>
          <p:cNvPr id="47" name="Picture 2" descr="Resultado de imagen para sistema de cultivo superintensivo de tilap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0202" y="1156775"/>
            <a:ext cx="1436597" cy="1076062"/>
          </a:xfrm>
          <a:prstGeom prst="rect">
            <a:avLst/>
          </a:prstGeom>
          <a:noFill/>
          <a:extLst>
            <a:ext uri="{909E8E84-426E-40DD-AFC4-6F175D3DCCD1}">
              <a14:hiddenFill xmlns:a14="http://schemas.microsoft.com/office/drawing/2010/main">
                <a:solidFill>
                  <a:srgbClr val="FFFFFF"/>
                </a:solidFill>
              </a14:hiddenFill>
            </a:ext>
          </a:extLst>
        </p:spPr>
      </p:pic>
      <p:sp>
        <p:nvSpPr>
          <p:cNvPr id="2" name="Flecha curvada hacia la derecha 1"/>
          <p:cNvSpPr/>
          <p:nvPr/>
        </p:nvSpPr>
        <p:spPr>
          <a:xfrm>
            <a:off x="4248771" y="1406228"/>
            <a:ext cx="731520" cy="1216152"/>
          </a:xfrm>
          <a:prstGeom prst="curvedRightArrow">
            <a:avLst/>
          </a:prstGeom>
          <a:solidFill>
            <a:srgbClr val="F07019"/>
          </a:solidFill>
          <a:ln>
            <a:solidFill>
              <a:srgbClr val="F384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pic>
        <p:nvPicPr>
          <p:cNvPr id="48" name="Imagen 47"/>
          <p:cNvPicPr>
            <a:picLocks noChangeAspect="1"/>
          </p:cNvPicPr>
          <p:nvPr/>
        </p:nvPicPr>
        <p:blipFill>
          <a:blip r:embed="rId4"/>
          <a:stretch>
            <a:fillRect/>
          </a:stretch>
        </p:blipFill>
        <p:spPr>
          <a:xfrm>
            <a:off x="362457" y="1834762"/>
            <a:ext cx="844298" cy="903511"/>
          </a:xfrm>
          <a:prstGeom prst="rect">
            <a:avLst/>
          </a:prstGeom>
        </p:spPr>
      </p:pic>
      <p:sp>
        <p:nvSpPr>
          <p:cNvPr id="49" name="34 Redondear rectángulo de esquina diagonal"/>
          <p:cNvSpPr/>
          <p:nvPr/>
        </p:nvSpPr>
        <p:spPr>
          <a:xfrm>
            <a:off x="1434114" y="1951046"/>
            <a:ext cx="1550664" cy="237614"/>
          </a:xfrm>
          <a:prstGeom prst="round2DiagRect">
            <a:avLst/>
          </a:prstGeom>
          <a:solidFill>
            <a:schemeClr val="accent1"/>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lang="es-MX" sz="1300" b="1" noProof="0" dirty="0" smtClean="0">
                <a:solidFill>
                  <a:schemeClr val="tx1"/>
                </a:solidFill>
                <a:latin typeface="Calibri" panose="020F0502020204030204"/>
              </a:rPr>
              <a:t>Estanques Pre-Cría</a:t>
            </a:r>
            <a:endParaRPr kumimoji="0" lang="es-MX" sz="1300" b="1" i="0" u="none" strike="noStrike" kern="1200" cap="none" spc="0" normalizeH="0" baseline="0" noProof="0" dirty="0">
              <a:ln>
                <a:noFill/>
              </a:ln>
              <a:solidFill>
                <a:schemeClr val="tx1"/>
              </a:solidFill>
              <a:uLnTx/>
              <a:uFillTx/>
              <a:latin typeface="Calibri" panose="020F0502020204030204"/>
            </a:endParaRPr>
          </a:p>
        </p:txBody>
      </p:sp>
      <p:sp>
        <p:nvSpPr>
          <p:cNvPr id="50" name="34 Redondear rectángulo de esquina diagonal"/>
          <p:cNvSpPr/>
          <p:nvPr/>
        </p:nvSpPr>
        <p:spPr>
          <a:xfrm>
            <a:off x="930307" y="3623960"/>
            <a:ext cx="1876687" cy="237614"/>
          </a:xfrm>
          <a:prstGeom prst="round2DiagRect">
            <a:avLst/>
          </a:prstGeom>
          <a:solidFill>
            <a:srgbClr val="00FF00"/>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lang="es-MX" sz="1300" b="1" noProof="0" dirty="0" smtClean="0">
                <a:solidFill>
                  <a:schemeClr val="tx1"/>
                </a:solidFill>
                <a:latin typeface="Calibri" panose="020F0502020204030204"/>
              </a:rPr>
              <a:t>Estanques Pre-Engorde</a:t>
            </a:r>
            <a:endParaRPr kumimoji="0" lang="es-MX" sz="1300" b="1" i="0" u="none" strike="noStrike" kern="1200" cap="none" spc="0" normalizeH="0" baseline="0" noProof="0" dirty="0">
              <a:ln>
                <a:noFill/>
              </a:ln>
              <a:solidFill>
                <a:schemeClr val="tx1"/>
              </a:solidFill>
              <a:uLnTx/>
              <a:uFillTx/>
              <a:latin typeface="Calibri" panose="020F0502020204030204"/>
            </a:endParaRPr>
          </a:p>
        </p:txBody>
      </p:sp>
      <p:sp>
        <p:nvSpPr>
          <p:cNvPr id="52" name="34 Redondear rectángulo de esquina diagonal"/>
          <p:cNvSpPr/>
          <p:nvPr/>
        </p:nvSpPr>
        <p:spPr>
          <a:xfrm>
            <a:off x="4069996" y="3386346"/>
            <a:ext cx="1876687" cy="237614"/>
          </a:xfrm>
          <a:prstGeom prst="round2DiagRect">
            <a:avLst/>
          </a:prstGeom>
          <a:solidFill>
            <a:srgbClr val="FFC000"/>
          </a:solidFill>
        </p:spPr>
        <p:style>
          <a:lnRef idx="0">
            <a:schemeClr val="dk1"/>
          </a:lnRef>
          <a:fillRef idx="3">
            <a:schemeClr val="dk1"/>
          </a:fillRef>
          <a:effectRef idx="3">
            <a:schemeClr val="dk1"/>
          </a:effectRef>
          <a:fontRef idx="minor">
            <a:schemeClr val="lt1"/>
          </a:fontRef>
        </p:style>
        <p:txBody>
          <a:bodyPr rtlCol="0" anchor="ctr"/>
          <a:lstStyle/>
          <a:p>
            <a:pPr marL="0" marR="0" lvl="0" indent="0" algn="l" defTabSz="682625" rtl="0" eaLnBrk="1" fontAlgn="base" latinLnBrk="0" hangingPunct="1">
              <a:lnSpc>
                <a:spcPct val="100000"/>
              </a:lnSpc>
              <a:spcBef>
                <a:spcPct val="0"/>
              </a:spcBef>
              <a:spcAft>
                <a:spcPct val="0"/>
              </a:spcAft>
              <a:buClrTx/>
              <a:buSzTx/>
              <a:buFontTx/>
              <a:buNone/>
              <a:tabLst/>
              <a:defRPr/>
            </a:pPr>
            <a:r>
              <a:rPr lang="es-MX" sz="1300" b="1" noProof="0" dirty="0" smtClean="0">
                <a:solidFill>
                  <a:schemeClr val="tx1"/>
                </a:solidFill>
                <a:latin typeface="Calibri" panose="020F0502020204030204"/>
              </a:rPr>
              <a:t>Estanques Engorde</a:t>
            </a:r>
            <a:endParaRPr kumimoji="0" lang="es-MX" sz="1300" b="1" i="0" u="none" strike="noStrike" kern="1200" cap="none" spc="0" normalizeH="0" baseline="0" noProof="0" dirty="0">
              <a:ln>
                <a:noFill/>
              </a:ln>
              <a:solidFill>
                <a:schemeClr val="tx1"/>
              </a:solidFill>
              <a:uLnTx/>
              <a:uFillTx/>
              <a:latin typeface="Calibri" panose="020F0502020204030204"/>
            </a:endParaRPr>
          </a:p>
        </p:txBody>
      </p:sp>
      <p:sp>
        <p:nvSpPr>
          <p:cNvPr id="53" name="Flecha derecha 52"/>
          <p:cNvSpPr/>
          <p:nvPr/>
        </p:nvSpPr>
        <p:spPr>
          <a:xfrm>
            <a:off x="254915" y="2700670"/>
            <a:ext cx="406735" cy="25779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4" name="Flecha derecha 53"/>
          <p:cNvSpPr/>
          <p:nvPr/>
        </p:nvSpPr>
        <p:spPr>
          <a:xfrm rot="5400000">
            <a:off x="2050479" y="2459309"/>
            <a:ext cx="406735" cy="25779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5" name="Flecha derecha 54"/>
          <p:cNvSpPr/>
          <p:nvPr/>
        </p:nvSpPr>
        <p:spPr>
          <a:xfrm>
            <a:off x="3122514" y="3623960"/>
            <a:ext cx="406735" cy="25779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041615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4 Redondear rectángulo de esquina diagonal"/>
          <p:cNvSpPr/>
          <p:nvPr/>
        </p:nvSpPr>
        <p:spPr>
          <a:xfrm>
            <a:off x="181932" y="1144903"/>
            <a:ext cx="4392489" cy="21602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Ubicación del Proyecto</a:t>
            </a:r>
            <a:endParaRPr lang="es-MX" sz="1300" b="1" dirty="0">
              <a:effectLst>
                <a:outerShdw blurRad="38100" dist="38100" dir="2700000" algn="tl">
                  <a:srgbClr val="000000">
                    <a:alpha val="43137"/>
                  </a:srgbClr>
                </a:outerShdw>
              </a:effectLst>
            </a:endParaRPr>
          </a:p>
        </p:txBody>
      </p:sp>
      <p:pic>
        <p:nvPicPr>
          <p:cNvPr id="9" name="Imagen 8"/>
          <p:cNvPicPr/>
          <p:nvPr/>
        </p:nvPicPr>
        <p:blipFill rotWithShape="1">
          <a:blip r:embed="rId2"/>
          <a:srcRect l="27116" t="14546" r="23118" b="12214"/>
          <a:stretch/>
        </p:blipFill>
        <p:spPr bwMode="auto">
          <a:xfrm>
            <a:off x="1160900" y="1471449"/>
            <a:ext cx="4929353" cy="3436882"/>
          </a:xfrm>
          <a:prstGeom prst="rect">
            <a:avLst/>
          </a:prstGeom>
          <a:ln>
            <a:noFill/>
          </a:ln>
          <a:extLst>
            <a:ext uri="{53640926-AAD7-44D8-BBD7-CCE9431645EC}">
              <a14:shadowObscured xmlns:a14="http://schemas.microsoft.com/office/drawing/2010/main"/>
            </a:ext>
          </a:extLst>
        </p:spPr>
      </p:pic>
      <p:sp>
        <p:nvSpPr>
          <p:cNvPr id="10" name="Llamada con línea 2 9"/>
          <p:cNvSpPr/>
          <p:nvPr/>
        </p:nvSpPr>
        <p:spPr>
          <a:xfrm>
            <a:off x="84575" y="1884636"/>
            <a:ext cx="1076325" cy="533400"/>
          </a:xfrm>
          <a:prstGeom prst="borderCallout2">
            <a:avLst>
              <a:gd name="adj1" fmla="val 31250"/>
              <a:gd name="adj2" fmla="val 107596"/>
              <a:gd name="adj3" fmla="val 70536"/>
              <a:gd name="adj4" fmla="val 149705"/>
              <a:gd name="adj5" fmla="val 137254"/>
              <a:gd name="adj6" fmla="val 271428"/>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es-ES" sz="1100" dirty="0">
                <a:effectLst/>
                <a:ea typeface="Times New Roman" panose="02020603050405020304" pitchFamily="18" charset="0"/>
                <a:cs typeface="Times New Roman" panose="02020603050405020304" pitchFamily="18" charset="0"/>
              </a:rPr>
              <a:t>Ubicación del Proyecto</a:t>
            </a:r>
          </a:p>
        </p:txBody>
      </p:sp>
      <p:sp>
        <p:nvSpPr>
          <p:cNvPr id="7"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a:t>
            </a:r>
            <a:r>
              <a:rPr lang="es-MX" sz="2400" b="1" dirty="0" smtClean="0">
                <a:effectLst>
                  <a:outerShdw blurRad="38100" dist="38100" dir="2700000" algn="tl">
                    <a:srgbClr val="000000">
                      <a:alpha val="43137"/>
                    </a:srgbClr>
                  </a:outerShdw>
                </a:effectLst>
              </a:rPr>
              <a:t>Técnicos</a:t>
            </a:r>
            <a:br>
              <a:rPr lang="es-MX" sz="2400" b="1" dirty="0" smtClean="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721118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55575" y="1508576"/>
            <a:ext cx="6392370" cy="3600647"/>
          </a:xfrm>
          <a:prstGeom prst="rect">
            <a:avLst/>
          </a:prstGeom>
        </p:spPr>
      </p:pic>
      <p:sp>
        <p:nvSpPr>
          <p:cNvPr id="4" name="34 Redondear rectángulo de esquina diagonal"/>
          <p:cNvSpPr/>
          <p:nvPr/>
        </p:nvSpPr>
        <p:spPr>
          <a:xfrm>
            <a:off x="181932" y="1144903"/>
            <a:ext cx="4392489" cy="21602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Terrenos para el Cultivo</a:t>
            </a:r>
            <a:endParaRPr lang="es-MX" sz="1300" b="1" dirty="0">
              <a:effectLst>
                <a:outerShdw blurRad="38100" dist="38100" dir="2700000" algn="tl">
                  <a:srgbClr val="000000">
                    <a:alpha val="43137"/>
                  </a:srgbClr>
                </a:outerShdw>
              </a:effectLst>
            </a:endParaRPr>
          </a:p>
        </p:txBody>
      </p:sp>
      <p:pic>
        <p:nvPicPr>
          <p:cNvPr id="8194" name="Picture 2" descr="Resultado de imagen para sistema de cultivo superintensivo de tilapi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9974" y="1503684"/>
            <a:ext cx="2466975" cy="1847851"/>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4" descr="Resultado de imagen para cas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dirty="0"/>
          </a:p>
        </p:txBody>
      </p:sp>
      <p:pic>
        <p:nvPicPr>
          <p:cNvPr id="8" name="Imagen 7"/>
          <p:cNvPicPr>
            <a:picLocks noChangeAspect="1"/>
          </p:cNvPicPr>
          <p:nvPr/>
        </p:nvPicPr>
        <p:blipFill>
          <a:blip r:embed="rId4"/>
          <a:stretch>
            <a:fillRect/>
          </a:stretch>
        </p:blipFill>
        <p:spPr>
          <a:xfrm>
            <a:off x="1367375" y="2056641"/>
            <a:ext cx="615421" cy="409535"/>
          </a:xfrm>
          <a:prstGeom prst="rect">
            <a:avLst/>
          </a:prstGeom>
        </p:spPr>
      </p:pic>
      <p:sp>
        <p:nvSpPr>
          <p:cNvPr id="11" name="Forma libre 10"/>
          <p:cNvSpPr/>
          <p:nvPr/>
        </p:nvSpPr>
        <p:spPr>
          <a:xfrm>
            <a:off x="1367375" y="2498674"/>
            <a:ext cx="2931356" cy="1062760"/>
          </a:xfrm>
          <a:custGeom>
            <a:avLst/>
            <a:gdLst>
              <a:gd name="connsiteX0" fmla="*/ 246321 w 2570687"/>
              <a:gd name="connsiteY0" fmla="*/ 347813 h 1062760"/>
              <a:gd name="connsiteX1" fmla="*/ 729797 w 2570687"/>
              <a:gd name="connsiteY1" fmla="*/ 1062517 h 1062760"/>
              <a:gd name="connsiteX2" fmla="*/ 1822873 w 2570687"/>
              <a:gd name="connsiteY2" fmla="*/ 431896 h 1062760"/>
              <a:gd name="connsiteX3" fmla="*/ 2569107 w 2570687"/>
              <a:gd name="connsiteY3" fmla="*/ 768227 h 1062760"/>
              <a:gd name="connsiteX4" fmla="*/ 1959507 w 2570687"/>
              <a:gd name="connsiteY4" fmla="*/ 21993 h 1062760"/>
              <a:gd name="connsiteX5" fmla="*/ 120197 w 2570687"/>
              <a:gd name="connsiteY5" fmla="*/ 211179 h 1062760"/>
              <a:gd name="connsiteX6" fmla="*/ 246321 w 2570687"/>
              <a:gd name="connsiteY6" fmla="*/ 347813 h 1062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0687" h="1062760">
                <a:moveTo>
                  <a:pt x="246321" y="347813"/>
                </a:moveTo>
                <a:cubicBezTo>
                  <a:pt x="347921" y="489703"/>
                  <a:pt x="467038" y="1048503"/>
                  <a:pt x="729797" y="1062517"/>
                </a:cubicBezTo>
                <a:cubicBezTo>
                  <a:pt x="992556" y="1076531"/>
                  <a:pt x="1516321" y="480944"/>
                  <a:pt x="1822873" y="431896"/>
                </a:cubicBezTo>
                <a:cubicBezTo>
                  <a:pt x="2129425" y="382848"/>
                  <a:pt x="2546335" y="836544"/>
                  <a:pt x="2569107" y="768227"/>
                </a:cubicBezTo>
                <a:cubicBezTo>
                  <a:pt x="2591879" y="699910"/>
                  <a:pt x="2367659" y="114834"/>
                  <a:pt x="1959507" y="21993"/>
                </a:cubicBezTo>
                <a:cubicBezTo>
                  <a:pt x="1551355" y="-70848"/>
                  <a:pt x="410983" y="156876"/>
                  <a:pt x="120197" y="211179"/>
                </a:cubicBezTo>
                <a:cubicBezTo>
                  <a:pt x="-170589" y="265482"/>
                  <a:pt x="144721" y="205923"/>
                  <a:pt x="246321" y="347813"/>
                </a:cubicBez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2" name="CuadroTexto 11"/>
          <p:cNvSpPr txBox="1"/>
          <p:nvPr/>
        </p:nvSpPr>
        <p:spPr>
          <a:xfrm>
            <a:off x="1004869" y="1769604"/>
            <a:ext cx="1418978" cy="307777"/>
          </a:xfrm>
          <a:prstGeom prst="rect">
            <a:avLst/>
          </a:prstGeom>
          <a:noFill/>
        </p:spPr>
        <p:txBody>
          <a:bodyPr wrap="none" rtlCol="0">
            <a:spAutoFit/>
          </a:bodyPr>
          <a:lstStyle/>
          <a:p>
            <a:r>
              <a:rPr lang="es-CO" b="1" dirty="0" smtClean="0"/>
              <a:t>Casa Principal</a:t>
            </a:r>
            <a:endParaRPr lang="es-ES" b="1" dirty="0"/>
          </a:p>
        </p:txBody>
      </p:sp>
      <p:sp>
        <p:nvSpPr>
          <p:cNvPr id="17" name="Flecha derecha 16"/>
          <p:cNvSpPr/>
          <p:nvPr/>
        </p:nvSpPr>
        <p:spPr>
          <a:xfrm rot="16200000">
            <a:off x="5050597" y="3887116"/>
            <a:ext cx="1347007" cy="407568"/>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16" name="Forma libre 15"/>
          <p:cNvSpPr/>
          <p:nvPr/>
        </p:nvSpPr>
        <p:spPr>
          <a:xfrm>
            <a:off x="324797" y="3282979"/>
            <a:ext cx="5959045" cy="1694059"/>
          </a:xfrm>
          <a:custGeom>
            <a:avLst/>
            <a:gdLst>
              <a:gd name="connsiteX0" fmla="*/ 235299 w 5817981"/>
              <a:gd name="connsiteY0" fmla="*/ 855317 h 1630712"/>
              <a:gd name="connsiteX1" fmla="*/ 1895934 w 5817981"/>
              <a:gd name="connsiteY1" fmla="*/ 676641 h 1630712"/>
              <a:gd name="connsiteX2" fmla="*/ 2989010 w 5817981"/>
              <a:gd name="connsiteY2" fmla="*/ 3979 h 1630712"/>
              <a:gd name="connsiteX3" fmla="*/ 4649644 w 5817981"/>
              <a:gd name="connsiteY3" fmla="*/ 424392 h 1630712"/>
              <a:gd name="connsiteX4" fmla="*/ 5553534 w 5817981"/>
              <a:gd name="connsiteY4" fmla="*/ 970930 h 1630712"/>
              <a:gd name="connsiteX5" fmla="*/ 5353837 w 5817981"/>
              <a:gd name="connsiteY5" fmla="*/ 1548999 h 1630712"/>
              <a:gd name="connsiteX6" fmla="*/ 571630 w 5817981"/>
              <a:gd name="connsiteY6" fmla="*/ 1548999 h 1630712"/>
              <a:gd name="connsiteX7" fmla="*/ 235299 w 5817981"/>
              <a:gd name="connsiteY7" fmla="*/ 855317 h 1630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17981" h="1630712">
                <a:moveTo>
                  <a:pt x="235299" y="855317"/>
                </a:moveTo>
                <a:cubicBezTo>
                  <a:pt x="456016" y="709924"/>
                  <a:pt x="1436982" y="818531"/>
                  <a:pt x="1895934" y="676641"/>
                </a:cubicBezTo>
                <a:cubicBezTo>
                  <a:pt x="2354886" y="534751"/>
                  <a:pt x="2530058" y="46020"/>
                  <a:pt x="2989010" y="3979"/>
                </a:cubicBezTo>
                <a:cubicBezTo>
                  <a:pt x="3447962" y="-38062"/>
                  <a:pt x="4222223" y="263233"/>
                  <a:pt x="4649644" y="424392"/>
                </a:cubicBezTo>
                <a:cubicBezTo>
                  <a:pt x="5077065" y="585550"/>
                  <a:pt x="5436169" y="783496"/>
                  <a:pt x="5553534" y="970930"/>
                </a:cubicBezTo>
                <a:cubicBezTo>
                  <a:pt x="5670899" y="1158364"/>
                  <a:pt x="6184154" y="1452654"/>
                  <a:pt x="5353837" y="1548999"/>
                </a:cubicBezTo>
                <a:cubicBezTo>
                  <a:pt x="4523520" y="1645344"/>
                  <a:pt x="1426471" y="1669868"/>
                  <a:pt x="571630" y="1548999"/>
                </a:cubicBezTo>
                <a:cubicBezTo>
                  <a:pt x="-283211" y="1428130"/>
                  <a:pt x="14582" y="1000710"/>
                  <a:pt x="235299" y="855317"/>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0" name="CuadroTexto 19"/>
          <p:cNvSpPr txBox="1"/>
          <p:nvPr/>
        </p:nvSpPr>
        <p:spPr>
          <a:xfrm>
            <a:off x="1738298" y="2593823"/>
            <a:ext cx="2189510" cy="523220"/>
          </a:xfrm>
          <a:prstGeom prst="rect">
            <a:avLst/>
          </a:prstGeom>
          <a:noFill/>
        </p:spPr>
        <p:txBody>
          <a:bodyPr wrap="none" rtlCol="0">
            <a:spAutoFit/>
          </a:bodyPr>
          <a:lstStyle/>
          <a:p>
            <a:pPr algn="ctr"/>
            <a:r>
              <a:rPr lang="es-CO" b="1" dirty="0" smtClean="0"/>
              <a:t>Terrenos para el cultivo</a:t>
            </a:r>
          </a:p>
          <a:p>
            <a:pPr algn="ctr"/>
            <a:r>
              <a:rPr lang="es-CO" b="1" dirty="0" smtClean="0"/>
              <a:t>De arroz</a:t>
            </a:r>
            <a:endParaRPr lang="es-ES" b="1" dirty="0"/>
          </a:p>
        </p:txBody>
      </p:sp>
      <p:sp>
        <p:nvSpPr>
          <p:cNvPr id="18" name="Elipse 17"/>
          <p:cNvSpPr/>
          <p:nvPr/>
        </p:nvSpPr>
        <p:spPr>
          <a:xfrm>
            <a:off x="1262532" y="4193209"/>
            <a:ext cx="249039" cy="219481"/>
          </a:xfrm>
          <a:prstGeom prst="ellipse">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3" name="Elipse 22"/>
          <p:cNvSpPr/>
          <p:nvPr/>
        </p:nvSpPr>
        <p:spPr>
          <a:xfrm>
            <a:off x="4302099" y="4537655"/>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4" name="Elipse 23"/>
          <p:cNvSpPr/>
          <p:nvPr/>
        </p:nvSpPr>
        <p:spPr>
          <a:xfrm>
            <a:off x="1593608" y="4198466"/>
            <a:ext cx="249039" cy="219481"/>
          </a:xfrm>
          <a:prstGeom prst="ellipse">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6" name="Elipse 25"/>
          <p:cNvSpPr/>
          <p:nvPr/>
        </p:nvSpPr>
        <p:spPr>
          <a:xfrm>
            <a:off x="4633175" y="4542912"/>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7" name="Elipse 26"/>
          <p:cNvSpPr/>
          <p:nvPr/>
        </p:nvSpPr>
        <p:spPr>
          <a:xfrm>
            <a:off x="1929939" y="4198466"/>
            <a:ext cx="249039" cy="219481"/>
          </a:xfrm>
          <a:prstGeom prst="ellipse">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9" name="Elipse 28"/>
          <p:cNvSpPr/>
          <p:nvPr/>
        </p:nvSpPr>
        <p:spPr>
          <a:xfrm>
            <a:off x="4969506" y="4542912"/>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0" name="Elipse 29"/>
          <p:cNvSpPr/>
          <p:nvPr/>
        </p:nvSpPr>
        <p:spPr>
          <a:xfrm>
            <a:off x="2266272" y="4198466"/>
            <a:ext cx="249039" cy="219481"/>
          </a:xfrm>
          <a:prstGeom prst="ellipse">
            <a:avLst/>
          </a:prstGeom>
          <a:solidFill>
            <a:srgbClr val="00FF00"/>
          </a:solidFill>
          <a:ln>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2" name="Elipse 31"/>
          <p:cNvSpPr/>
          <p:nvPr/>
        </p:nvSpPr>
        <p:spPr>
          <a:xfrm>
            <a:off x="5305839" y="4542912"/>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3" name="Elipse 32"/>
          <p:cNvSpPr/>
          <p:nvPr/>
        </p:nvSpPr>
        <p:spPr>
          <a:xfrm>
            <a:off x="3233788" y="3624285"/>
            <a:ext cx="249039" cy="2194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4" name="Elipse 33"/>
          <p:cNvSpPr/>
          <p:nvPr/>
        </p:nvSpPr>
        <p:spPr>
          <a:xfrm>
            <a:off x="3519295" y="3627260"/>
            <a:ext cx="249039" cy="21948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9" name="CuadroTexto 38"/>
          <p:cNvSpPr txBox="1"/>
          <p:nvPr/>
        </p:nvSpPr>
        <p:spPr>
          <a:xfrm>
            <a:off x="2777485" y="3360611"/>
            <a:ext cx="1420582" cy="307777"/>
          </a:xfrm>
          <a:prstGeom prst="rect">
            <a:avLst/>
          </a:prstGeom>
          <a:noFill/>
        </p:spPr>
        <p:txBody>
          <a:bodyPr wrap="none" rtlCol="0">
            <a:spAutoFit/>
          </a:bodyPr>
          <a:lstStyle/>
          <a:p>
            <a:pPr algn="ctr"/>
            <a:r>
              <a:rPr lang="es-CO" b="1" dirty="0" smtClean="0"/>
              <a:t>Etapa Pre-Cría</a:t>
            </a:r>
            <a:endParaRPr lang="es-ES" b="1" dirty="0"/>
          </a:p>
        </p:txBody>
      </p:sp>
      <p:sp>
        <p:nvSpPr>
          <p:cNvPr id="40" name="CuadroTexto 39"/>
          <p:cNvSpPr txBox="1"/>
          <p:nvPr/>
        </p:nvSpPr>
        <p:spPr>
          <a:xfrm>
            <a:off x="951140" y="4435883"/>
            <a:ext cx="1797288" cy="523220"/>
          </a:xfrm>
          <a:prstGeom prst="rect">
            <a:avLst/>
          </a:prstGeom>
          <a:noFill/>
        </p:spPr>
        <p:txBody>
          <a:bodyPr wrap="none" rtlCol="0">
            <a:spAutoFit/>
          </a:bodyPr>
          <a:lstStyle/>
          <a:p>
            <a:pPr algn="ctr"/>
            <a:r>
              <a:rPr lang="es-CO" b="1" dirty="0" smtClean="0"/>
              <a:t>Etapa Pre-Engorde</a:t>
            </a:r>
          </a:p>
          <a:p>
            <a:pPr algn="ctr"/>
            <a:r>
              <a:rPr lang="es-CO" b="1" dirty="0" smtClean="0"/>
              <a:t> </a:t>
            </a:r>
            <a:endParaRPr lang="es-ES" b="1" dirty="0"/>
          </a:p>
        </p:txBody>
      </p:sp>
      <p:pic>
        <p:nvPicPr>
          <p:cNvPr id="41" name="Imagen 40"/>
          <p:cNvPicPr>
            <a:picLocks noChangeAspect="1"/>
          </p:cNvPicPr>
          <p:nvPr/>
        </p:nvPicPr>
        <p:blipFill>
          <a:blip r:embed="rId4"/>
          <a:stretch>
            <a:fillRect/>
          </a:stretch>
        </p:blipFill>
        <p:spPr>
          <a:xfrm>
            <a:off x="1542074" y="3650926"/>
            <a:ext cx="615421" cy="409535"/>
          </a:xfrm>
          <a:prstGeom prst="rect">
            <a:avLst/>
          </a:prstGeom>
        </p:spPr>
      </p:pic>
      <p:sp>
        <p:nvSpPr>
          <p:cNvPr id="42" name="CuadroTexto 41"/>
          <p:cNvSpPr txBox="1"/>
          <p:nvPr/>
        </p:nvSpPr>
        <p:spPr>
          <a:xfrm>
            <a:off x="695467" y="3711854"/>
            <a:ext cx="889987" cy="307777"/>
          </a:xfrm>
          <a:prstGeom prst="rect">
            <a:avLst/>
          </a:prstGeom>
          <a:noFill/>
        </p:spPr>
        <p:txBody>
          <a:bodyPr wrap="none" rtlCol="0">
            <a:spAutoFit/>
          </a:bodyPr>
          <a:lstStyle/>
          <a:p>
            <a:r>
              <a:rPr lang="es-CO" b="1" dirty="0" smtClean="0"/>
              <a:t>Oficinas</a:t>
            </a:r>
            <a:endParaRPr lang="es-ES" b="1" dirty="0"/>
          </a:p>
        </p:txBody>
      </p:sp>
      <p:sp>
        <p:nvSpPr>
          <p:cNvPr id="43"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pic>
        <p:nvPicPr>
          <p:cNvPr id="45" name="Imagen 44"/>
          <p:cNvPicPr>
            <a:picLocks noChangeAspect="1"/>
          </p:cNvPicPr>
          <p:nvPr/>
        </p:nvPicPr>
        <p:blipFill>
          <a:blip r:embed="rId4"/>
          <a:stretch>
            <a:fillRect/>
          </a:stretch>
        </p:blipFill>
        <p:spPr>
          <a:xfrm>
            <a:off x="4231564" y="3378625"/>
            <a:ext cx="615421" cy="409535"/>
          </a:xfrm>
          <a:prstGeom prst="rect">
            <a:avLst/>
          </a:prstGeom>
        </p:spPr>
      </p:pic>
      <p:sp>
        <p:nvSpPr>
          <p:cNvPr id="46" name="CuadroTexto 45"/>
          <p:cNvSpPr txBox="1"/>
          <p:nvPr/>
        </p:nvSpPr>
        <p:spPr>
          <a:xfrm>
            <a:off x="3173704" y="4311681"/>
            <a:ext cx="1447832" cy="523220"/>
          </a:xfrm>
          <a:prstGeom prst="rect">
            <a:avLst/>
          </a:prstGeom>
          <a:noFill/>
        </p:spPr>
        <p:txBody>
          <a:bodyPr wrap="none" rtlCol="0">
            <a:spAutoFit/>
          </a:bodyPr>
          <a:lstStyle/>
          <a:p>
            <a:pPr algn="ctr"/>
            <a:r>
              <a:rPr lang="es-CO" b="1" dirty="0" smtClean="0"/>
              <a:t>Etapa Engorde</a:t>
            </a:r>
          </a:p>
          <a:p>
            <a:pPr algn="ctr"/>
            <a:r>
              <a:rPr lang="es-CO" b="1" dirty="0" smtClean="0"/>
              <a:t> </a:t>
            </a:r>
            <a:endParaRPr lang="es-ES" b="1" dirty="0"/>
          </a:p>
        </p:txBody>
      </p:sp>
      <p:sp>
        <p:nvSpPr>
          <p:cNvPr id="47" name="CuadroTexto 46"/>
          <p:cNvSpPr txBox="1"/>
          <p:nvPr/>
        </p:nvSpPr>
        <p:spPr>
          <a:xfrm>
            <a:off x="4064624" y="3735358"/>
            <a:ext cx="949299" cy="307777"/>
          </a:xfrm>
          <a:prstGeom prst="rect">
            <a:avLst/>
          </a:prstGeom>
          <a:noFill/>
        </p:spPr>
        <p:txBody>
          <a:bodyPr wrap="none" rtlCol="0">
            <a:spAutoFit/>
          </a:bodyPr>
          <a:lstStyle/>
          <a:p>
            <a:r>
              <a:rPr lang="es-CO" b="1" dirty="0" smtClean="0"/>
              <a:t>Deposito</a:t>
            </a:r>
            <a:endParaRPr lang="es-ES" b="1" dirty="0"/>
          </a:p>
        </p:txBody>
      </p:sp>
      <p:sp>
        <p:nvSpPr>
          <p:cNvPr id="51" name="Elipse 50"/>
          <p:cNvSpPr/>
          <p:nvPr/>
        </p:nvSpPr>
        <p:spPr>
          <a:xfrm>
            <a:off x="4302099" y="4177974"/>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2" name="Elipse 51"/>
          <p:cNvSpPr/>
          <p:nvPr/>
        </p:nvSpPr>
        <p:spPr>
          <a:xfrm>
            <a:off x="4633175" y="4183231"/>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3" name="Elipse 52"/>
          <p:cNvSpPr/>
          <p:nvPr/>
        </p:nvSpPr>
        <p:spPr>
          <a:xfrm>
            <a:off x="4969506" y="4183231"/>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54" name="Elipse 53"/>
          <p:cNvSpPr/>
          <p:nvPr/>
        </p:nvSpPr>
        <p:spPr>
          <a:xfrm>
            <a:off x="5305839" y="4183231"/>
            <a:ext cx="249039" cy="219481"/>
          </a:xfrm>
          <a:prstGeom prst="ellipse">
            <a:avLst/>
          </a:prstGeom>
          <a:solidFill>
            <a:srgbClr val="F69817"/>
          </a:solidFill>
          <a:ln>
            <a:solidFill>
              <a:srgbClr val="F698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Tree>
    <p:extLst>
      <p:ext uri="{BB962C8B-B14F-4D97-AF65-F5344CB8AC3E}">
        <p14:creationId xmlns:p14="http://schemas.microsoft.com/office/powerpoint/2010/main" val="40831245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
        <p:nvSpPr>
          <p:cNvPr id="4" name="Marcador de contenido 5"/>
          <p:cNvSpPr>
            <a:spLocks noGrp="1"/>
          </p:cNvSpPr>
          <p:nvPr>
            <p:ph idx="1"/>
          </p:nvPr>
        </p:nvSpPr>
        <p:spPr>
          <a:xfrm>
            <a:off x="272073" y="1199098"/>
            <a:ext cx="3491854" cy="2235218"/>
          </a:xfrm>
        </p:spPr>
        <p:txBody>
          <a:bodyPr>
            <a:noAutofit/>
          </a:bodyPr>
          <a:lstStyle/>
          <a:p>
            <a:pPr marL="0" indent="0" algn="just">
              <a:buClr>
                <a:srgbClr val="C00000"/>
              </a:buClr>
              <a:buNone/>
            </a:pPr>
            <a:r>
              <a:rPr lang="es-ES" sz="1400" dirty="0" smtClean="0"/>
              <a:t>Después </a:t>
            </a:r>
            <a:r>
              <a:rPr lang="es-ES" sz="1400" dirty="0"/>
              <a:t>de analizar los tipos de sistema de producción que existen se utilizará un sistema de intensivo en estanques circulares cubiertos con </a:t>
            </a:r>
            <a:r>
              <a:rPr lang="es-ES" sz="1400" dirty="0" err="1"/>
              <a:t>geomembranas</a:t>
            </a:r>
            <a:r>
              <a:rPr lang="es-ES" sz="1400" dirty="0"/>
              <a:t>, puesto que como se demostró en la tesis de la universidad de Santander la velocidad de crecimiento con esta tecnología es la más rápida llegando 2,3 g/día en comparación con la velocidad en estanques de tierra de 2,08 </a:t>
            </a:r>
            <a:r>
              <a:rPr lang="es-ES" sz="1400" dirty="0" smtClean="0"/>
              <a:t>g/día.</a:t>
            </a:r>
            <a:endParaRPr lang="es-CO" sz="1400" b="1" u="sng" dirty="0" smtClean="0"/>
          </a:p>
        </p:txBody>
      </p:sp>
      <p:pic>
        <p:nvPicPr>
          <p:cNvPr id="8" name="Imagen 7"/>
          <p:cNvPicPr/>
          <p:nvPr/>
        </p:nvPicPr>
        <p:blipFill rotWithShape="1">
          <a:blip r:embed="rId2"/>
          <a:srcRect l="29079" t="49580" r="25158" b="19515"/>
          <a:stretch/>
        </p:blipFill>
        <p:spPr bwMode="auto">
          <a:xfrm>
            <a:off x="752478" y="3327991"/>
            <a:ext cx="4964069" cy="1584629"/>
          </a:xfrm>
          <a:prstGeom prst="rect">
            <a:avLst/>
          </a:prstGeom>
          <a:ln>
            <a:noFill/>
          </a:ln>
          <a:extLst>
            <a:ext uri="{53640926-AAD7-44D8-BBD7-CCE9431645EC}">
              <a14:shadowObscured xmlns:a14="http://schemas.microsoft.com/office/drawing/2010/main"/>
            </a:ext>
          </a:extLst>
        </p:spPr>
      </p:pic>
      <p:pic>
        <p:nvPicPr>
          <p:cNvPr id="10" name="Imagen 9"/>
          <p:cNvPicPr>
            <a:picLocks noChangeAspect="1"/>
          </p:cNvPicPr>
          <p:nvPr/>
        </p:nvPicPr>
        <p:blipFill>
          <a:blip r:embed="rId3"/>
          <a:stretch>
            <a:fillRect/>
          </a:stretch>
        </p:blipFill>
        <p:spPr>
          <a:xfrm>
            <a:off x="3966386" y="1252812"/>
            <a:ext cx="2657697" cy="1983051"/>
          </a:xfrm>
          <a:prstGeom prst="rect">
            <a:avLst/>
          </a:prstGeom>
        </p:spPr>
      </p:pic>
    </p:spTree>
    <p:extLst>
      <p:ext uri="{BB962C8B-B14F-4D97-AF65-F5344CB8AC3E}">
        <p14:creationId xmlns:p14="http://schemas.microsoft.com/office/powerpoint/2010/main" val="3370440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3376722" cy="610817"/>
          </a:xfrm>
        </p:spPr>
        <p:txBody>
          <a:bodyPr>
            <a:noAutofit/>
          </a:bodyPr>
          <a:lstStyle/>
          <a:p>
            <a:pPr algn="ctr"/>
            <a:r>
              <a:rPr lang="es-MX" sz="2400" b="1" dirty="0">
                <a:effectLst>
                  <a:outerShdw blurRad="38100" dist="38100" dir="2700000" algn="tl">
                    <a:srgbClr val="000000">
                      <a:alpha val="43137"/>
                    </a:srgbClr>
                  </a:outerShdw>
                </a:effectLst>
              </a:rPr>
              <a:t>Estudios Técnicos</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sp>
        <p:nvSpPr>
          <p:cNvPr id="2" name="Rectángulo 1"/>
          <p:cNvSpPr/>
          <p:nvPr/>
        </p:nvSpPr>
        <p:spPr>
          <a:xfrm>
            <a:off x="2894713" y="1321273"/>
            <a:ext cx="3429000" cy="3385542"/>
          </a:xfrm>
          <a:prstGeom prst="rect">
            <a:avLst/>
          </a:prstGeom>
        </p:spPr>
        <p:txBody>
          <a:bodyPr>
            <a:spAutoFit/>
          </a:bodyPr>
          <a:lstStyle/>
          <a:p>
            <a:pPr marL="342900" lvl="0" indent="-342900" algn="just">
              <a:lnSpc>
                <a:spcPct val="150000"/>
              </a:lnSpc>
              <a:spcAft>
                <a:spcPts val="1000"/>
              </a:spcAft>
              <a:buFont typeface="Wingdings" panose="05000000000000000000" pitchFamily="2" charset="2"/>
              <a:buChar char=""/>
            </a:pPr>
            <a:r>
              <a:rPr lang="es-ES" dirty="0" smtClean="0">
                <a:latin typeface="Verdana" panose="020B0604030504040204" pitchFamily="34" charset="0"/>
                <a:ea typeface="Times New Roman" panose="02020603050405020304" pitchFamily="18" charset="0"/>
                <a:cs typeface="Arial" panose="020B0604020202020204" pitchFamily="34" charset="0"/>
              </a:rPr>
              <a:t>Control de la temperatura del agua, para un mejor crecimiento.</a:t>
            </a:r>
            <a:endParaRPr lang="es-ES"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50000"/>
              </a:lnSpc>
              <a:spcAft>
                <a:spcPts val="1000"/>
              </a:spcAft>
              <a:buFont typeface="Wingdings" panose="05000000000000000000" pitchFamily="2" charset="2"/>
              <a:buChar char=""/>
            </a:pPr>
            <a:r>
              <a:rPr lang="es-ES" dirty="0">
                <a:latin typeface="Verdana" panose="020B0604030504040204" pitchFamily="34" charset="0"/>
                <a:ea typeface="Times New Roman" panose="02020603050405020304" pitchFamily="18" charset="0"/>
                <a:cs typeface="Arial" panose="020B0604020202020204" pitchFamily="34" charset="0"/>
              </a:rPr>
              <a:t>Oxígeno disuelto y Monitoreo de la calidad del agua.</a:t>
            </a:r>
            <a:endParaRPr lang="es-ES"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gn="just">
              <a:lnSpc>
                <a:spcPct val="150000"/>
              </a:lnSpc>
              <a:spcAft>
                <a:spcPts val="1000"/>
              </a:spcAft>
              <a:buFont typeface="Wingdings" panose="05000000000000000000" pitchFamily="2" charset="2"/>
              <a:buChar char=""/>
            </a:pPr>
            <a:r>
              <a:rPr lang="es-ES" dirty="0" smtClean="0">
                <a:latin typeface="Verdana" panose="020B0604030504040204" pitchFamily="34" charset="0"/>
                <a:ea typeface="Times New Roman" panose="02020603050405020304" pitchFamily="18" charset="0"/>
                <a:cs typeface="Arial" panose="020B0604020202020204" pitchFamily="34" charset="0"/>
              </a:rPr>
              <a:t>Controlar el PH del agua</a:t>
            </a:r>
          </a:p>
          <a:p>
            <a:pPr marL="342900" lvl="0" indent="-342900" algn="just">
              <a:lnSpc>
                <a:spcPct val="150000"/>
              </a:lnSpc>
              <a:spcAft>
                <a:spcPts val="1000"/>
              </a:spcAft>
              <a:buFont typeface="Wingdings" panose="05000000000000000000" pitchFamily="2" charset="2"/>
              <a:buChar char=""/>
            </a:pPr>
            <a:r>
              <a:rPr lang="es-CO" dirty="0" smtClean="0">
                <a:latin typeface="Verdana" panose="020B0604030504040204" pitchFamily="34" charset="0"/>
                <a:ea typeface="Times New Roman" panose="02020603050405020304" pitchFamily="18" charset="0"/>
                <a:cs typeface="Arial" panose="020B0604020202020204" pitchFamily="34" charset="0"/>
              </a:rPr>
              <a:t>Retirar los productos muertos para evitar propagar enfermedades</a:t>
            </a:r>
            <a:endParaRPr lang="es-ES"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Imagen 3"/>
          <p:cNvPicPr>
            <a:picLocks noChangeAspect="1"/>
          </p:cNvPicPr>
          <p:nvPr/>
        </p:nvPicPr>
        <p:blipFill>
          <a:blip r:embed="rId2"/>
          <a:stretch>
            <a:fillRect/>
          </a:stretch>
        </p:blipFill>
        <p:spPr>
          <a:xfrm>
            <a:off x="180753" y="1863533"/>
            <a:ext cx="2788389" cy="1879127"/>
          </a:xfrm>
          <a:prstGeom prst="rect">
            <a:avLst/>
          </a:prstGeom>
        </p:spPr>
      </p:pic>
    </p:spTree>
    <p:extLst>
      <p:ext uri="{BB962C8B-B14F-4D97-AF65-F5344CB8AC3E}">
        <p14:creationId xmlns:p14="http://schemas.microsoft.com/office/powerpoint/2010/main" val="7251799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3. </a:t>
            </a:r>
            <a:r>
              <a:rPr lang="es-CO" b="1" dirty="0" smtClean="0">
                <a:latin typeface="Trebuchet MS" panose="020B0603020202020204" pitchFamily="34" charset="0"/>
              </a:rPr>
              <a:t>FORMULACIÓN</a:t>
            </a:r>
            <a:br>
              <a:rPr lang="es-CO" b="1" dirty="0" smtClean="0">
                <a:latin typeface="Trebuchet MS" panose="020B0603020202020204" pitchFamily="34" charset="0"/>
              </a:rPr>
            </a:br>
            <a:r>
              <a:rPr lang="es-CO" sz="2800" b="1" i="1" dirty="0" smtClean="0">
                <a:solidFill>
                  <a:srgbClr val="C00000"/>
                </a:solidFill>
                <a:latin typeface="Trebuchet MS" panose="020B0603020202020204" pitchFamily="34" charset="0"/>
              </a:rPr>
              <a:t>Estudios Ambientales</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09146" y="2592558"/>
            <a:ext cx="2320054" cy="2320054"/>
          </a:xfrm>
          <a:prstGeom prst="rect">
            <a:avLst/>
          </a:prstGeom>
        </p:spPr>
      </p:pic>
    </p:spTree>
    <p:extLst>
      <p:ext uri="{BB962C8B-B14F-4D97-AF65-F5344CB8AC3E}">
        <p14:creationId xmlns:p14="http://schemas.microsoft.com/office/powerpoint/2010/main" val="297522405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37</a:t>
            </a:fld>
            <a:endParaRPr lang="en-US" dirty="0"/>
          </a:p>
        </p:txBody>
      </p:sp>
      <p:sp>
        <p:nvSpPr>
          <p:cNvPr id="5" name="Título 1"/>
          <p:cNvSpPr>
            <a:spLocks noGrp="1"/>
          </p:cNvSpPr>
          <p:nvPr>
            <p:ph type="title"/>
          </p:nvPr>
        </p:nvSpPr>
        <p:spPr>
          <a:xfrm>
            <a:off x="1447800" y="122238"/>
            <a:ext cx="5019675"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CO"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pic>
        <p:nvPicPr>
          <p:cNvPr id="8" name="Imagen 7"/>
          <p:cNvPicPr/>
          <p:nvPr/>
        </p:nvPicPr>
        <p:blipFill rotWithShape="1">
          <a:blip r:embed="rId2"/>
          <a:srcRect l="27116" t="14546" r="23118" b="12214"/>
          <a:stretch/>
        </p:blipFill>
        <p:spPr bwMode="auto">
          <a:xfrm>
            <a:off x="235868" y="1446027"/>
            <a:ext cx="4314867" cy="2704545"/>
          </a:xfrm>
          <a:prstGeom prst="rect">
            <a:avLst/>
          </a:prstGeom>
          <a:ln>
            <a:noFill/>
          </a:ln>
          <a:extLst>
            <a:ext uri="{53640926-AAD7-44D8-BBD7-CCE9431645EC}">
              <a14:shadowObscured xmlns:a14="http://schemas.microsoft.com/office/drawing/2010/main"/>
            </a:ext>
          </a:extLst>
        </p:spPr>
      </p:pic>
      <p:pic>
        <p:nvPicPr>
          <p:cNvPr id="9" name="Imagen 8"/>
          <p:cNvPicPr>
            <a:picLocks noChangeAspect="1"/>
          </p:cNvPicPr>
          <p:nvPr/>
        </p:nvPicPr>
        <p:blipFill>
          <a:blip r:embed="rId3"/>
          <a:stretch>
            <a:fillRect/>
          </a:stretch>
        </p:blipFill>
        <p:spPr>
          <a:xfrm>
            <a:off x="3781277" y="1169580"/>
            <a:ext cx="2860269" cy="1611111"/>
          </a:xfrm>
          <a:prstGeom prst="rect">
            <a:avLst/>
          </a:prstGeom>
        </p:spPr>
      </p:pic>
      <p:sp>
        <p:nvSpPr>
          <p:cNvPr id="10" name="Marcador de contenido 5"/>
          <p:cNvSpPr>
            <a:spLocks noGrp="1"/>
          </p:cNvSpPr>
          <p:nvPr>
            <p:ph idx="1"/>
          </p:nvPr>
        </p:nvSpPr>
        <p:spPr>
          <a:xfrm>
            <a:off x="3660746" y="2904977"/>
            <a:ext cx="3101329" cy="1519439"/>
          </a:xfrm>
        </p:spPr>
        <p:txBody>
          <a:bodyPr>
            <a:noAutofit/>
          </a:bodyPr>
          <a:lstStyle/>
          <a:p>
            <a:pPr marL="342900" indent="-342900" algn="just">
              <a:buClr>
                <a:srgbClr val="C00000"/>
              </a:buClr>
              <a:buAutoNum type="arabicPeriod"/>
            </a:pPr>
            <a:r>
              <a:rPr lang="es-ES" sz="1400" b="1" dirty="0" smtClean="0"/>
              <a:t>Coordenadas: </a:t>
            </a:r>
            <a:r>
              <a:rPr lang="es-MX" sz="1400" dirty="0"/>
              <a:t>Latitud: 2.683, Longitud: -75.333 2° 40′ 59″ Norte, 75° 19′ 59″ </a:t>
            </a:r>
            <a:r>
              <a:rPr lang="es-MX" sz="1400" dirty="0" smtClean="0"/>
              <a:t>Oeste</a:t>
            </a:r>
          </a:p>
          <a:p>
            <a:pPr marL="342900" indent="-342900" algn="just">
              <a:buClr>
                <a:srgbClr val="C00000"/>
              </a:buClr>
              <a:buAutoNum type="arabicPeriod"/>
            </a:pPr>
            <a:r>
              <a:rPr lang="es-MX" sz="1400" b="1" dirty="0" smtClean="0"/>
              <a:t>Clima: </a:t>
            </a:r>
            <a:r>
              <a:rPr lang="es-MX" sz="1400" dirty="0" smtClean="0"/>
              <a:t>Tropical Seco</a:t>
            </a:r>
          </a:p>
          <a:p>
            <a:pPr marL="342900" indent="-342900" algn="just">
              <a:buClr>
                <a:srgbClr val="C00000"/>
              </a:buClr>
              <a:buAutoNum type="arabicPeriod"/>
            </a:pPr>
            <a:r>
              <a:rPr lang="es-MX" sz="1400" b="1" dirty="0" smtClean="0"/>
              <a:t>Superficie: </a:t>
            </a:r>
            <a:r>
              <a:rPr lang="es-MX" sz="1400" dirty="0" smtClean="0"/>
              <a:t>50  Hectáreas</a:t>
            </a:r>
          </a:p>
          <a:p>
            <a:pPr marL="342900" indent="-342900" algn="just">
              <a:buClr>
                <a:srgbClr val="C00000"/>
              </a:buClr>
              <a:buAutoNum type="arabicPeriod"/>
            </a:pPr>
            <a:r>
              <a:rPr lang="es-CO" sz="1400" b="1" dirty="0" smtClean="0"/>
              <a:t>Altitud: </a:t>
            </a:r>
            <a:r>
              <a:rPr lang="es-CO" sz="1400" dirty="0" smtClean="0"/>
              <a:t>496 </a:t>
            </a:r>
            <a:r>
              <a:rPr lang="es-CO" sz="1400" dirty="0" err="1" smtClean="0"/>
              <a:t>mt</a:t>
            </a:r>
            <a:endParaRPr lang="es-CO" sz="1400" b="1" dirty="0" smtClean="0"/>
          </a:p>
        </p:txBody>
      </p:sp>
      <p:sp>
        <p:nvSpPr>
          <p:cNvPr id="2" name="Llamada con línea 1 1"/>
          <p:cNvSpPr/>
          <p:nvPr/>
        </p:nvSpPr>
        <p:spPr>
          <a:xfrm>
            <a:off x="3370521" y="2862031"/>
            <a:ext cx="3391554" cy="1459965"/>
          </a:xfrm>
          <a:prstGeom prst="borderCallout1">
            <a:avLst>
              <a:gd name="adj1" fmla="val -4555"/>
              <a:gd name="adj2" fmla="val 67848"/>
              <a:gd name="adj3" fmla="val -57188"/>
              <a:gd name="adj4" fmla="val 59479"/>
            </a:avLst>
          </a:prstGeom>
          <a:noFill/>
          <a:ln>
            <a:solidFill>
              <a:srgbClr val="1F61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Forma libre 10"/>
          <p:cNvSpPr/>
          <p:nvPr/>
        </p:nvSpPr>
        <p:spPr>
          <a:xfrm>
            <a:off x="4149024" y="1956388"/>
            <a:ext cx="2039126" cy="640135"/>
          </a:xfrm>
          <a:custGeom>
            <a:avLst/>
            <a:gdLst>
              <a:gd name="connsiteX0" fmla="*/ 235299 w 5817981"/>
              <a:gd name="connsiteY0" fmla="*/ 855317 h 1630712"/>
              <a:gd name="connsiteX1" fmla="*/ 1895934 w 5817981"/>
              <a:gd name="connsiteY1" fmla="*/ 676641 h 1630712"/>
              <a:gd name="connsiteX2" fmla="*/ 2989010 w 5817981"/>
              <a:gd name="connsiteY2" fmla="*/ 3979 h 1630712"/>
              <a:gd name="connsiteX3" fmla="*/ 4649644 w 5817981"/>
              <a:gd name="connsiteY3" fmla="*/ 424392 h 1630712"/>
              <a:gd name="connsiteX4" fmla="*/ 5553534 w 5817981"/>
              <a:gd name="connsiteY4" fmla="*/ 970930 h 1630712"/>
              <a:gd name="connsiteX5" fmla="*/ 5353837 w 5817981"/>
              <a:gd name="connsiteY5" fmla="*/ 1548999 h 1630712"/>
              <a:gd name="connsiteX6" fmla="*/ 571630 w 5817981"/>
              <a:gd name="connsiteY6" fmla="*/ 1548999 h 1630712"/>
              <a:gd name="connsiteX7" fmla="*/ 235299 w 5817981"/>
              <a:gd name="connsiteY7" fmla="*/ 855317 h 1630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17981" h="1630712">
                <a:moveTo>
                  <a:pt x="235299" y="855317"/>
                </a:moveTo>
                <a:cubicBezTo>
                  <a:pt x="456016" y="709924"/>
                  <a:pt x="1436982" y="818531"/>
                  <a:pt x="1895934" y="676641"/>
                </a:cubicBezTo>
                <a:cubicBezTo>
                  <a:pt x="2354886" y="534751"/>
                  <a:pt x="2530058" y="46020"/>
                  <a:pt x="2989010" y="3979"/>
                </a:cubicBezTo>
                <a:cubicBezTo>
                  <a:pt x="3447962" y="-38062"/>
                  <a:pt x="4222223" y="263233"/>
                  <a:pt x="4649644" y="424392"/>
                </a:cubicBezTo>
                <a:cubicBezTo>
                  <a:pt x="5077065" y="585550"/>
                  <a:pt x="5436169" y="783496"/>
                  <a:pt x="5553534" y="970930"/>
                </a:cubicBezTo>
                <a:cubicBezTo>
                  <a:pt x="5670899" y="1158364"/>
                  <a:pt x="6184154" y="1452654"/>
                  <a:pt x="5353837" y="1548999"/>
                </a:cubicBezTo>
                <a:cubicBezTo>
                  <a:pt x="4523520" y="1645344"/>
                  <a:pt x="1426471" y="1669868"/>
                  <a:pt x="571630" y="1548999"/>
                </a:cubicBezTo>
                <a:cubicBezTo>
                  <a:pt x="-283211" y="1428130"/>
                  <a:pt x="14582" y="1000710"/>
                  <a:pt x="235299" y="855317"/>
                </a:cubicBezTo>
                <a:close/>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3" name="Rectángulo 2"/>
          <p:cNvSpPr/>
          <p:nvPr/>
        </p:nvSpPr>
        <p:spPr>
          <a:xfrm>
            <a:off x="235868" y="4394776"/>
            <a:ext cx="5803425" cy="646331"/>
          </a:xfrm>
          <a:prstGeom prst="rect">
            <a:avLst/>
          </a:prstGeom>
        </p:spPr>
        <p:txBody>
          <a:bodyPr wrap="square">
            <a:spAutoFit/>
          </a:bodyPr>
          <a:lstStyle/>
          <a:p>
            <a:r>
              <a:rPr lang="es-MX" sz="1200" dirty="0" smtClean="0">
                <a:latin typeface="Arial" panose="020B0604020202020204" pitchFamily="34" charset="0"/>
                <a:ea typeface="Calibri" panose="020F0502020204030204" pitchFamily="34" charset="0"/>
              </a:rPr>
              <a:t>El terreno se </a:t>
            </a:r>
            <a:r>
              <a:rPr lang="es-MX" sz="1200" dirty="0">
                <a:latin typeface="Arial" panose="020B0604020202020204" pitchFamily="34" charset="0"/>
                <a:ea typeface="Calibri" panose="020F0502020204030204" pitchFamily="34" charset="0"/>
              </a:rPr>
              <a:t>encuentra ubicado en el centro del departamento a una distancia de 22 Km de Neiva, capital del departamento. El proyecto se desarrollará  en la vereda </a:t>
            </a:r>
            <a:r>
              <a:rPr lang="es-MX" sz="1200" dirty="0" err="1">
                <a:latin typeface="Arial" panose="020B0604020202020204" pitchFamily="34" charset="0"/>
                <a:ea typeface="Calibri" panose="020F0502020204030204" pitchFamily="34" charset="0"/>
              </a:rPr>
              <a:t>Igua</a:t>
            </a:r>
            <a:r>
              <a:rPr lang="es-MX" sz="1200" dirty="0">
                <a:latin typeface="Arial" panose="020B0604020202020204" pitchFamily="34" charset="0"/>
                <a:ea typeface="Calibri" panose="020F0502020204030204" pitchFamily="34" charset="0"/>
              </a:rPr>
              <a:t> de </a:t>
            </a:r>
            <a:r>
              <a:rPr lang="es-MX" sz="1200" dirty="0" smtClean="0">
                <a:latin typeface="Arial" panose="020B0604020202020204" pitchFamily="34" charset="0"/>
                <a:ea typeface="Calibri" panose="020F0502020204030204" pitchFamily="34" charset="0"/>
              </a:rPr>
              <a:t>Llano Norte </a:t>
            </a:r>
            <a:endParaRPr lang="es-ES" sz="1200" dirty="0"/>
          </a:p>
        </p:txBody>
      </p:sp>
      <p:sp>
        <p:nvSpPr>
          <p:cNvPr id="12" name="34 Redondear rectángulo de esquina diagonal"/>
          <p:cNvSpPr/>
          <p:nvPr/>
        </p:nvSpPr>
        <p:spPr>
          <a:xfrm>
            <a:off x="181932" y="1144903"/>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Localización del Proyecto</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4785512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38</a:t>
            </a:fld>
            <a:endParaRPr lang="en-US" dirty="0"/>
          </a:p>
        </p:txBody>
      </p:sp>
      <p:sp>
        <p:nvSpPr>
          <p:cNvPr id="5" name="Título 1"/>
          <p:cNvSpPr>
            <a:spLocks noGrp="1"/>
          </p:cNvSpPr>
          <p:nvPr>
            <p:ph type="title"/>
          </p:nvPr>
        </p:nvSpPr>
        <p:spPr>
          <a:xfrm>
            <a:off x="1447800" y="122238"/>
            <a:ext cx="5019675"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CO"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graphicFrame>
        <p:nvGraphicFramePr>
          <p:cNvPr id="7" name="Tabla 6"/>
          <p:cNvGraphicFramePr>
            <a:graphicFrameLocks noGrp="1"/>
          </p:cNvGraphicFramePr>
          <p:nvPr>
            <p:extLst>
              <p:ext uri="{D42A27DB-BD31-4B8C-83A1-F6EECF244321}">
                <p14:modId xmlns:p14="http://schemas.microsoft.com/office/powerpoint/2010/main" val="570731130"/>
              </p:ext>
            </p:extLst>
          </p:nvPr>
        </p:nvGraphicFramePr>
        <p:xfrm>
          <a:off x="56042" y="1474312"/>
          <a:ext cx="6411433" cy="3298699"/>
        </p:xfrm>
        <a:graphic>
          <a:graphicData uri="http://schemas.openxmlformats.org/drawingml/2006/table">
            <a:tbl>
              <a:tblPr firstRow="1" firstCol="1" bandRow="1">
                <a:tableStyleId>{793D81CF-94F2-401A-BA57-92F5A7B2D0C5}</a:tableStyleId>
              </a:tblPr>
              <a:tblGrid>
                <a:gridCol w="1573620">
                  <a:extLst>
                    <a:ext uri="{9D8B030D-6E8A-4147-A177-3AD203B41FA5}">
                      <a16:colId xmlns:a16="http://schemas.microsoft.com/office/drawing/2014/main" xmlns="" val="2356789573"/>
                    </a:ext>
                  </a:extLst>
                </a:gridCol>
                <a:gridCol w="2211572">
                  <a:extLst>
                    <a:ext uri="{9D8B030D-6E8A-4147-A177-3AD203B41FA5}">
                      <a16:colId xmlns:a16="http://schemas.microsoft.com/office/drawing/2014/main" xmlns="" val="3088002500"/>
                    </a:ext>
                  </a:extLst>
                </a:gridCol>
                <a:gridCol w="2626241">
                  <a:extLst>
                    <a:ext uri="{9D8B030D-6E8A-4147-A177-3AD203B41FA5}">
                      <a16:colId xmlns:a16="http://schemas.microsoft.com/office/drawing/2014/main" xmlns="" val="1300406451"/>
                    </a:ext>
                  </a:extLst>
                </a:gridCol>
              </a:tblGrid>
              <a:tr h="193618">
                <a:tc>
                  <a:txBody>
                    <a:bodyPr/>
                    <a:lstStyle/>
                    <a:p>
                      <a:pPr algn="ctr">
                        <a:spcAft>
                          <a:spcPts val="0"/>
                        </a:spcAft>
                      </a:pPr>
                      <a:r>
                        <a:rPr lang="es-MX" sz="1100">
                          <a:effectLst/>
                        </a:rPr>
                        <a:t>FACTOR</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lgn="ctr">
                        <a:spcAft>
                          <a:spcPts val="0"/>
                        </a:spcAft>
                      </a:pPr>
                      <a:r>
                        <a:rPr lang="es-MX" sz="1100" dirty="0">
                          <a:effectLst/>
                        </a:rPr>
                        <a:t>DEFINICIÓN DEL FACTOR</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lgn="ctr">
                        <a:spcAft>
                          <a:spcPts val="0"/>
                        </a:spcAft>
                      </a:pPr>
                      <a:r>
                        <a:rPr lang="es-MX" sz="1100">
                          <a:effectLst/>
                        </a:rPr>
                        <a:t>EVALUACIÓN</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extLst>
                  <a:ext uri="{0D108BD9-81ED-4DB2-BD59-A6C34878D82A}">
                    <a16:rowId xmlns:a16="http://schemas.microsoft.com/office/drawing/2014/main" xmlns="" val="2634846310"/>
                  </a:ext>
                </a:extLst>
              </a:tr>
              <a:tr h="290426">
                <a:tc>
                  <a:txBody>
                    <a:bodyPr/>
                    <a:lstStyle/>
                    <a:p>
                      <a:pPr>
                        <a:spcAft>
                          <a:spcPts val="0"/>
                        </a:spcAft>
                      </a:pPr>
                      <a:r>
                        <a:rPr lang="es-MX" sz="1100">
                          <a:effectLst/>
                        </a:rPr>
                        <a:t>Disponibilidad de terreno</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Facilidad de utilizar el terreno para llevar a cabo el proyecto</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a:effectLst/>
                        </a:rPr>
                        <a:t>Se cuenta con 20 hectáreas para el desarrollo del proyecto</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extLst>
                  <a:ext uri="{0D108BD9-81ED-4DB2-BD59-A6C34878D82A}">
                    <a16:rowId xmlns:a16="http://schemas.microsoft.com/office/drawing/2014/main" xmlns="" val="3191368652"/>
                  </a:ext>
                </a:extLst>
              </a:tr>
              <a:tr h="420777">
                <a:tc>
                  <a:txBody>
                    <a:bodyPr/>
                    <a:lstStyle/>
                    <a:p>
                      <a:pPr>
                        <a:spcAft>
                          <a:spcPts val="0"/>
                        </a:spcAft>
                      </a:pPr>
                      <a:r>
                        <a:rPr lang="es-MX" sz="1100">
                          <a:effectLst/>
                        </a:rPr>
                        <a:t>Temperatura y humedad</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a:effectLst/>
                        </a:rPr>
                        <a:t>Condiciones de temperatura superiores a los 23°</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a:effectLst/>
                        </a:rPr>
                        <a:t>Las condiciones de temperatura del entorno oscilan entre los 25 y 30 °C</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extLst>
                  <a:ext uri="{0D108BD9-81ED-4DB2-BD59-A6C34878D82A}">
                    <a16:rowId xmlns:a16="http://schemas.microsoft.com/office/drawing/2014/main" xmlns="" val="237768107"/>
                  </a:ext>
                </a:extLst>
              </a:tr>
              <a:tr h="701295">
                <a:tc>
                  <a:txBody>
                    <a:bodyPr/>
                    <a:lstStyle/>
                    <a:p>
                      <a:pPr>
                        <a:spcAft>
                          <a:spcPts val="0"/>
                        </a:spcAft>
                      </a:pPr>
                      <a:r>
                        <a:rPr lang="es-MX" sz="1100">
                          <a:effectLst/>
                        </a:rPr>
                        <a:t>Disponibilidad de agua</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Con el fin de mantener una buena crianza se hace necesario contar con agua circulante y de poca turbidez</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Para el cultivo se tomara agua de </a:t>
                      </a:r>
                      <a:r>
                        <a:rPr lang="es-MX" sz="1100" dirty="0" smtClean="0">
                          <a:effectLst/>
                        </a:rPr>
                        <a:t>un</a:t>
                      </a:r>
                      <a:r>
                        <a:rPr lang="es-MX" sz="1100" baseline="0" dirty="0" smtClean="0">
                          <a:effectLst/>
                        </a:rPr>
                        <a:t> rio</a:t>
                      </a:r>
                      <a:r>
                        <a:rPr lang="es-MX" sz="1100" dirty="0" smtClean="0">
                          <a:effectLst/>
                        </a:rPr>
                        <a:t> </a:t>
                      </a:r>
                      <a:r>
                        <a:rPr lang="es-MX" sz="1100" dirty="0">
                          <a:effectLst/>
                        </a:rPr>
                        <a:t>que pasa por la finca a uno 100 m del sitio. </a:t>
                      </a:r>
                      <a:r>
                        <a:rPr lang="es-MX" sz="1100" dirty="0" smtClean="0">
                          <a:effectLst/>
                        </a:rPr>
                        <a:t>El </a:t>
                      </a:r>
                      <a:r>
                        <a:rPr lang="es-MX" sz="1100" dirty="0">
                          <a:effectLst/>
                        </a:rPr>
                        <a:t>quebrada en mención se llama Quebrada Seca</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extLst>
                  <a:ext uri="{0D108BD9-81ED-4DB2-BD59-A6C34878D82A}">
                    <a16:rowId xmlns:a16="http://schemas.microsoft.com/office/drawing/2014/main" xmlns="" val="233560205"/>
                  </a:ext>
                </a:extLst>
              </a:tr>
              <a:tr h="665916">
                <a:tc>
                  <a:txBody>
                    <a:bodyPr/>
                    <a:lstStyle/>
                    <a:p>
                      <a:pPr>
                        <a:spcAft>
                          <a:spcPts val="0"/>
                        </a:spcAft>
                      </a:pPr>
                      <a:r>
                        <a:rPr lang="es-MX" sz="1100" dirty="0">
                          <a:effectLst/>
                        </a:rPr>
                        <a:t>Terreno</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Debe ser un terreno época infiltración de agua</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El terreno seleccionado está en un </a:t>
                      </a:r>
                      <a:r>
                        <a:rPr lang="es-MX" sz="1100" dirty="0" smtClean="0">
                          <a:effectLst/>
                        </a:rPr>
                        <a:t>área </a:t>
                      </a:r>
                      <a:r>
                        <a:rPr lang="es-MX" sz="1100" dirty="0">
                          <a:effectLst/>
                        </a:rPr>
                        <a:t>que posee características arcillosas lo cual es beneficioso para la retención de agua</a:t>
                      </a:r>
                      <a:r>
                        <a:rPr lang="es-MX" sz="1100" dirty="0" smtClean="0">
                          <a:effectLst/>
                        </a:rPr>
                        <a:t>.</a:t>
                      </a:r>
                      <a:endParaRPr lang="es-ES" sz="1050" dirty="0">
                        <a:effectLst/>
                      </a:endParaRPr>
                    </a:p>
                  </a:txBody>
                  <a:tcPr marL="35981" marR="35981" marT="0" marB="0"/>
                </a:tc>
                <a:extLst>
                  <a:ext uri="{0D108BD9-81ED-4DB2-BD59-A6C34878D82A}">
                    <a16:rowId xmlns:a16="http://schemas.microsoft.com/office/drawing/2014/main" xmlns="" val="396191318"/>
                  </a:ext>
                </a:extLst>
              </a:tr>
              <a:tr h="981813">
                <a:tc>
                  <a:txBody>
                    <a:bodyPr/>
                    <a:lstStyle/>
                    <a:p>
                      <a:pPr>
                        <a:spcAft>
                          <a:spcPts val="0"/>
                        </a:spcAft>
                      </a:pPr>
                      <a:r>
                        <a:rPr lang="es-MX" sz="1100" dirty="0">
                          <a:effectLst/>
                        </a:rPr>
                        <a:t>Disponibilidad de mano especializada</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a:effectLst/>
                        </a:rPr>
                        <a:t>Se debe garantizar un cuidado permanente de cultivo de alevinos</a:t>
                      </a:r>
                      <a:endParaRPr lang="es-ES" sz="105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tc>
                  <a:txBody>
                    <a:bodyPr/>
                    <a:lstStyle/>
                    <a:p>
                      <a:pPr>
                        <a:spcAft>
                          <a:spcPts val="0"/>
                        </a:spcAft>
                      </a:pPr>
                      <a:r>
                        <a:rPr lang="es-MX" sz="1100" dirty="0">
                          <a:effectLst/>
                        </a:rPr>
                        <a:t>Se identificó que en la zona no hay muchas personas especializadas en el cultivo de peces ya que el trabajo de la región es netamente de agricultura en la siembra de productos.</a:t>
                      </a:r>
                      <a:endParaRPr lang="es-ES" sz="105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35981" marR="35981" marT="0" marB="0"/>
                </a:tc>
                <a:extLst>
                  <a:ext uri="{0D108BD9-81ED-4DB2-BD59-A6C34878D82A}">
                    <a16:rowId xmlns:a16="http://schemas.microsoft.com/office/drawing/2014/main" xmlns="" val="2469446136"/>
                  </a:ext>
                </a:extLst>
              </a:tr>
            </a:tbl>
          </a:graphicData>
        </a:graphic>
      </p:graphicFrame>
      <p:sp>
        <p:nvSpPr>
          <p:cNvPr id="6" name="34 Redondear rectángulo de esquina diagonal"/>
          <p:cNvSpPr/>
          <p:nvPr/>
        </p:nvSpPr>
        <p:spPr>
          <a:xfrm>
            <a:off x="73169" y="1106864"/>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Consideraciones</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089548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p:cNvPicPr>
            <a:picLocks noChangeAspect="1"/>
          </p:cNvPicPr>
          <p:nvPr/>
        </p:nvPicPr>
        <p:blipFill>
          <a:blip r:embed="rId2"/>
          <a:stretch>
            <a:fillRect/>
          </a:stretch>
        </p:blipFill>
        <p:spPr>
          <a:xfrm>
            <a:off x="3413051" y="1059988"/>
            <a:ext cx="3302738" cy="2189859"/>
          </a:xfrm>
          <a:prstGeom prst="rect">
            <a:avLst/>
          </a:prstGeom>
        </p:spPr>
      </p:pic>
      <p:sp>
        <p:nvSpPr>
          <p:cNvPr id="4" name="Marcador de número de diapositiva 3"/>
          <p:cNvSpPr>
            <a:spLocks noGrp="1"/>
          </p:cNvSpPr>
          <p:nvPr>
            <p:ph type="sldNum" sz="quarter" idx="12"/>
          </p:nvPr>
        </p:nvSpPr>
        <p:spPr/>
        <p:txBody>
          <a:bodyPr/>
          <a:lstStyle/>
          <a:p>
            <a:fld id="{48F63A3B-78C7-47BE-AE5E-E10140E04643}" type="slidenum">
              <a:rPr lang="en-US" smtClean="0"/>
              <a:t>39</a:t>
            </a:fld>
            <a:endParaRPr lang="en-US" dirty="0"/>
          </a:p>
        </p:txBody>
      </p:sp>
      <p:sp>
        <p:nvSpPr>
          <p:cNvPr id="5" name="Título 1"/>
          <p:cNvSpPr>
            <a:spLocks noGrp="1"/>
          </p:cNvSpPr>
          <p:nvPr>
            <p:ph type="title"/>
          </p:nvPr>
        </p:nvSpPr>
        <p:spPr>
          <a:xfrm>
            <a:off x="1447800" y="122238"/>
            <a:ext cx="5019675"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MX"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sp>
        <p:nvSpPr>
          <p:cNvPr id="2" name="Rectángulo 1"/>
          <p:cNvSpPr/>
          <p:nvPr/>
        </p:nvSpPr>
        <p:spPr>
          <a:xfrm>
            <a:off x="396062" y="1296771"/>
            <a:ext cx="4356691" cy="2260106"/>
          </a:xfrm>
          <a:prstGeom prst="rect">
            <a:avLst/>
          </a:prstGeom>
        </p:spPr>
        <p:txBody>
          <a:bodyPr wrap="square">
            <a:spAutoFit/>
          </a:bodyPr>
          <a:lstStyle/>
          <a:p>
            <a:pPr algn="just">
              <a:lnSpc>
                <a:spcPct val="115000"/>
              </a:lnSpc>
              <a:spcAft>
                <a:spcPts val="1000"/>
              </a:spcAft>
            </a:pPr>
            <a:r>
              <a:rPr lang="es-CO" sz="1200" b="1" dirty="0">
                <a:latin typeface="Arial" panose="020B0604020202020204" pitchFamily="34" charset="0"/>
                <a:ea typeface="Calibri" panose="020F0502020204030204" pitchFamily="34" charset="0"/>
                <a:cs typeface="Times New Roman" panose="02020603050405020304" pitchFamily="18" charset="0"/>
              </a:rPr>
              <a:t>Ejecución: Montaje de la línea de </a:t>
            </a:r>
            <a:r>
              <a:rPr lang="es-CO" sz="1200" b="1" dirty="0" smtClean="0">
                <a:latin typeface="Arial" panose="020B0604020202020204" pitchFamily="34" charset="0"/>
                <a:ea typeface="Calibri" panose="020F0502020204030204" pitchFamily="34" charset="0"/>
                <a:cs typeface="Times New Roman" panose="02020603050405020304" pitchFamily="18" charset="0"/>
              </a:rPr>
              <a:t>Producción</a:t>
            </a:r>
            <a:endParaRPr lang="es-ES" sz="1100" b="1" dirty="0" smtClean="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s-CO" sz="1200" b="1" dirty="0" smtClean="0">
                <a:latin typeface="Arial" panose="020B0604020202020204" pitchFamily="34" charset="0"/>
                <a:ea typeface="Calibri" panose="020F0502020204030204" pitchFamily="34" charset="0"/>
                <a:cs typeface="Times New Roman" panose="02020603050405020304" pitchFamily="18" charset="0"/>
              </a:rPr>
              <a:t>Requerimientos </a:t>
            </a:r>
            <a:r>
              <a:rPr lang="es-CO" sz="1200" b="1" dirty="0">
                <a:latin typeface="Arial" panose="020B0604020202020204" pitchFamily="34" charset="0"/>
                <a:ea typeface="Calibri" panose="020F0502020204030204" pitchFamily="34" charset="0"/>
                <a:cs typeface="Times New Roman" panose="02020603050405020304" pitchFamily="18" charset="0"/>
              </a:rPr>
              <a:t>y actividades </a:t>
            </a:r>
            <a:r>
              <a:rPr lang="es-CO" sz="1200" b="1" dirty="0" smtClean="0">
                <a:latin typeface="Arial" panose="020B0604020202020204" pitchFamily="34" charset="0"/>
                <a:ea typeface="Calibri" panose="020F0502020204030204" pitchFamily="34" charset="0"/>
                <a:cs typeface="Times New Roman" panose="02020603050405020304" pitchFamily="18" charset="0"/>
              </a:rPr>
              <a:t>preliminares: </a:t>
            </a:r>
            <a:r>
              <a:rPr lang="es-CO" sz="1200" dirty="0" smtClean="0">
                <a:latin typeface="Arial" panose="020B0604020202020204" pitchFamily="34" charset="0"/>
                <a:ea typeface="Calibri" panose="020F0502020204030204" pitchFamily="34" charset="0"/>
                <a:cs typeface="Times New Roman" panose="02020603050405020304" pitchFamily="18" charset="0"/>
              </a:rPr>
              <a:t>En </a:t>
            </a:r>
            <a:r>
              <a:rPr lang="es-CO" sz="1200" dirty="0">
                <a:latin typeface="Arial" panose="020B0604020202020204" pitchFamily="34" charset="0"/>
                <a:ea typeface="Calibri" panose="020F0502020204030204" pitchFamily="34" charset="0"/>
                <a:cs typeface="Times New Roman" panose="02020603050405020304" pitchFamily="18" charset="0"/>
              </a:rPr>
              <a:t>esta etapa de la ejecución se identifican las siguientes actividades preliminares: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Alquiler de terrenos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Planos de distribución de planta</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Contrataciones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Compra de Maquinaria y equipos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100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Compra de mobiliaria</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ángulo 2"/>
          <p:cNvSpPr/>
          <p:nvPr/>
        </p:nvSpPr>
        <p:spPr>
          <a:xfrm>
            <a:off x="-103668" y="3537948"/>
            <a:ext cx="3429000" cy="1578894"/>
          </a:xfrm>
          <a:prstGeom prst="rect">
            <a:avLst/>
          </a:prstGeom>
        </p:spPr>
        <p:txBody>
          <a:bodyPr wrap="square">
            <a:spAutoFit/>
          </a:bodyPr>
          <a:lstStyle/>
          <a:p>
            <a:pPr marL="457200" lvl="1" indent="0" algn="just">
              <a:lnSpc>
                <a:spcPct val="115000"/>
              </a:lnSpc>
              <a:spcAft>
                <a:spcPts val="0"/>
              </a:spcAft>
            </a:pPr>
            <a:r>
              <a:rPr lang="es-CO" sz="1200" b="1" dirty="0">
                <a:latin typeface="Arial" panose="020B0604020202020204" pitchFamily="34" charset="0"/>
                <a:ea typeface="Calibri" panose="020F0502020204030204" pitchFamily="34" charset="0"/>
                <a:cs typeface="Times New Roman" panose="02020603050405020304" pitchFamily="18" charset="0"/>
              </a:rPr>
              <a:t>Construcción </a:t>
            </a:r>
            <a:endParaRPr lang="es-ES" sz="1100" b="1"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Alistamiento del Terreno</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Instalación </a:t>
            </a:r>
            <a:r>
              <a:rPr lang="es-CO" sz="1200" dirty="0" err="1">
                <a:latin typeface="Arial" panose="020B0604020202020204" pitchFamily="34" charset="0"/>
                <a:ea typeface="Calibri" panose="020F0502020204030204" pitchFamily="34" charset="0"/>
                <a:cs typeface="Times New Roman" panose="02020603050405020304" pitchFamily="18" charset="0"/>
              </a:rPr>
              <a:t>geomembranas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Sistemas sanitario e hidráulico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Sistema de oxigenación </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Instalación Eléctrica</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800100" lvl="1" indent="-228600" algn="just">
              <a:lnSpc>
                <a:spcPct val="115000"/>
              </a:lnSpc>
              <a:spcAft>
                <a:spcPts val="100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Mallas </a:t>
            </a:r>
            <a:r>
              <a:rPr lang="es-CO" sz="1200" dirty="0" err="1">
                <a:latin typeface="Arial" panose="020B0604020202020204" pitchFamily="34" charset="0"/>
                <a:ea typeface="Calibri" panose="020F0502020204030204" pitchFamily="34" charset="0"/>
                <a:cs typeface="Times New Roman" panose="02020603050405020304" pitchFamily="18" charset="0"/>
              </a:rPr>
              <a:t>antipájaros</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Rectángulo 5"/>
          <p:cNvSpPr/>
          <p:nvPr/>
        </p:nvSpPr>
        <p:spPr>
          <a:xfrm>
            <a:off x="2616496" y="3388072"/>
            <a:ext cx="3850979" cy="1791260"/>
          </a:xfrm>
          <a:prstGeom prst="rect">
            <a:avLst/>
          </a:prstGeom>
        </p:spPr>
        <p:txBody>
          <a:bodyPr wrap="square">
            <a:spAutoFit/>
          </a:bodyPr>
          <a:lstStyle/>
          <a:p>
            <a:pPr marL="457200" lvl="1" indent="0" algn="just">
              <a:lnSpc>
                <a:spcPct val="115000"/>
              </a:lnSpc>
              <a:spcAft>
                <a:spcPts val="0"/>
              </a:spcAft>
            </a:pPr>
            <a:r>
              <a:rPr lang="es-CO" sz="1200" dirty="0" smtClean="0">
                <a:latin typeface="Arial" panose="020B0604020202020204" pitchFamily="34" charset="0"/>
                <a:ea typeface="Calibri" panose="020F0502020204030204" pitchFamily="34" charset="0"/>
                <a:cs typeface="Times New Roman" panose="02020603050405020304" pitchFamily="18" charset="0"/>
              </a:rPr>
              <a:t>          </a:t>
            </a:r>
            <a:r>
              <a:rPr lang="es-CO" sz="1200" b="1" dirty="0" smtClean="0">
                <a:latin typeface="Arial" panose="020B0604020202020204" pitchFamily="34" charset="0"/>
                <a:ea typeface="Calibri" panose="020F0502020204030204" pitchFamily="34" charset="0"/>
                <a:cs typeface="Times New Roman" panose="02020603050405020304" pitchFamily="18" charset="0"/>
              </a:rPr>
              <a:t>Pruebas </a:t>
            </a:r>
            <a:endParaRPr lang="es-ES" sz="1100" b="1" dirty="0">
              <a:latin typeface="Calibri" panose="020F0502020204030204" pitchFamily="34"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Pruebas </a:t>
            </a:r>
            <a:r>
              <a:rPr lang="es-CO" sz="1200" dirty="0" err="1">
                <a:latin typeface="Arial" panose="020B0604020202020204" pitchFamily="34" charset="0"/>
                <a:ea typeface="Calibri" panose="020F0502020204030204" pitchFamily="34" charset="0"/>
                <a:cs typeface="Times New Roman" panose="02020603050405020304" pitchFamily="18" charset="0"/>
              </a:rPr>
              <a:t>Geomembranas</a:t>
            </a:r>
            <a:r>
              <a:rPr lang="es-CO" sz="1200" dirty="0">
                <a:latin typeface="Arial" panose="020B0604020202020204" pitchFamily="34" charset="0"/>
                <a:ea typeface="Calibri" panose="020F0502020204030204" pitchFamily="34" charset="0"/>
                <a:cs typeface="Times New Roman" panose="02020603050405020304" pitchFamily="18" charset="0"/>
              </a:rPr>
              <a:t> (soldaduras, destructivas y no destructivas)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Pruebas eléctricas</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Turbidez</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1143000" lvl="2" indent="-228600" algn="just">
              <a:lnSpc>
                <a:spcPct val="115000"/>
              </a:lnSpc>
              <a:spcAft>
                <a:spcPts val="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De Filtración de agua</a:t>
            </a:r>
            <a:endParaRPr lang="es-ES" sz="1100" dirty="0">
              <a:latin typeface="Calibri" panose="020F0502020204030204" pitchFamily="34" charset="0"/>
              <a:ea typeface="Calibri" panose="020F0502020204030204" pitchFamily="34" charset="0"/>
              <a:cs typeface="Times New Roman" panose="02020603050405020304" pitchFamily="18" charset="0"/>
            </a:endParaRPr>
          </a:p>
          <a:p>
            <a:pPr marL="1143000" lvl="2" indent="-228600" algn="just">
              <a:lnSpc>
                <a:spcPct val="115000"/>
              </a:lnSpc>
              <a:spcAft>
                <a:spcPts val="1000"/>
              </a:spcAft>
              <a:buFont typeface="Wingdings" panose="05000000000000000000" pitchFamily="2" charset="2"/>
              <a:buChar char=""/>
            </a:pPr>
            <a:r>
              <a:rPr lang="es-CO" sz="1200" dirty="0">
                <a:latin typeface="Arial" panose="020B0604020202020204" pitchFamily="34" charset="0"/>
                <a:ea typeface="Calibri" panose="020F0502020204030204" pitchFamily="34" charset="0"/>
                <a:cs typeface="Times New Roman" panose="02020603050405020304" pitchFamily="18" charset="0"/>
              </a:rPr>
              <a:t>Oxígeno disuelto</a:t>
            </a:r>
            <a:endParaRPr lang="es-ES"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34 Redondear rectángulo de esquina diagonal"/>
          <p:cNvSpPr/>
          <p:nvPr/>
        </p:nvSpPr>
        <p:spPr>
          <a:xfrm>
            <a:off x="73169" y="1106864"/>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Procesos de Ejecución y su Impacto</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485321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a 4"/>
          <p:cNvGraphicFramePr/>
          <p:nvPr>
            <p:extLst>
              <p:ext uri="{D42A27DB-BD31-4B8C-83A1-F6EECF244321}">
                <p14:modId xmlns:p14="http://schemas.microsoft.com/office/powerpoint/2010/main" val="1209009244"/>
              </p:ext>
            </p:extLst>
          </p:nvPr>
        </p:nvGraphicFramePr>
        <p:xfrm>
          <a:off x="116541" y="1013012"/>
          <a:ext cx="6131859" cy="40280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redondeado 9"/>
          <p:cNvSpPr/>
          <p:nvPr/>
        </p:nvSpPr>
        <p:spPr>
          <a:xfrm>
            <a:off x="3478307" y="1268016"/>
            <a:ext cx="2205317" cy="704219"/>
          </a:xfrm>
          <a:prstGeom prst="round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171450" indent="-171450">
              <a:buFont typeface="Arial" panose="020B0604020202020204" pitchFamily="34" charset="0"/>
              <a:buChar char="•"/>
            </a:pPr>
            <a:r>
              <a:rPr lang="es-CO" sz="1050" dirty="0" smtClean="0">
                <a:solidFill>
                  <a:schemeClr val="tx1">
                    <a:lumMod val="50000"/>
                    <a:lumOff val="50000"/>
                  </a:schemeClr>
                </a:solidFill>
              </a:rPr>
              <a:t>La AUNAP tiene la obligación de fomentar la acuicultura</a:t>
            </a:r>
          </a:p>
          <a:p>
            <a:pPr marL="171450" indent="-171450">
              <a:buFont typeface="Arial" panose="020B0604020202020204" pitchFamily="34" charset="0"/>
              <a:buChar char="•"/>
            </a:pPr>
            <a:r>
              <a:rPr lang="es-CO" sz="1050" dirty="0" smtClean="0">
                <a:solidFill>
                  <a:schemeClr val="tx1">
                    <a:lumMod val="50000"/>
                    <a:lumOff val="50000"/>
                  </a:schemeClr>
                </a:solidFill>
              </a:rPr>
              <a:t>TLC promueve la exportación de Tilapia Roja</a:t>
            </a:r>
            <a:endParaRPr lang="es-CO" sz="1050" dirty="0">
              <a:solidFill>
                <a:schemeClr val="tx1">
                  <a:lumMod val="50000"/>
                  <a:lumOff val="50000"/>
                </a:schemeClr>
              </a:solidFill>
            </a:endParaRPr>
          </a:p>
        </p:txBody>
      </p:sp>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Entorno del Proyecto</a:t>
            </a:r>
            <a:endParaRPr lang="es-CO" sz="24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4</a:t>
            </a:fld>
            <a:endParaRPr lang="en-US" dirty="0"/>
          </a:p>
        </p:txBody>
      </p:sp>
      <p:sp>
        <p:nvSpPr>
          <p:cNvPr id="15" name="Rectángulo redondeado 14"/>
          <p:cNvSpPr/>
          <p:nvPr/>
        </p:nvSpPr>
        <p:spPr>
          <a:xfrm>
            <a:off x="4948520" y="2423553"/>
            <a:ext cx="1792940" cy="875459"/>
          </a:xfrm>
          <a:prstGeom prst="round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171450" indent="-171450">
              <a:buFont typeface="Arial" panose="020B0604020202020204" pitchFamily="34" charset="0"/>
              <a:buChar char="•"/>
            </a:pPr>
            <a:r>
              <a:rPr lang="es-CO" sz="1050" dirty="0" smtClean="0">
                <a:solidFill>
                  <a:schemeClr val="tx1">
                    <a:lumMod val="50000"/>
                    <a:lumOff val="50000"/>
                  </a:schemeClr>
                </a:solidFill>
              </a:rPr>
              <a:t>Giro de la economía hacia el sector agrícola</a:t>
            </a:r>
          </a:p>
          <a:p>
            <a:pPr marL="171450" indent="-171450">
              <a:buFont typeface="Arial" panose="020B0604020202020204" pitchFamily="34" charset="0"/>
              <a:buChar char="•"/>
            </a:pPr>
            <a:r>
              <a:rPr lang="es-CO" sz="1050" dirty="0" smtClean="0">
                <a:solidFill>
                  <a:schemeClr val="tx1">
                    <a:lumMod val="50000"/>
                    <a:lumOff val="50000"/>
                  </a:schemeClr>
                </a:solidFill>
              </a:rPr>
              <a:t>Aumento de la producción y consumo piscícola.</a:t>
            </a:r>
            <a:endParaRPr lang="es-CO" sz="1050" dirty="0">
              <a:solidFill>
                <a:schemeClr val="tx1">
                  <a:lumMod val="50000"/>
                  <a:lumOff val="50000"/>
                </a:schemeClr>
              </a:solidFill>
            </a:endParaRPr>
          </a:p>
        </p:txBody>
      </p:sp>
      <p:sp>
        <p:nvSpPr>
          <p:cNvPr id="16" name="Rectángulo redondeado 15"/>
          <p:cNvSpPr/>
          <p:nvPr/>
        </p:nvSpPr>
        <p:spPr>
          <a:xfrm>
            <a:off x="4374779" y="3992866"/>
            <a:ext cx="2065524" cy="875459"/>
          </a:xfrm>
          <a:prstGeom prst="round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171450" indent="-171450">
              <a:buFont typeface="Arial" panose="020B0604020202020204" pitchFamily="34" charset="0"/>
              <a:buChar char="•"/>
            </a:pPr>
            <a:r>
              <a:rPr lang="es-CO" sz="1050" dirty="0" smtClean="0">
                <a:solidFill>
                  <a:schemeClr val="tx1">
                    <a:lumMod val="50000"/>
                    <a:lumOff val="50000"/>
                  </a:schemeClr>
                </a:solidFill>
              </a:rPr>
              <a:t>Cambios en las preferencias de los consumidores hacia el pescado y claro potencial de crecimiento</a:t>
            </a:r>
            <a:endParaRPr lang="es-CO" sz="1050" dirty="0">
              <a:solidFill>
                <a:schemeClr val="tx1">
                  <a:lumMod val="50000"/>
                  <a:lumOff val="50000"/>
                </a:schemeClr>
              </a:solidFill>
            </a:endParaRPr>
          </a:p>
        </p:txBody>
      </p:sp>
      <p:sp>
        <p:nvSpPr>
          <p:cNvPr id="17" name="Rectángulo redondeado 16"/>
          <p:cNvSpPr/>
          <p:nvPr/>
        </p:nvSpPr>
        <p:spPr>
          <a:xfrm>
            <a:off x="107575" y="4156261"/>
            <a:ext cx="1776833" cy="548668"/>
          </a:xfrm>
          <a:prstGeom prst="round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171450" indent="-171450">
              <a:buFont typeface="Arial" panose="020B0604020202020204" pitchFamily="34" charset="0"/>
              <a:buChar char="•"/>
            </a:pPr>
            <a:r>
              <a:rPr lang="es-CO" sz="1050" dirty="0" smtClean="0">
                <a:solidFill>
                  <a:schemeClr val="tx1">
                    <a:lumMod val="50000"/>
                    <a:lumOff val="50000"/>
                  </a:schemeClr>
                </a:solidFill>
              </a:rPr>
              <a:t>Variedad en tecnologías para la acuicultura</a:t>
            </a:r>
            <a:endParaRPr lang="es-CO" sz="1050" dirty="0">
              <a:solidFill>
                <a:schemeClr val="tx1">
                  <a:lumMod val="50000"/>
                  <a:lumOff val="50000"/>
                </a:schemeClr>
              </a:solidFill>
            </a:endParaRPr>
          </a:p>
        </p:txBody>
      </p:sp>
      <p:sp>
        <p:nvSpPr>
          <p:cNvPr id="18" name="Rectángulo redondeado 17"/>
          <p:cNvSpPr/>
          <p:nvPr/>
        </p:nvSpPr>
        <p:spPr>
          <a:xfrm>
            <a:off x="0" y="1652867"/>
            <a:ext cx="1965093" cy="706181"/>
          </a:xfrm>
          <a:prstGeom prst="roundRect">
            <a:avLst/>
          </a:prstGeom>
          <a:noFill/>
          <a:ln>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marL="171450" indent="-171450">
              <a:buFont typeface="Arial" panose="020B0604020202020204" pitchFamily="34" charset="0"/>
              <a:buChar char="•"/>
            </a:pPr>
            <a:r>
              <a:rPr lang="es-CO" sz="1050" dirty="0">
                <a:solidFill>
                  <a:schemeClr val="tx1">
                    <a:lumMod val="50000"/>
                    <a:lumOff val="50000"/>
                  </a:schemeClr>
                </a:solidFill>
              </a:rPr>
              <a:t>Decreto 2811 de </a:t>
            </a:r>
            <a:r>
              <a:rPr lang="es-CO" sz="1050" dirty="0" smtClean="0">
                <a:solidFill>
                  <a:schemeClr val="tx1">
                    <a:lumMod val="50000"/>
                    <a:lumOff val="50000"/>
                  </a:schemeClr>
                </a:solidFill>
              </a:rPr>
              <a:t>1974</a:t>
            </a:r>
          </a:p>
          <a:p>
            <a:pPr marL="171450" indent="-171450">
              <a:buFont typeface="Arial" panose="020B0604020202020204" pitchFamily="34" charset="0"/>
              <a:buChar char="•"/>
            </a:pPr>
            <a:r>
              <a:rPr lang="es-CO" sz="1050" dirty="0">
                <a:solidFill>
                  <a:schemeClr val="tx1">
                    <a:lumMod val="50000"/>
                    <a:lumOff val="50000"/>
                  </a:schemeClr>
                </a:solidFill>
              </a:rPr>
              <a:t>Decreto 3100 de 2003 </a:t>
            </a:r>
            <a:endParaRPr lang="es-CO" sz="1050" dirty="0" smtClean="0">
              <a:solidFill>
                <a:schemeClr val="tx1">
                  <a:lumMod val="50000"/>
                  <a:lumOff val="50000"/>
                </a:schemeClr>
              </a:solidFill>
            </a:endParaRPr>
          </a:p>
          <a:p>
            <a:pPr marL="171450" indent="-171450">
              <a:buFont typeface="Arial" panose="020B0604020202020204" pitchFamily="34" charset="0"/>
              <a:buChar char="•"/>
            </a:pPr>
            <a:r>
              <a:rPr lang="es-CO" sz="1050" dirty="0" smtClean="0">
                <a:solidFill>
                  <a:schemeClr val="tx1">
                    <a:lumMod val="50000"/>
                    <a:lumOff val="50000"/>
                  </a:schemeClr>
                </a:solidFill>
              </a:rPr>
              <a:t>Permiso de concesión</a:t>
            </a:r>
          </a:p>
          <a:p>
            <a:pPr marL="171450" indent="-171450">
              <a:buFont typeface="Arial" panose="020B0604020202020204" pitchFamily="34" charset="0"/>
              <a:buChar char="•"/>
            </a:pPr>
            <a:r>
              <a:rPr lang="es-CO" sz="1050" dirty="0" smtClean="0">
                <a:solidFill>
                  <a:schemeClr val="tx1">
                    <a:lumMod val="50000"/>
                    <a:lumOff val="50000"/>
                  </a:schemeClr>
                </a:solidFill>
              </a:rPr>
              <a:t>Fenómeno del Niño</a:t>
            </a:r>
            <a:endParaRPr lang="es-CO" sz="1050" dirty="0">
              <a:solidFill>
                <a:schemeClr val="tx1">
                  <a:lumMod val="50000"/>
                  <a:lumOff val="50000"/>
                </a:schemeClr>
              </a:solidFill>
            </a:endParaRPr>
          </a:p>
        </p:txBody>
      </p:sp>
    </p:spTree>
    <p:extLst>
      <p:ext uri="{BB962C8B-B14F-4D97-AF65-F5344CB8AC3E}">
        <p14:creationId xmlns:p14="http://schemas.microsoft.com/office/powerpoint/2010/main" val="87837855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40</a:t>
            </a:fld>
            <a:endParaRPr lang="en-US" dirty="0"/>
          </a:p>
        </p:txBody>
      </p:sp>
      <p:sp>
        <p:nvSpPr>
          <p:cNvPr id="5" name="Título 1"/>
          <p:cNvSpPr>
            <a:spLocks noGrp="1"/>
          </p:cNvSpPr>
          <p:nvPr>
            <p:ph type="title"/>
          </p:nvPr>
        </p:nvSpPr>
        <p:spPr>
          <a:xfrm>
            <a:off x="1447800" y="122238"/>
            <a:ext cx="5019675"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MX"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pic>
        <p:nvPicPr>
          <p:cNvPr id="10" name="Imagen 9"/>
          <p:cNvPicPr>
            <a:picLocks noChangeAspect="1"/>
          </p:cNvPicPr>
          <p:nvPr/>
        </p:nvPicPr>
        <p:blipFill>
          <a:blip r:embed="rId2"/>
          <a:stretch>
            <a:fillRect/>
          </a:stretch>
        </p:blipFill>
        <p:spPr>
          <a:xfrm>
            <a:off x="116958" y="3179341"/>
            <a:ext cx="2347801" cy="1552575"/>
          </a:xfrm>
          <a:prstGeom prst="rect">
            <a:avLst/>
          </a:prstGeom>
        </p:spPr>
      </p:pic>
      <p:sp>
        <p:nvSpPr>
          <p:cNvPr id="14" name="Rectángulo 13"/>
          <p:cNvSpPr/>
          <p:nvPr/>
        </p:nvSpPr>
        <p:spPr>
          <a:xfrm>
            <a:off x="2698675" y="3334640"/>
            <a:ext cx="4042366" cy="1184940"/>
          </a:xfrm>
          <a:prstGeom prst="rect">
            <a:avLst/>
          </a:prstGeom>
        </p:spPr>
        <p:txBody>
          <a:bodyPr wrap="square">
            <a:spAutoFit/>
          </a:bodyPr>
          <a:lstStyle/>
          <a:p>
            <a:pPr marL="171450" indent="-171450">
              <a:buFont typeface="Wingdings" panose="05000000000000000000" pitchFamily="2" charset="2"/>
              <a:buChar char="ü"/>
            </a:pPr>
            <a:r>
              <a:rPr lang="es-MX" sz="1200" dirty="0" smtClean="0"/>
              <a:t>Decreto 1594 </a:t>
            </a:r>
            <a:r>
              <a:rPr lang="es-MX" sz="1200" dirty="0"/>
              <a:t>de 1984 que   establece las Normas de vertimientos de residuos </a:t>
            </a:r>
            <a:r>
              <a:rPr lang="es-MX" sz="1200" dirty="0" smtClean="0"/>
              <a:t>líquidos</a:t>
            </a:r>
          </a:p>
          <a:p>
            <a:pPr marL="171450" indent="-171450">
              <a:buFont typeface="Wingdings" panose="05000000000000000000" pitchFamily="2" charset="2"/>
              <a:buChar char="ü"/>
            </a:pPr>
            <a:r>
              <a:rPr lang="es-MX" sz="1200" dirty="0" smtClean="0"/>
              <a:t>Decreto 1449 de 1977 </a:t>
            </a:r>
            <a:r>
              <a:rPr lang="es-MX" sz="1200" dirty="0"/>
              <a:t>que especifica las disposiciones sobre conservación y protección de aguas, bosques, fauna terrestre y </a:t>
            </a:r>
            <a:r>
              <a:rPr lang="es-MX" sz="1200" dirty="0" smtClean="0"/>
              <a:t>acuática.</a:t>
            </a:r>
          </a:p>
          <a:p>
            <a:pPr marL="171450" indent="-171450">
              <a:buFont typeface="Wingdings" panose="05000000000000000000" pitchFamily="2" charset="2"/>
              <a:buChar char="ü"/>
            </a:pPr>
            <a:endParaRPr lang="es-ES" sz="1100" dirty="0"/>
          </a:p>
        </p:txBody>
      </p:sp>
      <p:sp>
        <p:nvSpPr>
          <p:cNvPr id="15" name="Rectángulo 14"/>
          <p:cNvSpPr/>
          <p:nvPr/>
        </p:nvSpPr>
        <p:spPr>
          <a:xfrm>
            <a:off x="212650" y="1640436"/>
            <a:ext cx="6528391" cy="1600438"/>
          </a:xfrm>
          <a:prstGeom prst="rect">
            <a:avLst/>
          </a:prstGeom>
        </p:spPr>
        <p:txBody>
          <a:bodyPr wrap="square">
            <a:spAutoFit/>
          </a:bodyPr>
          <a:lstStyle/>
          <a:p>
            <a:r>
              <a:rPr lang="es-MX" dirty="0"/>
              <a:t>Los permisos para realizar acuicultura comercial tienen una duración máxima de10 años, que puede ser extendida. El contenido mínimo del permiso incluye</a:t>
            </a:r>
            <a:r>
              <a:rPr lang="es-MX" dirty="0" smtClean="0"/>
              <a:t>:</a:t>
            </a:r>
          </a:p>
          <a:p>
            <a:endParaRPr lang="es-MX" dirty="0" smtClean="0"/>
          </a:p>
          <a:p>
            <a:pPr marL="285750" indent="-285750">
              <a:buFont typeface="Wingdings" panose="05000000000000000000" pitchFamily="2" charset="2"/>
              <a:buChar char="ü"/>
            </a:pPr>
            <a:r>
              <a:rPr lang="es-MX" dirty="0" smtClean="0"/>
              <a:t>Identificación </a:t>
            </a:r>
            <a:r>
              <a:rPr lang="es-MX" dirty="0"/>
              <a:t>del poseedor del permiso</a:t>
            </a:r>
            <a:r>
              <a:rPr lang="es-MX" dirty="0" smtClean="0"/>
              <a:t>.</a:t>
            </a:r>
          </a:p>
          <a:p>
            <a:pPr marL="285750" indent="-285750">
              <a:buFont typeface="Wingdings" panose="05000000000000000000" pitchFamily="2" charset="2"/>
              <a:buChar char="ü"/>
            </a:pPr>
            <a:r>
              <a:rPr lang="es-MX" dirty="0" smtClean="0"/>
              <a:t>Localización </a:t>
            </a:r>
            <a:r>
              <a:rPr lang="es-MX" dirty="0"/>
              <a:t>de la actividad y área del proyecto. </a:t>
            </a:r>
            <a:endParaRPr lang="es-MX" dirty="0" smtClean="0"/>
          </a:p>
          <a:p>
            <a:pPr marL="285750" indent="-285750">
              <a:buFont typeface="Wingdings" panose="05000000000000000000" pitchFamily="2" charset="2"/>
              <a:buChar char="ü"/>
            </a:pPr>
            <a:r>
              <a:rPr lang="es-MX" dirty="0" smtClean="0"/>
              <a:t>Nombre </a:t>
            </a:r>
            <a:r>
              <a:rPr lang="es-MX" dirty="0"/>
              <a:t>del curso o cuerpo de agua que se usará para acuicultura e identificación del </a:t>
            </a:r>
            <a:endParaRPr lang="es-ES" dirty="0"/>
          </a:p>
        </p:txBody>
      </p:sp>
      <p:sp>
        <p:nvSpPr>
          <p:cNvPr id="7" name="34 Redondear rectángulo de esquina diagonal"/>
          <p:cNvSpPr/>
          <p:nvPr/>
        </p:nvSpPr>
        <p:spPr>
          <a:xfrm>
            <a:off x="158232" y="1149396"/>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Normatividad</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213104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41</a:t>
            </a:fld>
            <a:endParaRPr lang="en-US" dirty="0"/>
          </a:p>
        </p:txBody>
      </p:sp>
      <p:sp>
        <p:nvSpPr>
          <p:cNvPr id="5" name="Título 1"/>
          <p:cNvSpPr>
            <a:spLocks noGrp="1"/>
          </p:cNvSpPr>
          <p:nvPr>
            <p:ph type="title"/>
          </p:nvPr>
        </p:nvSpPr>
        <p:spPr>
          <a:xfrm>
            <a:off x="1447800" y="122238"/>
            <a:ext cx="5410200"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MX"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sp>
        <p:nvSpPr>
          <p:cNvPr id="2" name="Rectángulo 1"/>
          <p:cNvSpPr/>
          <p:nvPr/>
        </p:nvSpPr>
        <p:spPr>
          <a:xfrm>
            <a:off x="158232" y="1388626"/>
            <a:ext cx="3283651" cy="3754874"/>
          </a:xfrm>
          <a:prstGeom prst="rect">
            <a:avLst/>
          </a:prstGeom>
        </p:spPr>
        <p:txBody>
          <a:bodyPr wrap="square">
            <a:spAutoFit/>
          </a:bodyPr>
          <a:lstStyle/>
          <a:p>
            <a:r>
              <a:rPr lang="es-MX" dirty="0" smtClean="0">
                <a:solidFill>
                  <a:srgbClr val="000000"/>
                </a:solidFill>
                <a:latin typeface="Times New Roman" panose="02020603050405020304" pitchFamily="18" charset="0"/>
              </a:rPr>
              <a:t>2.1</a:t>
            </a:r>
            <a:r>
              <a:rPr lang="es-MX" dirty="0">
                <a:solidFill>
                  <a:srgbClr val="000000"/>
                </a:solidFill>
                <a:latin typeface="Times New Roman" panose="02020603050405020304" pitchFamily="18" charset="0"/>
              </a:rPr>
              <a:t>. Diligenciar el Formulario Único Nacional de Solicitud de Permiso de Vertimientos </a:t>
            </a:r>
            <a:endParaRPr lang="es-MX" dirty="0" smtClean="0">
              <a:solidFill>
                <a:srgbClr val="000000"/>
              </a:solidFill>
              <a:latin typeface="Times New Roman" panose="02020603050405020304" pitchFamily="18" charset="0"/>
            </a:endParaRPr>
          </a:p>
          <a:p>
            <a:endParaRPr lang="es-MX" dirty="0" smtClean="0">
              <a:solidFill>
                <a:srgbClr val="000000"/>
              </a:solidFill>
              <a:latin typeface="Times New Roman" panose="02020603050405020304" pitchFamily="18" charset="0"/>
            </a:endParaRPr>
          </a:p>
          <a:p>
            <a:r>
              <a:rPr lang="es-MX" dirty="0" smtClean="0">
                <a:solidFill>
                  <a:srgbClr val="000000"/>
                </a:solidFill>
                <a:latin typeface="Times New Roman" panose="02020603050405020304" pitchFamily="18" charset="0"/>
              </a:rPr>
              <a:t>2.2</a:t>
            </a:r>
            <a:r>
              <a:rPr lang="es-MX" dirty="0">
                <a:solidFill>
                  <a:srgbClr val="000000"/>
                </a:solidFill>
                <a:latin typeface="Times New Roman" panose="02020603050405020304" pitchFamily="18" charset="0"/>
              </a:rPr>
              <a:t>. Anexar registro mercantil de la empresa SO con vigencia no mayor de noventa (90) días y en su objeto social deberá aparecer la actividad pesquera como uno de sus </a:t>
            </a:r>
            <a:r>
              <a:rPr lang="es-MX" dirty="0" smtClean="0">
                <a:solidFill>
                  <a:srgbClr val="000000"/>
                </a:solidFill>
                <a:latin typeface="Times New Roman" panose="02020603050405020304" pitchFamily="18" charset="0"/>
              </a:rPr>
              <a:t>fines</a:t>
            </a:r>
          </a:p>
          <a:p>
            <a:endParaRPr lang="es-MX" dirty="0">
              <a:solidFill>
                <a:srgbClr val="000000"/>
              </a:solidFill>
              <a:latin typeface="Times New Roman" panose="02020603050405020304" pitchFamily="18" charset="0"/>
            </a:endParaRPr>
          </a:p>
          <a:p>
            <a:r>
              <a:rPr lang="es-MX" dirty="0">
                <a:solidFill>
                  <a:srgbClr val="000000"/>
                </a:solidFill>
                <a:latin typeface="Times New Roman" panose="02020603050405020304" pitchFamily="18" charset="0"/>
              </a:rPr>
              <a:t>2.3. Anexar el Plan de actividades suscrito por un Profesional en Biología Marina, Biología Pesquera, Biología General, Ingeniería Pesquera o carreras afines, para lo cual deberá obligatoriamente anexarse copia de la Tarjeta Profesional o Matrícula profesional vigente. </a:t>
            </a:r>
            <a:endParaRPr lang="es-MX" dirty="0" smtClean="0">
              <a:solidFill>
                <a:srgbClr val="000000"/>
              </a:solidFill>
              <a:latin typeface="Times New Roman" panose="02020603050405020304" pitchFamily="18" charset="0"/>
            </a:endParaRPr>
          </a:p>
        </p:txBody>
      </p:sp>
      <p:pic>
        <p:nvPicPr>
          <p:cNvPr id="11" name="Imagen 10"/>
          <p:cNvPicPr/>
          <p:nvPr/>
        </p:nvPicPr>
        <p:blipFill rotWithShape="1">
          <a:blip r:embed="rId2"/>
          <a:srcRect l="12751" t="9213" r="47608" b="5380"/>
          <a:stretch/>
        </p:blipFill>
        <p:spPr bwMode="auto">
          <a:xfrm>
            <a:off x="3475037" y="1121046"/>
            <a:ext cx="3202210" cy="3845630"/>
          </a:xfrm>
          <a:prstGeom prst="rect">
            <a:avLst/>
          </a:prstGeom>
          <a:ln>
            <a:noFill/>
          </a:ln>
          <a:extLst>
            <a:ext uri="{53640926-AAD7-44D8-BBD7-CCE9431645EC}">
              <a14:shadowObscured xmlns:a14="http://schemas.microsoft.com/office/drawing/2010/main"/>
            </a:ext>
          </a:extLst>
        </p:spPr>
      </p:pic>
      <p:sp>
        <p:nvSpPr>
          <p:cNvPr id="6" name="34 Redondear rectángulo de esquina diagonal"/>
          <p:cNvSpPr/>
          <p:nvPr/>
        </p:nvSpPr>
        <p:spPr>
          <a:xfrm>
            <a:off x="158232" y="1116013"/>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Requisitos para el Tramite General</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290120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42</a:t>
            </a:fld>
            <a:endParaRPr lang="en-US" dirty="0"/>
          </a:p>
        </p:txBody>
      </p:sp>
      <p:sp>
        <p:nvSpPr>
          <p:cNvPr id="5" name="Título 1"/>
          <p:cNvSpPr>
            <a:spLocks noGrp="1"/>
          </p:cNvSpPr>
          <p:nvPr>
            <p:ph type="title"/>
          </p:nvPr>
        </p:nvSpPr>
        <p:spPr>
          <a:xfrm>
            <a:off x="1447800" y="122238"/>
            <a:ext cx="5410200" cy="993775"/>
          </a:xfrm>
        </p:spPr>
        <p:txBody>
          <a:bodyPr>
            <a:normAutofit/>
          </a:bodyPr>
          <a:lstStyle/>
          <a:p>
            <a:pPr algn="ctr"/>
            <a:r>
              <a:rPr lang="es-CO" sz="2400" b="1" dirty="0" smtClean="0">
                <a:effectLst>
                  <a:outerShdw blurRad="38100" dist="38100" dir="2700000" algn="tl">
                    <a:srgbClr val="000000">
                      <a:alpha val="43137"/>
                    </a:srgbClr>
                  </a:outerShdw>
                </a:effectLst>
              </a:rPr>
              <a:t>Estudios Ambientales</a:t>
            </a:r>
            <a:br>
              <a:rPr lang="es-CO" sz="2400" b="1" dirty="0" smtClean="0">
                <a:effectLst>
                  <a:outerShdw blurRad="38100" dist="38100" dir="2700000" algn="tl">
                    <a:srgbClr val="000000">
                      <a:alpha val="43137"/>
                    </a:srgbClr>
                  </a:outerShdw>
                </a:effectLst>
              </a:rPr>
            </a:br>
            <a:r>
              <a:rPr lang="es-MX" sz="2400" b="1" dirty="0" smtClean="0">
                <a:effectLst>
                  <a:outerShdw blurRad="38100" dist="38100" dir="2700000" algn="tl">
                    <a:srgbClr val="000000">
                      <a:alpha val="43137"/>
                    </a:srgbClr>
                  </a:outerShdw>
                </a:effectLst>
              </a:rPr>
              <a:t>HALLAZGOS</a:t>
            </a:r>
            <a:endParaRPr lang="es-CO" sz="2400" b="1" dirty="0">
              <a:effectLst>
                <a:outerShdw blurRad="38100" dist="38100" dir="2700000" algn="tl">
                  <a:srgbClr val="000000">
                    <a:alpha val="43137"/>
                  </a:srgbClr>
                </a:outerShdw>
              </a:effectLst>
            </a:endParaRPr>
          </a:p>
        </p:txBody>
      </p:sp>
      <p:pic>
        <p:nvPicPr>
          <p:cNvPr id="6" name="Imagen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6911" y="1444089"/>
            <a:ext cx="2759703" cy="2781619"/>
          </a:xfrm>
          <a:prstGeom prst="rect">
            <a:avLst/>
          </a:prstGeom>
          <a:noFill/>
          <a:ln>
            <a:noFill/>
          </a:ln>
        </p:spPr>
      </p:pic>
      <p:pic>
        <p:nvPicPr>
          <p:cNvPr id="3" name="Imagen 2"/>
          <p:cNvPicPr>
            <a:picLocks noChangeAspect="1"/>
          </p:cNvPicPr>
          <p:nvPr/>
        </p:nvPicPr>
        <p:blipFill>
          <a:blip r:embed="rId3"/>
          <a:stretch>
            <a:fillRect/>
          </a:stretch>
        </p:blipFill>
        <p:spPr>
          <a:xfrm>
            <a:off x="221843" y="2099099"/>
            <a:ext cx="3504499" cy="1748048"/>
          </a:xfrm>
          <a:prstGeom prst="rect">
            <a:avLst/>
          </a:prstGeom>
        </p:spPr>
      </p:pic>
      <p:sp>
        <p:nvSpPr>
          <p:cNvPr id="8" name="Rectángulo 7"/>
          <p:cNvSpPr/>
          <p:nvPr/>
        </p:nvSpPr>
        <p:spPr>
          <a:xfrm>
            <a:off x="3819747" y="1182479"/>
            <a:ext cx="3429000" cy="261610"/>
          </a:xfrm>
          <a:prstGeom prst="rect">
            <a:avLst/>
          </a:prstGeom>
        </p:spPr>
        <p:txBody>
          <a:bodyPr>
            <a:spAutoFit/>
          </a:bodyPr>
          <a:lstStyle/>
          <a:p>
            <a:r>
              <a:rPr lang="es-CO" sz="1100" dirty="0">
                <a:latin typeface="Arial" panose="020B0604020202020204" pitchFamily="34" charset="0"/>
                <a:ea typeface="Calibri" panose="020F0502020204030204" pitchFamily="34" charset="0"/>
              </a:rPr>
              <a:t>Tabla 3: Matriz de cuantificación de impactos</a:t>
            </a:r>
            <a:endParaRPr lang="es-ES" sz="1100" dirty="0"/>
          </a:p>
        </p:txBody>
      </p:sp>
      <p:sp>
        <p:nvSpPr>
          <p:cNvPr id="12" name="Llamada rectangular redondeada 11"/>
          <p:cNvSpPr/>
          <p:nvPr/>
        </p:nvSpPr>
        <p:spPr>
          <a:xfrm>
            <a:off x="666287" y="1326386"/>
            <a:ext cx="2778662" cy="640640"/>
          </a:xfrm>
          <a:prstGeom prst="wedgeRoundRectCallout">
            <a:avLst>
              <a:gd name="adj1" fmla="val 7994"/>
              <a:gd name="adj2" fmla="val 127136"/>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000" dirty="0">
                <a:solidFill>
                  <a:schemeClr val="tx1"/>
                </a:solidFill>
              </a:rPr>
              <a:t>Los impactos mas representativos fueron:</a:t>
            </a:r>
          </a:p>
          <a:p>
            <a:r>
              <a:rPr lang="es-MX" sz="1000" dirty="0" smtClean="0">
                <a:solidFill>
                  <a:schemeClr val="tx1"/>
                </a:solidFill>
              </a:rPr>
              <a:t>- Adecuación </a:t>
            </a:r>
            <a:r>
              <a:rPr lang="es-MX" sz="1000" dirty="0">
                <a:solidFill>
                  <a:schemeClr val="tx1"/>
                </a:solidFill>
              </a:rPr>
              <a:t>invasiva del </a:t>
            </a:r>
            <a:r>
              <a:rPr lang="es-MX" sz="1000" dirty="0" smtClean="0">
                <a:solidFill>
                  <a:schemeClr val="tx1"/>
                </a:solidFill>
              </a:rPr>
              <a:t>suelo</a:t>
            </a:r>
          </a:p>
          <a:p>
            <a:r>
              <a:rPr lang="es-MX" sz="1000" dirty="0" smtClean="0">
                <a:solidFill>
                  <a:schemeClr val="tx1"/>
                </a:solidFill>
              </a:rPr>
              <a:t>- Contaminación </a:t>
            </a:r>
            <a:r>
              <a:rPr lang="es-MX" sz="1000" dirty="0">
                <a:solidFill>
                  <a:schemeClr val="tx1"/>
                </a:solidFill>
              </a:rPr>
              <a:t>del </a:t>
            </a:r>
            <a:r>
              <a:rPr lang="es-MX" sz="1000" dirty="0" smtClean="0">
                <a:solidFill>
                  <a:schemeClr val="tx1"/>
                </a:solidFill>
              </a:rPr>
              <a:t>suelo</a:t>
            </a:r>
            <a:endParaRPr lang="es-ES" sz="1000" dirty="0">
              <a:solidFill>
                <a:schemeClr val="tx1"/>
              </a:solidFill>
            </a:endParaRPr>
          </a:p>
        </p:txBody>
      </p:sp>
      <p:sp>
        <p:nvSpPr>
          <p:cNvPr id="13" name="Llamada rectangular redondeada 12"/>
          <p:cNvSpPr/>
          <p:nvPr/>
        </p:nvSpPr>
        <p:spPr>
          <a:xfrm>
            <a:off x="221843" y="4126293"/>
            <a:ext cx="2778662" cy="640640"/>
          </a:xfrm>
          <a:prstGeom prst="wedgeRoundRectCallout">
            <a:avLst>
              <a:gd name="adj1" fmla="val 27892"/>
              <a:gd name="adj2" fmla="val -188203"/>
              <a:gd name="adj3" fmla="val 1666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000" dirty="0" smtClean="0">
                <a:solidFill>
                  <a:schemeClr val="tx1"/>
                </a:solidFill>
              </a:rPr>
              <a:t>-    Captación de agua de rio</a:t>
            </a:r>
          </a:p>
          <a:p>
            <a:pPr marL="171450" indent="-171450">
              <a:buFontTx/>
              <a:buChar char="-"/>
            </a:pPr>
            <a:r>
              <a:rPr lang="es-MX" sz="1000" dirty="0" smtClean="0">
                <a:solidFill>
                  <a:schemeClr val="tx1"/>
                </a:solidFill>
              </a:rPr>
              <a:t>Descarga de aguas residuales</a:t>
            </a:r>
          </a:p>
          <a:p>
            <a:pPr marL="171450" indent="-171450">
              <a:buFontTx/>
              <a:buChar char="-"/>
            </a:pPr>
            <a:r>
              <a:rPr lang="es-CO" sz="1000" dirty="0" smtClean="0">
                <a:solidFill>
                  <a:schemeClr val="tx1"/>
                </a:solidFill>
              </a:rPr>
              <a:t>Recolección de la cosecha</a:t>
            </a:r>
            <a:endParaRPr lang="es-ES" sz="1000" dirty="0">
              <a:solidFill>
                <a:schemeClr val="tx1"/>
              </a:solidFill>
            </a:endParaRPr>
          </a:p>
        </p:txBody>
      </p:sp>
      <p:sp>
        <p:nvSpPr>
          <p:cNvPr id="9" name="34 Redondear rectángulo de esquina diagonal"/>
          <p:cNvSpPr/>
          <p:nvPr/>
        </p:nvSpPr>
        <p:spPr>
          <a:xfrm>
            <a:off x="135526" y="1094961"/>
            <a:ext cx="3188589" cy="198704"/>
          </a:xfrm>
          <a:prstGeom prst="round2DiagRect">
            <a:avLst/>
          </a:prstGeom>
          <a:solidFill>
            <a:schemeClr val="tx1">
              <a:lumMod val="50000"/>
              <a:lumOff val="50000"/>
            </a:schemeClr>
          </a:solidFill>
        </p:spPr>
        <p:style>
          <a:lnRef idx="0">
            <a:schemeClr val="dk1"/>
          </a:lnRef>
          <a:fillRef idx="3">
            <a:schemeClr val="dk1"/>
          </a:fillRef>
          <a:effectRef idx="3">
            <a:schemeClr val="dk1"/>
          </a:effectRef>
          <a:fontRef idx="minor">
            <a:schemeClr val="lt1"/>
          </a:fontRef>
        </p:style>
        <p:txBody>
          <a:bodyPr rtlCol="0" anchor="ctr"/>
          <a:lstStyle/>
          <a:p>
            <a:r>
              <a:rPr lang="es-MX" sz="1300" b="1" dirty="0" smtClean="0">
                <a:effectLst>
                  <a:outerShdw blurRad="38100" dist="38100" dir="2700000" algn="tl">
                    <a:srgbClr val="000000">
                      <a:alpha val="43137"/>
                    </a:srgbClr>
                  </a:outerShdw>
                </a:effectLst>
              </a:rPr>
              <a:t>Cuantificación de Impactos</a:t>
            </a:r>
            <a:endParaRPr lang="es-MX" sz="13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599438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2823830" cy="610817"/>
          </a:xfrm>
        </p:spPr>
        <p:txBody>
          <a:bodyPr>
            <a:noAutofit/>
          </a:bodyPr>
          <a:lstStyle/>
          <a:p>
            <a:pPr algn="ctr"/>
            <a:r>
              <a:rPr lang="es-MX" sz="2400" b="1" dirty="0">
                <a:effectLst>
                  <a:outerShdw blurRad="38100" dist="38100" dir="2700000" algn="tl">
                    <a:srgbClr val="000000">
                      <a:alpha val="43137"/>
                    </a:srgbClr>
                  </a:outerShdw>
                </a:effectLst>
              </a:rPr>
              <a:t>Estudios </a:t>
            </a:r>
            <a:r>
              <a:rPr lang="es-MX" sz="2400" b="1" dirty="0" smtClean="0">
                <a:effectLst>
                  <a:outerShdw blurRad="38100" dist="38100" dir="2700000" algn="tl">
                    <a:srgbClr val="000000">
                      <a:alpha val="43137"/>
                    </a:srgbClr>
                  </a:outerShdw>
                </a:effectLst>
              </a:rPr>
              <a:t>Ambientales</a:t>
            </a:r>
            <a:r>
              <a:rPr lang="es-MX" sz="2400" b="1" dirty="0">
                <a:effectLst>
                  <a:outerShdw blurRad="38100" dist="38100" dir="2700000" algn="tl">
                    <a:srgbClr val="000000">
                      <a:alpha val="43137"/>
                    </a:srgbClr>
                  </a:outerShdw>
                </a:effectLst>
              </a:rPr>
              <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
        <p:nvSpPr>
          <p:cNvPr id="4" name="Marcador de contenido 5"/>
          <p:cNvSpPr>
            <a:spLocks noGrp="1"/>
          </p:cNvSpPr>
          <p:nvPr>
            <p:ph idx="1"/>
          </p:nvPr>
        </p:nvSpPr>
        <p:spPr>
          <a:xfrm>
            <a:off x="2920270" y="1199097"/>
            <a:ext cx="3597487" cy="3649349"/>
          </a:xfrm>
        </p:spPr>
        <p:txBody>
          <a:bodyPr>
            <a:noAutofit/>
          </a:bodyPr>
          <a:lstStyle/>
          <a:p>
            <a:pPr algn="just">
              <a:buClr>
                <a:srgbClr val="C00000"/>
              </a:buClr>
              <a:buFont typeface="Wingdings" panose="05000000000000000000" pitchFamily="2" charset="2"/>
              <a:buChar char="ü"/>
            </a:pPr>
            <a:r>
              <a:rPr lang="es-MX" sz="1400" dirty="0"/>
              <a:t>Después de realizada y analizada la matriz de cuantificación de impactos  se concluye que las medidas correctoras del proyecto se deben dirigir  a los componentes ambientales abióticos como  suelo e hídrico  y biótico como la flora respectivamente</a:t>
            </a:r>
            <a:r>
              <a:rPr lang="es-MX" sz="1400" dirty="0" smtClean="0"/>
              <a:t>.</a:t>
            </a:r>
          </a:p>
          <a:p>
            <a:pPr algn="just">
              <a:buClr>
                <a:srgbClr val="C00000"/>
              </a:buClr>
              <a:buFont typeface="Wingdings" panose="05000000000000000000" pitchFamily="2" charset="2"/>
              <a:buChar char="ü"/>
            </a:pPr>
            <a:r>
              <a:rPr lang="es-CO" sz="1400" dirty="0" smtClean="0"/>
              <a:t>Se </a:t>
            </a:r>
            <a:r>
              <a:rPr lang="es-CO" sz="1400" dirty="0"/>
              <a:t>concluye que, a pesar de usar recursos hídricos de la zona, el proyecto actual no afectará en ninguna medida estos, si se realiza el </a:t>
            </a:r>
            <a:r>
              <a:rPr lang="es-CO" sz="1400" dirty="0" smtClean="0"/>
              <a:t>adecuado tratamiento </a:t>
            </a:r>
            <a:r>
              <a:rPr lang="es-CO" sz="1400" dirty="0"/>
              <a:t>de sedimentos para minimizar los </a:t>
            </a:r>
            <a:r>
              <a:rPr lang="es-CO" sz="1400" dirty="0" smtClean="0"/>
              <a:t>contaminantes.</a:t>
            </a:r>
          </a:p>
          <a:p>
            <a:pPr algn="just">
              <a:buClr>
                <a:srgbClr val="C00000"/>
              </a:buClr>
              <a:buFont typeface="Wingdings" panose="05000000000000000000" pitchFamily="2" charset="2"/>
              <a:buChar char="ü"/>
            </a:pPr>
            <a:r>
              <a:rPr lang="es-MX" sz="1400" dirty="0"/>
              <a:t>Se concluye que las actividades de operación del producto generan un impacto positivo sobre la comunidad mediante la generación de empleo.</a:t>
            </a:r>
            <a:endParaRPr lang="es-CO" sz="1400" dirty="0"/>
          </a:p>
        </p:txBody>
      </p:sp>
      <p:pic>
        <p:nvPicPr>
          <p:cNvPr id="19458" name="Picture 2" descr="Resultado de imagen para recomendaciones ambiental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211" y="1954971"/>
            <a:ext cx="2797059" cy="1759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5248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1 Título"/>
          <p:cNvSpPr>
            <a:spLocks noGrp="1"/>
          </p:cNvSpPr>
          <p:nvPr>
            <p:ph type="title"/>
          </p:nvPr>
        </p:nvSpPr>
        <p:spPr>
          <a:xfrm>
            <a:off x="1790701" y="308344"/>
            <a:ext cx="3376722" cy="610817"/>
          </a:xfrm>
        </p:spPr>
        <p:txBody>
          <a:bodyPr>
            <a:noAutofit/>
          </a:bodyPr>
          <a:lstStyle/>
          <a:p>
            <a:pPr algn="ctr"/>
            <a:r>
              <a:rPr lang="es-MX" sz="2400" b="1" dirty="0">
                <a:effectLst>
                  <a:outerShdw blurRad="38100" dist="38100" dir="2700000" algn="tl">
                    <a:srgbClr val="000000">
                      <a:alpha val="43137"/>
                    </a:srgbClr>
                  </a:outerShdw>
                </a:effectLst>
              </a:rPr>
              <a:t>Estudios </a:t>
            </a:r>
            <a:r>
              <a:rPr lang="es-MX" sz="2400" b="1" dirty="0" smtClean="0">
                <a:effectLst>
                  <a:outerShdw blurRad="38100" dist="38100" dir="2700000" algn="tl">
                    <a:srgbClr val="000000">
                      <a:alpha val="43137"/>
                    </a:srgbClr>
                  </a:outerShdw>
                </a:effectLst>
              </a:rPr>
              <a:t>Ambientales</a:t>
            </a:r>
            <a:r>
              <a:rPr lang="es-MX" sz="2400" b="1" dirty="0">
                <a:effectLst>
                  <a:outerShdw blurRad="38100" dist="38100" dir="2700000" algn="tl">
                    <a:srgbClr val="000000">
                      <a:alpha val="43137"/>
                    </a:srgbClr>
                  </a:outerShdw>
                </a:effectLst>
              </a:rPr>
              <a:t/>
            </a:r>
            <a:br>
              <a:rPr lang="es-MX" sz="2400" b="1" dirty="0">
                <a:effectLst>
                  <a:outerShdw blurRad="38100" dist="38100" dir="2700000" algn="tl">
                    <a:srgbClr val="000000">
                      <a:alpha val="43137"/>
                    </a:srgbClr>
                  </a:outerShdw>
                </a:effectLst>
              </a:rPr>
            </a:br>
            <a:r>
              <a:rPr lang="es-MX"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sp>
        <p:nvSpPr>
          <p:cNvPr id="2" name="Rectángulo 1"/>
          <p:cNvSpPr/>
          <p:nvPr/>
        </p:nvSpPr>
        <p:spPr>
          <a:xfrm>
            <a:off x="2184399" y="1321273"/>
            <a:ext cx="4429051" cy="3046988"/>
          </a:xfrm>
          <a:prstGeom prst="rect">
            <a:avLst/>
          </a:prstGeom>
        </p:spPr>
        <p:txBody>
          <a:bodyPr wrap="square">
            <a:spAutoFit/>
          </a:bodyPr>
          <a:lstStyle/>
          <a:p>
            <a:pPr marL="342900" indent="-342900" algn="just">
              <a:spcAft>
                <a:spcPts val="0"/>
              </a:spcAft>
              <a:buFont typeface="Wingdings" panose="05000000000000000000" pitchFamily="2" charset="2"/>
              <a:buChar char=""/>
            </a:pPr>
            <a:r>
              <a:rPr lang="es-MX" sz="1200" dirty="0">
                <a:latin typeface="Verdana" panose="020B0604030504040204" pitchFamily="34" charset="0"/>
                <a:ea typeface="Times New Roman" panose="02020603050405020304" pitchFamily="18" charset="0"/>
                <a:cs typeface="Arial" panose="020B0604020202020204" pitchFamily="34" charset="0"/>
              </a:rPr>
              <a:t>Realizar la extracción de los sedimentos para evitar la contaminación y usar una planta de tratamiento de aguas residuales para limpiar el agua que será descargada al río</a:t>
            </a:r>
            <a:r>
              <a:rPr lang="es-ES" sz="1200" dirty="0" smtClean="0">
                <a:latin typeface="Verdana" panose="020B0604030504040204" pitchFamily="34" charset="0"/>
                <a:ea typeface="Times New Roman" panose="02020603050405020304" pitchFamily="18" charset="0"/>
                <a:cs typeface="Arial" panose="020B0604020202020204" pitchFamily="34" charset="0"/>
              </a:rPr>
              <a:t>Oxígeno disuelto y Monitoreo de la </a:t>
            </a:r>
            <a:r>
              <a:rPr lang="es-ES" sz="1200" dirty="0">
                <a:latin typeface="Verdana" panose="020B0604030504040204" pitchFamily="34" charset="0"/>
                <a:ea typeface="Times New Roman" panose="02020603050405020304" pitchFamily="18" charset="0"/>
                <a:cs typeface="Arial" panose="020B0604020202020204" pitchFamily="34" charset="0"/>
              </a:rPr>
              <a:t>calidad del agua</a:t>
            </a:r>
            <a:r>
              <a:rPr lang="es-ES" sz="1200" dirty="0" smtClean="0">
                <a:latin typeface="Verdana" panose="020B0604030504040204" pitchFamily="34" charset="0"/>
                <a:ea typeface="Times New Roman" panose="02020603050405020304" pitchFamily="18" charset="0"/>
                <a:cs typeface="Arial" panose="020B0604020202020204" pitchFamily="34" charset="0"/>
              </a:rPr>
              <a:t>.</a:t>
            </a:r>
          </a:p>
          <a:p>
            <a:pPr algn="just">
              <a:spcAft>
                <a:spcPts val="0"/>
              </a:spcAft>
            </a:pPr>
            <a:endParaRPr lang="es-ES" sz="1200" dirty="0">
              <a:latin typeface="Verdana" panose="020B0604030504040204" pitchFamily="34" charset="0"/>
              <a:ea typeface="Times New Roman" panose="02020603050405020304" pitchFamily="18" charset="0"/>
              <a:cs typeface="Arial" panose="020B0604020202020204" pitchFamily="34" charset="0"/>
            </a:endParaRPr>
          </a:p>
          <a:p>
            <a:pPr marL="342900" indent="-342900" algn="just">
              <a:spcAft>
                <a:spcPts val="0"/>
              </a:spcAft>
              <a:buFont typeface="Wingdings" panose="05000000000000000000" pitchFamily="2" charset="2"/>
              <a:buChar char=""/>
            </a:pPr>
            <a:r>
              <a:rPr lang="es-CO" sz="1200" dirty="0">
                <a:latin typeface="Verdana" panose="020B0604030504040204" pitchFamily="34" charset="0"/>
                <a:ea typeface="Times New Roman" panose="02020603050405020304" pitchFamily="18" charset="0"/>
                <a:cs typeface="Arial" panose="020B0604020202020204" pitchFamily="34" charset="0"/>
              </a:rPr>
              <a:t>Hacer aprovechamiento forestal en el área a construir, según las cantidades determinadas en el estudio técnico y la distribución de vegetación de dicha área donde se construirá. Este aprovechamiento consistirá en tala de árboles y remoción de cobertura </a:t>
            </a:r>
            <a:r>
              <a:rPr lang="es-CO" sz="1200" dirty="0" smtClean="0">
                <a:latin typeface="Verdana" panose="020B0604030504040204" pitchFamily="34" charset="0"/>
                <a:ea typeface="Times New Roman" panose="02020603050405020304" pitchFamily="18" charset="0"/>
                <a:cs typeface="Arial" panose="020B0604020202020204" pitchFamily="34" charset="0"/>
              </a:rPr>
              <a:t>vegetal</a:t>
            </a:r>
          </a:p>
          <a:p>
            <a:pPr algn="just">
              <a:spcAft>
                <a:spcPts val="0"/>
              </a:spcAft>
            </a:pPr>
            <a:endParaRPr lang="es-CO" sz="1200" dirty="0">
              <a:latin typeface="Verdana" panose="020B0604030504040204" pitchFamily="34" charset="0"/>
              <a:ea typeface="Times New Roman" panose="02020603050405020304" pitchFamily="18" charset="0"/>
              <a:cs typeface="Arial" panose="020B0604020202020204" pitchFamily="34" charset="0"/>
            </a:endParaRPr>
          </a:p>
          <a:p>
            <a:pPr marL="342900" indent="-342900" algn="just">
              <a:spcAft>
                <a:spcPts val="0"/>
              </a:spcAft>
              <a:buFont typeface="Wingdings" panose="05000000000000000000" pitchFamily="2" charset="2"/>
              <a:buChar char=""/>
            </a:pPr>
            <a:r>
              <a:rPr lang="es-CO" sz="1200" dirty="0">
                <a:latin typeface="Verdana" panose="020B0604030504040204" pitchFamily="34" charset="0"/>
                <a:ea typeface="Times New Roman" panose="02020603050405020304" pitchFamily="18" charset="0"/>
                <a:cs typeface="Arial" panose="020B0604020202020204" pitchFamily="34" charset="0"/>
              </a:rPr>
              <a:t>El almacenamiento de los materiales se deberá realizar de acuerdo a su naturaleza y volumen y deberá ser señalizado e identificado</a:t>
            </a:r>
            <a:endParaRPr lang="es-ES" sz="1200" dirty="0">
              <a:latin typeface="Verdana" panose="020B0604030504040204" pitchFamily="34" charset="0"/>
              <a:ea typeface="Times New Roman" panose="02020603050405020304" pitchFamily="18" charset="0"/>
              <a:cs typeface="Arial" panose="020B0604020202020204" pitchFamily="34" charset="0"/>
            </a:endParaRPr>
          </a:p>
        </p:txBody>
      </p:sp>
      <p:pic>
        <p:nvPicPr>
          <p:cNvPr id="5" name="Imagen 4"/>
          <p:cNvPicPr>
            <a:picLocks noChangeAspect="1"/>
          </p:cNvPicPr>
          <p:nvPr/>
        </p:nvPicPr>
        <p:blipFill>
          <a:blip r:embed="rId2"/>
          <a:stretch>
            <a:fillRect/>
          </a:stretch>
        </p:blipFill>
        <p:spPr>
          <a:xfrm>
            <a:off x="316431" y="1321273"/>
            <a:ext cx="1569963" cy="1569963"/>
          </a:xfrm>
          <a:prstGeom prst="rect">
            <a:avLst/>
          </a:prstGeom>
        </p:spPr>
      </p:pic>
      <p:pic>
        <p:nvPicPr>
          <p:cNvPr id="18436" name="Picture 4" descr="Resultado de imagen para recomendaciones ambiental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575" y="2891236"/>
            <a:ext cx="2028825"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01851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3. </a:t>
            </a:r>
            <a:r>
              <a:rPr lang="es-CO" b="1" dirty="0" smtClean="0">
                <a:latin typeface="Trebuchet MS" panose="020B0603020202020204" pitchFamily="34" charset="0"/>
              </a:rPr>
              <a:t>FORMULACIÓN</a:t>
            </a:r>
            <a:br>
              <a:rPr lang="es-CO" b="1" dirty="0" smtClean="0">
                <a:latin typeface="Trebuchet MS" panose="020B0603020202020204" pitchFamily="34" charset="0"/>
              </a:rPr>
            </a:br>
            <a:r>
              <a:rPr lang="es-CO" sz="2800" b="1" i="1" dirty="0" smtClean="0">
                <a:solidFill>
                  <a:srgbClr val="C00000"/>
                </a:solidFill>
                <a:latin typeface="Trebuchet MS" panose="020B0603020202020204" pitchFamily="34" charset="0"/>
              </a:rPr>
              <a:t>Estudios Administrativos</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71762" y="2680664"/>
            <a:ext cx="2185988" cy="2185988"/>
          </a:xfrm>
          <a:prstGeom prst="rect">
            <a:avLst/>
          </a:prstGeom>
        </p:spPr>
      </p:pic>
    </p:spTree>
    <p:extLst>
      <p:ext uri="{BB962C8B-B14F-4D97-AF65-F5344CB8AC3E}">
        <p14:creationId xmlns:p14="http://schemas.microsoft.com/office/powerpoint/2010/main" val="296146286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Estudios Administrativos</a:t>
            </a:r>
            <a:endParaRPr lang="es-CO" sz="24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46</a:t>
            </a:fld>
            <a:endParaRPr lang="en-US" dirty="0"/>
          </a:p>
        </p:txBody>
      </p:sp>
      <p:graphicFrame>
        <p:nvGraphicFramePr>
          <p:cNvPr id="5" name="Diagrama 4"/>
          <p:cNvGraphicFramePr/>
          <p:nvPr>
            <p:extLst>
              <p:ext uri="{D42A27DB-BD31-4B8C-83A1-F6EECF244321}">
                <p14:modId xmlns:p14="http://schemas.microsoft.com/office/powerpoint/2010/main" val="2025627695"/>
              </p:ext>
            </p:extLst>
          </p:nvPr>
        </p:nvGraphicFramePr>
        <p:xfrm>
          <a:off x="1038225" y="1123950"/>
          <a:ext cx="4572000" cy="39171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594377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47</a:t>
            </a:fld>
            <a:endParaRPr lang="en-US" dirty="0"/>
          </a:p>
        </p:txBody>
      </p:sp>
      <p:sp>
        <p:nvSpPr>
          <p:cNvPr id="3" name="Rectángulo redondeado 2"/>
          <p:cNvSpPr/>
          <p:nvPr/>
        </p:nvSpPr>
        <p:spPr>
          <a:xfrm>
            <a:off x="2162175" y="1229916"/>
            <a:ext cx="2681288" cy="532209"/>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PLAN ESTRATÉGICO</a:t>
            </a:r>
            <a:endParaRPr lang="es-CO" sz="1600" b="1" dirty="0"/>
          </a:p>
        </p:txBody>
      </p:sp>
      <p:sp>
        <p:nvSpPr>
          <p:cNvPr id="6" name="Rectángulo redondeado 5"/>
          <p:cNvSpPr/>
          <p:nvPr/>
        </p:nvSpPr>
        <p:spPr>
          <a:xfrm>
            <a:off x="2162175" y="1925241"/>
            <a:ext cx="2681288" cy="2842022"/>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200000"/>
              </a:lnSpc>
              <a:buFont typeface="Arial" panose="020B0604020202020204" pitchFamily="34" charset="0"/>
              <a:buChar char="•"/>
            </a:pPr>
            <a:r>
              <a:rPr lang="es-CO" sz="1600" b="1" dirty="0" smtClean="0">
                <a:solidFill>
                  <a:schemeClr val="tx1"/>
                </a:solidFill>
              </a:rPr>
              <a:t>Misión</a:t>
            </a:r>
          </a:p>
          <a:p>
            <a:pPr marL="285750" indent="-285750" algn="just">
              <a:lnSpc>
                <a:spcPct val="200000"/>
              </a:lnSpc>
              <a:buFont typeface="Arial" panose="020B0604020202020204" pitchFamily="34" charset="0"/>
              <a:buChar char="•"/>
            </a:pPr>
            <a:r>
              <a:rPr lang="es-CO" sz="1600" b="1" dirty="0" smtClean="0">
                <a:solidFill>
                  <a:schemeClr val="tx1"/>
                </a:solidFill>
              </a:rPr>
              <a:t>Visión</a:t>
            </a:r>
          </a:p>
          <a:p>
            <a:pPr marL="285750" indent="-285750" algn="just">
              <a:lnSpc>
                <a:spcPct val="200000"/>
              </a:lnSpc>
              <a:buFont typeface="Arial" panose="020B0604020202020204" pitchFamily="34" charset="0"/>
              <a:buChar char="•"/>
            </a:pPr>
            <a:r>
              <a:rPr lang="es-CO" sz="1600" b="1" dirty="0" smtClean="0">
                <a:solidFill>
                  <a:schemeClr val="tx1"/>
                </a:solidFill>
              </a:rPr>
              <a:t>Objetivos Estratégicos</a:t>
            </a:r>
          </a:p>
          <a:p>
            <a:pPr marL="285750" indent="-285750" algn="just">
              <a:lnSpc>
                <a:spcPct val="200000"/>
              </a:lnSpc>
              <a:buFont typeface="Arial" panose="020B0604020202020204" pitchFamily="34" charset="0"/>
              <a:buChar char="•"/>
            </a:pPr>
            <a:r>
              <a:rPr lang="es-CO" sz="1600" b="1" dirty="0" smtClean="0">
                <a:solidFill>
                  <a:schemeClr val="tx1"/>
                </a:solidFill>
              </a:rPr>
              <a:t>Valores</a:t>
            </a:r>
            <a:endParaRPr lang="es-CO" sz="1600" b="1" dirty="0">
              <a:solidFill>
                <a:schemeClr val="tx1"/>
              </a:solidFill>
            </a:endParaRPr>
          </a:p>
        </p:txBody>
      </p:sp>
    </p:spTree>
    <p:extLst>
      <p:ext uri="{BB962C8B-B14F-4D97-AF65-F5344CB8AC3E}">
        <p14:creationId xmlns:p14="http://schemas.microsoft.com/office/powerpoint/2010/main" val="9090679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HALLAZGOS: Organizar</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48</a:t>
            </a:fld>
            <a:endParaRPr lang="en-US" dirty="0"/>
          </a:p>
        </p:txBody>
      </p:sp>
      <p:sp>
        <p:nvSpPr>
          <p:cNvPr id="3" name="Rectángulo redondeado 2"/>
          <p:cNvSpPr/>
          <p:nvPr/>
        </p:nvSpPr>
        <p:spPr>
          <a:xfrm>
            <a:off x="409575" y="1296591"/>
            <a:ext cx="2681288" cy="377427"/>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Estructura Organizacional</a:t>
            </a:r>
            <a:endParaRPr lang="es-CO" sz="1600" b="1" dirty="0"/>
          </a:p>
        </p:txBody>
      </p:sp>
      <p:sp>
        <p:nvSpPr>
          <p:cNvPr id="6" name="Rectángulo redondeado 5"/>
          <p:cNvSpPr/>
          <p:nvPr/>
        </p:nvSpPr>
        <p:spPr>
          <a:xfrm>
            <a:off x="409575" y="1819276"/>
            <a:ext cx="2681288" cy="1152524"/>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O" sz="1600" b="1" dirty="0" smtClean="0">
                <a:solidFill>
                  <a:schemeClr val="tx1"/>
                </a:solidFill>
              </a:rPr>
              <a:t>Alternativas Analizadas:</a:t>
            </a:r>
          </a:p>
          <a:p>
            <a:pPr marL="285750" indent="-285750" algn="just">
              <a:buFont typeface="Arial" panose="020B0604020202020204" pitchFamily="34" charset="0"/>
              <a:buChar char="•"/>
            </a:pPr>
            <a:r>
              <a:rPr lang="es-CO" sz="1600" dirty="0" smtClean="0">
                <a:solidFill>
                  <a:schemeClr val="tx1"/>
                </a:solidFill>
              </a:rPr>
              <a:t>Estructura Lineal </a:t>
            </a:r>
          </a:p>
          <a:p>
            <a:pPr marL="285750" indent="-285750" algn="just">
              <a:buFont typeface="Arial" panose="020B0604020202020204" pitchFamily="34" charset="0"/>
              <a:buChar char="•"/>
            </a:pPr>
            <a:r>
              <a:rPr lang="es-CO" sz="1600" dirty="0" smtClean="0">
                <a:solidFill>
                  <a:schemeClr val="tx1"/>
                </a:solidFill>
              </a:rPr>
              <a:t>Estructura Funcional </a:t>
            </a:r>
          </a:p>
          <a:p>
            <a:pPr marL="285750" indent="-285750" algn="just">
              <a:buFont typeface="Arial" panose="020B0604020202020204" pitchFamily="34" charset="0"/>
              <a:buChar char="•"/>
            </a:pPr>
            <a:r>
              <a:rPr lang="es-CO" sz="1600" dirty="0" smtClean="0">
                <a:solidFill>
                  <a:schemeClr val="tx1"/>
                </a:solidFill>
              </a:rPr>
              <a:t>Estructura Matricial</a:t>
            </a:r>
            <a:endParaRPr lang="es-CO" sz="1600" dirty="0">
              <a:solidFill>
                <a:schemeClr val="tx1"/>
              </a:solidFill>
            </a:endParaRPr>
          </a:p>
        </p:txBody>
      </p:sp>
      <p:sp>
        <p:nvSpPr>
          <p:cNvPr id="7" name="Rectángulo redondeado 6"/>
          <p:cNvSpPr/>
          <p:nvPr/>
        </p:nvSpPr>
        <p:spPr>
          <a:xfrm>
            <a:off x="3502819" y="1296591"/>
            <a:ext cx="2681288" cy="532209"/>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Constitución de la Organización</a:t>
            </a:r>
            <a:endParaRPr lang="es-CO" sz="1600" b="1" dirty="0"/>
          </a:p>
        </p:txBody>
      </p:sp>
      <p:sp>
        <p:nvSpPr>
          <p:cNvPr id="8" name="Rectángulo redondeado 7"/>
          <p:cNvSpPr/>
          <p:nvPr/>
        </p:nvSpPr>
        <p:spPr>
          <a:xfrm>
            <a:off x="3502819" y="1991916"/>
            <a:ext cx="2681288" cy="2842022"/>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s-CO" b="1" dirty="0" smtClean="0">
                <a:solidFill>
                  <a:schemeClr val="tx1"/>
                </a:solidFill>
              </a:rPr>
              <a:t>Proceso de creación de empresa:</a:t>
            </a:r>
          </a:p>
          <a:p>
            <a:pPr algn="just"/>
            <a:endParaRPr lang="es-CO" b="1" dirty="0">
              <a:solidFill>
                <a:schemeClr val="tx1"/>
              </a:solidFill>
            </a:endParaRPr>
          </a:p>
          <a:p>
            <a:pPr algn="just"/>
            <a:endParaRPr lang="es-CO" b="1" dirty="0" smtClean="0">
              <a:solidFill>
                <a:schemeClr val="tx1"/>
              </a:solidFill>
            </a:endParaRPr>
          </a:p>
          <a:p>
            <a:pPr algn="just"/>
            <a:endParaRPr lang="es-CO" sz="1800" b="1" dirty="0">
              <a:solidFill>
                <a:schemeClr val="tx1"/>
              </a:solidFill>
            </a:endParaRPr>
          </a:p>
          <a:p>
            <a:pPr algn="just"/>
            <a:r>
              <a:rPr lang="es-CO" b="1" dirty="0" smtClean="0">
                <a:solidFill>
                  <a:schemeClr val="tx1"/>
                </a:solidFill>
              </a:rPr>
              <a:t>Tipo de empresas Jurídicas </a:t>
            </a:r>
            <a:r>
              <a:rPr lang="es-CO" sz="1200" b="1" dirty="0" smtClean="0">
                <a:solidFill>
                  <a:schemeClr val="tx1"/>
                </a:solidFill>
              </a:rPr>
              <a:t>(Análisis Ventajas y Desventajas):</a:t>
            </a:r>
          </a:p>
          <a:p>
            <a:r>
              <a:rPr lang="es-CO" sz="1200" dirty="0" smtClean="0">
                <a:solidFill>
                  <a:schemeClr val="tx1"/>
                </a:solidFill>
              </a:rPr>
              <a:t>Sociedad Limitada, Sociedad Unipersonal, Sociedad Anónima, Sociedad Colectiva, Sociedad Comandita Simple, Sociedad Comandita en Acciones, Sociedad por Acciones Simplificada. </a:t>
            </a:r>
          </a:p>
        </p:txBody>
      </p:sp>
      <p:graphicFrame>
        <p:nvGraphicFramePr>
          <p:cNvPr id="9" name="Diagrama 8"/>
          <p:cNvGraphicFramePr/>
          <p:nvPr>
            <p:extLst>
              <p:ext uri="{D42A27DB-BD31-4B8C-83A1-F6EECF244321}">
                <p14:modId xmlns:p14="http://schemas.microsoft.com/office/powerpoint/2010/main" val="3027838344"/>
              </p:ext>
            </p:extLst>
          </p:nvPr>
        </p:nvGraphicFramePr>
        <p:xfrm>
          <a:off x="2687796" y="2340292"/>
          <a:ext cx="4330383" cy="10982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Rectángulo redondeado 9"/>
          <p:cNvSpPr/>
          <p:nvPr/>
        </p:nvSpPr>
        <p:spPr>
          <a:xfrm>
            <a:off x="409575" y="3224809"/>
            <a:ext cx="2681288" cy="376236"/>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Manejo de Tareas</a:t>
            </a:r>
            <a:endParaRPr lang="es-CO" sz="1600" b="1" dirty="0"/>
          </a:p>
        </p:txBody>
      </p:sp>
      <p:sp>
        <p:nvSpPr>
          <p:cNvPr id="11" name="Rectángulo redondeado 10"/>
          <p:cNvSpPr/>
          <p:nvPr/>
        </p:nvSpPr>
        <p:spPr>
          <a:xfrm>
            <a:off x="409575" y="3757614"/>
            <a:ext cx="2681288" cy="1284684"/>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es-CO" sz="1600" dirty="0" smtClean="0">
                <a:solidFill>
                  <a:schemeClr val="tx1"/>
                </a:solidFill>
              </a:rPr>
              <a:t>Internamente</a:t>
            </a:r>
          </a:p>
          <a:p>
            <a:pPr marL="285750" indent="-285750" algn="just">
              <a:buFont typeface="Arial" panose="020B0604020202020204" pitchFamily="34" charset="0"/>
              <a:buChar char="•"/>
            </a:pPr>
            <a:r>
              <a:rPr lang="es-CO" sz="1600" dirty="0" smtClean="0">
                <a:solidFill>
                  <a:schemeClr val="tx1"/>
                </a:solidFill>
              </a:rPr>
              <a:t>Externamente</a:t>
            </a:r>
            <a:endParaRPr lang="es-CO" sz="1600" dirty="0">
              <a:solidFill>
                <a:schemeClr val="tx1"/>
              </a:solidFill>
            </a:endParaRPr>
          </a:p>
        </p:txBody>
      </p:sp>
    </p:spTree>
    <p:extLst>
      <p:ext uri="{BB962C8B-B14F-4D97-AF65-F5344CB8AC3E}">
        <p14:creationId xmlns:p14="http://schemas.microsoft.com/office/powerpoint/2010/main" val="352473301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Evaluación de Alternativas para Estructura Organizacional</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49</a:t>
            </a:fld>
            <a:endParaRPr lang="en-US" dirty="0"/>
          </a:p>
        </p:txBody>
      </p:sp>
      <p:pic>
        <p:nvPicPr>
          <p:cNvPr id="7" name="Imagen 6"/>
          <p:cNvPicPr/>
          <p:nvPr/>
        </p:nvPicPr>
        <p:blipFill>
          <a:blip r:embed="rId3">
            <a:extLst>
              <a:ext uri="{28A0092B-C50C-407E-A947-70E740481C1C}">
                <a14:useLocalDpi xmlns:a14="http://schemas.microsoft.com/office/drawing/2010/main" val="0"/>
              </a:ext>
            </a:extLst>
          </a:blip>
          <a:srcRect/>
          <a:stretch>
            <a:fillRect/>
          </a:stretch>
        </p:blipFill>
        <p:spPr bwMode="auto">
          <a:xfrm>
            <a:off x="209550" y="1647826"/>
            <a:ext cx="6457950" cy="2600324"/>
          </a:xfrm>
          <a:prstGeom prst="rect">
            <a:avLst/>
          </a:prstGeom>
          <a:noFill/>
          <a:ln>
            <a:noFill/>
          </a:ln>
        </p:spPr>
      </p:pic>
    </p:spTree>
    <p:extLst>
      <p:ext uri="{BB962C8B-B14F-4D97-AF65-F5344CB8AC3E}">
        <p14:creationId xmlns:p14="http://schemas.microsoft.com/office/powerpoint/2010/main" val="177069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Nombre y Propósito del Proyecto</a:t>
            </a:r>
            <a:endParaRPr lang="es-CO" sz="2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p:txBody>
          <a:bodyPr/>
          <a:lstStyle/>
          <a:p>
            <a:pPr marL="0" indent="0">
              <a:buClr>
                <a:srgbClr val="C00000"/>
              </a:buClr>
              <a:buNone/>
            </a:pPr>
            <a:r>
              <a:rPr lang="es-CO" sz="1800" b="1" dirty="0" smtClean="0">
                <a:solidFill>
                  <a:srgbClr val="C00000"/>
                </a:solidFill>
                <a:effectLst>
                  <a:outerShdw blurRad="38100" dist="38100" dir="2700000" algn="tl">
                    <a:srgbClr val="000000">
                      <a:alpha val="43137"/>
                    </a:srgbClr>
                  </a:outerShdw>
                </a:effectLst>
              </a:rPr>
              <a:t>Nombre del Proyecto</a:t>
            </a:r>
          </a:p>
          <a:p>
            <a:pPr marL="0" indent="0" algn="just">
              <a:buClr>
                <a:srgbClr val="C00000"/>
              </a:buClr>
              <a:buNone/>
            </a:pPr>
            <a:r>
              <a:rPr lang="es-CO" sz="1800" dirty="0"/>
              <a:t>Montaje de la línea de producción y comercialización de Tilapia Roja en la empresa SO</a:t>
            </a:r>
            <a:r>
              <a:rPr lang="es-CO" sz="1800" dirty="0" smtClean="0"/>
              <a:t>.</a:t>
            </a:r>
          </a:p>
          <a:p>
            <a:pPr marL="0" indent="0">
              <a:buClr>
                <a:srgbClr val="C00000"/>
              </a:buClr>
              <a:buNone/>
            </a:pPr>
            <a:endParaRPr lang="es-CO" sz="1800" dirty="0"/>
          </a:p>
          <a:p>
            <a:pPr marL="0" indent="0">
              <a:buClr>
                <a:srgbClr val="C00000"/>
              </a:buClr>
              <a:buNone/>
            </a:pPr>
            <a:r>
              <a:rPr lang="es-CO" sz="1800" b="1" dirty="0">
                <a:solidFill>
                  <a:srgbClr val="C00000"/>
                </a:solidFill>
                <a:effectLst>
                  <a:outerShdw blurRad="38100" dist="38100" dir="2700000" algn="tl">
                    <a:srgbClr val="000000">
                      <a:alpha val="43137"/>
                    </a:srgbClr>
                  </a:outerShdw>
                </a:effectLst>
              </a:rPr>
              <a:t>Propósito del </a:t>
            </a:r>
            <a:r>
              <a:rPr lang="es-CO" sz="1800" b="1" dirty="0" smtClean="0">
                <a:solidFill>
                  <a:srgbClr val="C00000"/>
                </a:solidFill>
                <a:effectLst>
                  <a:outerShdw blurRad="38100" dist="38100" dir="2700000" algn="tl">
                    <a:srgbClr val="000000">
                      <a:alpha val="43137"/>
                    </a:srgbClr>
                  </a:outerShdw>
                </a:effectLst>
              </a:rPr>
              <a:t>Proyecto</a:t>
            </a:r>
          </a:p>
          <a:p>
            <a:pPr marL="0" indent="0">
              <a:buClr>
                <a:srgbClr val="C00000"/>
              </a:buClr>
              <a:buNone/>
            </a:pPr>
            <a:endParaRPr lang="es-CO" sz="1800" b="1" dirty="0">
              <a:solidFill>
                <a:srgbClr val="C00000"/>
              </a:solidFill>
              <a:effectLst>
                <a:outerShdw blurRad="38100" dist="38100" dir="2700000" algn="tl">
                  <a:srgbClr val="000000">
                    <a:alpha val="43137"/>
                  </a:srgbClr>
                </a:outerShdw>
              </a:effectLst>
            </a:endParaRPr>
          </a:p>
          <a:p>
            <a:pPr marL="0" indent="0" algn="just">
              <a:buClr>
                <a:srgbClr val="C00000"/>
              </a:buClr>
              <a:buNone/>
            </a:pPr>
            <a:r>
              <a:rPr lang="es-CO" sz="1800" dirty="0" smtClean="0"/>
              <a:t>Contribuir con el desarrollo económico, sostenible y social del país, manejando un sistema productivo que asegure prácticas responsables de acuicultura y incremente la rentabilidad de la compañía SO.</a:t>
            </a:r>
            <a:endParaRPr lang="es-CO" sz="1800" b="1" dirty="0">
              <a:solidFill>
                <a:srgbClr val="C00000"/>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5</a:t>
            </a:fld>
            <a:endParaRPr lang="en-US" dirty="0"/>
          </a:p>
        </p:txBody>
      </p:sp>
    </p:spTree>
    <p:extLst>
      <p:ext uri="{BB962C8B-B14F-4D97-AF65-F5344CB8AC3E}">
        <p14:creationId xmlns:p14="http://schemas.microsoft.com/office/powerpoint/2010/main" val="3642894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Análisis de Ventajas y Desventajas de Tipos de Sociedades Jurídicas </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50</a:t>
            </a:fld>
            <a:endParaRPr lang="en-US" dirty="0"/>
          </a:p>
        </p:txBody>
      </p:sp>
      <p:pic>
        <p:nvPicPr>
          <p:cNvPr id="5" name="Imagen 4"/>
          <p:cNvPicPr/>
          <p:nvPr/>
        </p:nvPicPr>
        <p:blipFill>
          <a:blip r:embed="rId3">
            <a:extLst>
              <a:ext uri="{28A0092B-C50C-407E-A947-70E740481C1C}">
                <a14:useLocalDpi xmlns:a14="http://schemas.microsoft.com/office/drawing/2010/main" val="0"/>
              </a:ext>
            </a:extLst>
          </a:blip>
          <a:srcRect/>
          <a:stretch>
            <a:fillRect/>
          </a:stretch>
        </p:blipFill>
        <p:spPr bwMode="auto">
          <a:xfrm>
            <a:off x="209551" y="1629409"/>
            <a:ext cx="6372224" cy="2485391"/>
          </a:xfrm>
          <a:prstGeom prst="rect">
            <a:avLst/>
          </a:prstGeom>
          <a:noFill/>
          <a:ln>
            <a:noFill/>
          </a:ln>
        </p:spPr>
      </p:pic>
    </p:spTree>
    <p:extLst>
      <p:ext uri="{BB962C8B-B14F-4D97-AF65-F5344CB8AC3E}">
        <p14:creationId xmlns:p14="http://schemas.microsoft.com/office/powerpoint/2010/main" val="15574536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Análisis Manejo de Tareas Interna o Externamente</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51</a:t>
            </a:fld>
            <a:endParaRPr lang="en-US" dirty="0"/>
          </a:p>
        </p:txBody>
      </p:sp>
      <p:graphicFrame>
        <p:nvGraphicFramePr>
          <p:cNvPr id="7" name="Objeto 6"/>
          <p:cNvGraphicFramePr>
            <a:graphicFrameLocks noChangeAspect="1"/>
          </p:cNvGraphicFramePr>
          <p:nvPr>
            <p:extLst>
              <p:ext uri="{D42A27DB-BD31-4B8C-83A1-F6EECF244321}">
                <p14:modId xmlns:p14="http://schemas.microsoft.com/office/powerpoint/2010/main" val="655649006"/>
              </p:ext>
            </p:extLst>
          </p:nvPr>
        </p:nvGraphicFramePr>
        <p:xfrm>
          <a:off x="414338" y="1974850"/>
          <a:ext cx="5972175" cy="2184400"/>
        </p:xfrm>
        <a:graphic>
          <a:graphicData uri="http://schemas.openxmlformats.org/presentationml/2006/ole">
            <mc:AlternateContent xmlns:mc="http://schemas.openxmlformats.org/markup-compatibility/2006">
              <mc:Choice xmlns:v="urn:schemas-microsoft-com:vml" Requires="v">
                <p:oleObj spid="_x0000_s5199" name="Documento" r:id="rId4" imgW="5972126" imgH="2184198" progId="Word.Document.12">
                  <p:embed/>
                </p:oleObj>
              </mc:Choice>
              <mc:Fallback>
                <p:oleObj name="Documento" r:id="rId4" imgW="5972126" imgH="2184198" progId="Word.Document.12">
                  <p:embed/>
                  <p:pic>
                    <p:nvPicPr>
                      <p:cNvPr id="0" name=""/>
                      <p:cNvPicPr/>
                      <p:nvPr/>
                    </p:nvPicPr>
                    <p:blipFill>
                      <a:blip r:embed="rId5"/>
                      <a:stretch>
                        <a:fillRect/>
                      </a:stretch>
                    </p:blipFill>
                    <p:spPr>
                      <a:xfrm>
                        <a:off x="414338" y="1974850"/>
                        <a:ext cx="5972175" cy="2184400"/>
                      </a:xfrm>
                      <a:prstGeom prst="rect">
                        <a:avLst/>
                      </a:prstGeom>
                    </p:spPr>
                  </p:pic>
                </p:oleObj>
              </mc:Fallback>
            </mc:AlternateContent>
          </a:graphicData>
        </a:graphic>
      </p:graphicFrame>
      <p:cxnSp>
        <p:nvCxnSpPr>
          <p:cNvPr id="5" name="Conector recto 4"/>
          <p:cNvCxnSpPr/>
          <p:nvPr/>
        </p:nvCxnSpPr>
        <p:spPr>
          <a:xfrm flipV="1">
            <a:off x="414338" y="2825262"/>
            <a:ext cx="5972175" cy="2344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373391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52</a:t>
            </a:fld>
            <a:endParaRPr lang="en-US" dirty="0"/>
          </a:p>
        </p:txBody>
      </p:sp>
      <p:sp>
        <p:nvSpPr>
          <p:cNvPr id="3" name="Rectángulo redondeado 2"/>
          <p:cNvSpPr/>
          <p:nvPr/>
        </p:nvSpPr>
        <p:spPr>
          <a:xfrm>
            <a:off x="2162175" y="1229916"/>
            <a:ext cx="2681288" cy="532209"/>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INTEGRAR</a:t>
            </a:r>
            <a:endParaRPr lang="es-CO" sz="1600" b="1" dirty="0"/>
          </a:p>
        </p:txBody>
      </p:sp>
      <p:sp>
        <p:nvSpPr>
          <p:cNvPr id="6" name="Rectángulo redondeado 5"/>
          <p:cNvSpPr/>
          <p:nvPr/>
        </p:nvSpPr>
        <p:spPr>
          <a:xfrm>
            <a:off x="2162175" y="1925240"/>
            <a:ext cx="2681288" cy="2932509"/>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es-CO" sz="1600" b="1" dirty="0" smtClean="0">
                <a:solidFill>
                  <a:schemeClr val="tx1"/>
                </a:solidFill>
              </a:rPr>
              <a:t>Reclutamiento</a:t>
            </a:r>
            <a:endParaRPr lang="es-CO" sz="1600" dirty="0">
              <a:solidFill>
                <a:schemeClr val="tx1"/>
              </a:solidFill>
            </a:endParaRPr>
          </a:p>
          <a:p>
            <a:pPr marL="285750" indent="-285750">
              <a:lnSpc>
                <a:spcPct val="150000"/>
              </a:lnSpc>
              <a:buFont typeface="Arial" panose="020B0604020202020204" pitchFamily="34" charset="0"/>
              <a:buChar char="•"/>
            </a:pPr>
            <a:r>
              <a:rPr lang="es-CO" sz="1600" b="1" dirty="0" smtClean="0">
                <a:solidFill>
                  <a:schemeClr val="tx1"/>
                </a:solidFill>
              </a:rPr>
              <a:t>Selección</a:t>
            </a:r>
          </a:p>
          <a:p>
            <a:pPr marL="285750" indent="-285750">
              <a:lnSpc>
                <a:spcPct val="150000"/>
              </a:lnSpc>
              <a:buFont typeface="Arial" panose="020B0604020202020204" pitchFamily="34" charset="0"/>
              <a:buChar char="•"/>
            </a:pPr>
            <a:r>
              <a:rPr lang="es-CO" sz="1600" b="1" dirty="0" smtClean="0">
                <a:solidFill>
                  <a:schemeClr val="tx1"/>
                </a:solidFill>
              </a:rPr>
              <a:t>Contratación</a:t>
            </a:r>
          </a:p>
          <a:p>
            <a:pPr marL="285750" indent="-285750">
              <a:lnSpc>
                <a:spcPct val="150000"/>
              </a:lnSpc>
              <a:buFont typeface="Arial" panose="020B0604020202020204" pitchFamily="34" charset="0"/>
              <a:buChar char="•"/>
            </a:pPr>
            <a:r>
              <a:rPr lang="es-CO" sz="1600" b="1" dirty="0" smtClean="0">
                <a:solidFill>
                  <a:schemeClr val="tx1"/>
                </a:solidFill>
              </a:rPr>
              <a:t>Inducción</a:t>
            </a:r>
          </a:p>
          <a:p>
            <a:pPr marL="285750" indent="-285750">
              <a:lnSpc>
                <a:spcPct val="150000"/>
              </a:lnSpc>
              <a:buFont typeface="Arial" panose="020B0604020202020204" pitchFamily="34" charset="0"/>
              <a:buChar char="•"/>
            </a:pPr>
            <a:r>
              <a:rPr lang="es-CO" sz="1600" b="1" dirty="0" smtClean="0">
                <a:solidFill>
                  <a:schemeClr val="tx1"/>
                </a:solidFill>
              </a:rPr>
              <a:t>Capacitación y Desarrollo</a:t>
            </a:r>
          </a:p>
          <a:p>
            <a:pPr marL="285750" indent="-285750">
              <a:lnSpc>
                <a:spcPct val="150000"/>
              </a:lnSpc>
              <a:buFont typeface="Arial" panose="020B0604020202020204" pitchFamily="34" charset="0"/>
              <a:buChar char="•"/>
            </a:pPr>
            <a:r>
              <a:rPr lang="es-CO" sz="1600" b="1" dirty="0" smtClean="0">
                <a:solidFill>
                  <a:schemeClr val="tx1"/>
                </a:solidFill>
              </a:rPr>
              <a:t>Motivación</a:t>
            </a:r>
          </a:p>
          <a:p>
            <a:pPr marL="285750" indent="-285750">
              <a:lnSpc>
                <a:spcPct val="150000"/>
              </a:lnSpc>
              <a:buFont typeface="Arial" panose="020B0604020202020204" pitchFamily="34" charset="0"/>
              <a:buChar char="•"/>
            </a:pPr>
            <a:r>
              <a:rPr lang="es-CO" sz="1600" b="1" dirty="0" smtClean="0">
                <a:solidFill>
                  <a:schemeClr val="tx1"/>
                </a:solidFill>
              </a:rPr>
              <a:t>Promoción</a:t>
            </a:r>
            <a:endParaRPr lang="es-CO" sz="1600" b="1" dirty="0">
              <a:solidFill>
                <a:schemeClr val="tx1"/>
              </a:solidFill>
            </a:endParaRPr>
          </a:p>
        </p:txBody>
      </p:sp>
    </p:spTree>
    <p:extLst>
      <p:ext uri="{BB962C8B-B14F-4D97-AF65-F5344CB8AC3E}">
        <p14:creationId xmlns:p14="http://schemas.microsoft.com/office/powerpoint/2010/main" val="352446561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150019"/>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HALLAZGOS</a:t>
            </a:r>
            <a:endParaRPr lang="es-CO" sz="2800" b="1" dirty="0">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53</a:t>
            </a:fld>
            <a:endParaRPr lang="en-US" dirty="0"/>
          </a:p>
        </p:txBody>
      </p:sp>
      <p:sp>
        <p:nvSpPr>
          <p:cNvPr id="3" name="Rectángulo redondeado 2"/>
          <p:cNvSpPr/>
          <p:nvPr/>
        </p:nvSpPr>
        <p:spPr>
          <a:xfrm>
            <a:off x="2162175" y="1229916"/>
            <a:ext cx="2681288" cy="532209"/>
          </a:xfrm>
          <a:prstGeom prst="round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t>DIRIGIR</a:t>
            </a:r>
            <a:endParaRPr lang="es-CO" sz="1600" b="1" dirty="0"/>
          </a:p>
        </p:txBody>
      </p:sp>
      <p:sp>
        <p:nvSpPr>
          <p:cNvPr id="6" name="Rectángulo redondeado 5"/>
          <p:cNvSpPr/>
          <p:nvPr/>
        </p:nvSpPr>
        <p:spPr>
          <a:xfrm>
            <a:off x="2162175" y="1925240"/>
            <a:ext cx="2681288" cy="2932509"/>
          </a:xfrm>
          <a:prstGeom prst="roundRect">
            <a:avLst/>
          </a:prstGeom>
          <a:solidFill>
            <a:schemeClr val="bg1"/>
          </a:solid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50000"/>
              </a:lnSpc>
              <a:buFont typeface="Arial" panose="020B0604020202020204" pitchFamily="34" charset="0"/>
              <a:buChar char="•"/>
            </a:pPr>
            <a:r>
              <a:rPr lang="es-CO" sz="1600" b="1" dirty="0" smtClean="0">
                <a:solidFill>
                  <a:schemeClr val="tx1"/>
                </a:solidFill>
              </a:rPr>
              <a:t>Liderazgo</a:t>
            </a:r>
          </a:p>
          <a:p>
            <a:pPr marL="285750" indent="-285750">
              <a:lnSpc>
                <a:spcPct val="150000"/>
              </a:lnSpc>
              <a:buFont typeface="Arial" panose="020B0604020202020204" pitchFamily="34" charset="0"/>
              <a:buChar char="•"/>
            </a:pPr>
            <a:r>
              <a:rPr lang="es-CO" sz="1600" b="1" dirty="0" smtClean="0">
                <a:solidFill>
                  <a:schemeClr val="tx1"/>
                </a:solidFill>
              </a:rPr>
              <a:t>Motivación </a:t>
            </a:r>
          </a:p>
          <a:p>
            <a:pPr marL="285750" indent="-285750">
              <a:lnSpc>
                <a:spcPct val="150000"/>
              </a:lnSpc>
              <a:buFont typeface="Arial" panose="020B0604020202020204" pitchFamily="34" charset="0"/>
              <a:buChar char="•"/>
            </a:pPr>
            <a:r>
              <a:rPr lang="es-CO" sz="1600" b="1" dirty="0" smtClean="0">
                <a:solidFill>
                  <a:schemeClr val="tx1"/>
                </a:solidFill>
              </a:rPr>
              <a:t>Comunicación</a:t>
            </a:r>
          </a:p>
          <a:p>
            <a:pPr marL="285750" indent="-285750">
              <a:lnSpc>
                <a:spcPct val="150000"/>
              </a:lnSpc>
              <a:buFont typeface="Arial" panose="020B0604020202020204" pitchFamily="34" charset="0"/>
              <a:buChar char="•"/>
            </a:pPr>
            <a:r>
              <a:rPr lang="es-CO" sz="1600" b="1" dirty="0" smtClean="0">
                <a:solidFill>
                  <a:schemeClr val="tx1"/>
                </a:solidFill>
              </a:rPr>
              <a:t>Toma de decisiones</a:t>
            </a:r>
            <a:endParaRPr lang="es-CO" sz="1600" b="1" dirty="0">
              <a:solidFill>
                <a:schemeClr val="tx1"/>
              </a:solidFill>
            </a:endParaRPr>
          </a:p>
        </p:txBody>
      </p:sp>
    </p:spTree>
    <p:extLst>
      <p:ext uri="{BB962C8B-B14F-4D97-AF65-F5344CB8AC3E}">
        <p14:creationId xmlns:p14="http://schemas.microsoft.com/office/powerpoint/2010/main" val="350914405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54</a:t>
            </a:fld>
            <a:endParaRPr lang="en-US" dirty="0"/>
          </a:p>
        </p:txBody>
      </p:sp>
      <p:sp>
        <p:nvSpPr>
          <p:cNvPr id="6" name="Marcador de contenido 5"/>
          <p:cNvSpPr>
            <a:spLocks noGrp="1"/>
          </p:cNvSpPr>
          <p:nvPr>
            <p:ph idx="1"/>
          </p:nvPr>
        </p:nvSpPr>
        <p:spPr/>
        <p:txBody>
          <a:bodyPr/>
          <a:lstStyle/>
          <a:p>
            <a:pPr algn="just">
              <a:buClr>
                <a:srgbClr val="C00000"/>
              </a:buClr>
              <a:buFont typeface="Wingdings" panose="05000000000000000000" pitchFamily="2" charset="2"/>
              <a:buChar char="ü"/>
            </a:pPr>
            <a:r>
              <a:rPr lang="es-CO" dirty="0" smtClean="0"/>
              <a:t> </a:t>
            </a:r>
            <a:r>
              <a:rPr lang="es-CO" sz="2000" b="1" u="sng" dirty="0" smtClean="0"/>
              <a:t>Planear: </a:t>
            </a:r>
          </a:p>
          <a:p>
            <a:pPr marL="0" indent="0" algn="just">
              <a:buClr>
                <a:srgbClr val="C00000"/>
              </a:buClr>
              <a:buNone/>
            </a:pPr>
            <a:endParaRPr lang="es-CO" b="1" u="sng" dirty="0" smtClean="0"/>
          </a:p>
          <a:p>
            <a:pPr lvl="1" algn="just">
              <a:buClr>
                <a:srgbClr val="C00000"/>
              </a:buClr>
              <a:buFont typeface="Wingdings" panose="05000000000000000000" pitchFamily="2" charset="2"/>
              <a:buChar char="ü"/>
            </a:pPr>
            <a:r>
              <a:rPr lang="es-CO" sz="1400" dirty="0"/>
              <a:t> </a:t>
            </a:r>
            <a:r>
              <a:rPr lang="es-CO" sz="1400" dirty="0" smtClean="0"/>
              <a:t>Al realizar la constitución jurídica de la empresa, crea compromiso, pertenencia y metas claras para los miembros de la organización.</a:t>
            </a:r>
            <a:endParaRPr lang="es-CO" sz="1400" dirty="0"/>
          </a:p>
          <a:p>
            <a:pPr lvl="1" algn="just">
              <a:buClr>
                <a:srgbClr val="C00000"/>
              </a:buClr>
              <a:buFont typeface="Wingdings" panose="05000000000000000000" pitchFamily="2" charset="2"/>
              <a:buChar char="ü"/>
            </a:pPr>
            <a:r>
              <a:rPr lang="es-CO" sz="1400" dirty="0" smtClean="0"/>
              <a:t> La </a:t>
            </a:r>
            <a:r>
              <a:rPr lang="es-CO" sz="1400" b="1" dirty="0"/>
              <a:t>misión</a:t>
            </a:r>
            <a:r>
              <a:rPr lang="es-CO" sz="1400" dirty="0"/>
              <a:t> y </a:t>
            </a:r>
            <a:r>
              <a:rPr lang="es-CO" sz="1400" b="1" dirty="0"/>
              <a:t>visión</a:t>
            </a:r>
            <a:r>
              <a:rPr lang="es-CO" sz="1400" dirty="0"/>
              <a:t> de la </a:t>
            </a:r>
            <a:r>
              <a:rPr lang="es-CO" sz="1400" dirty="0" smtClean="0"/>
              <a:t>empresa deben ser definidas de una forma clara enfocándose en la generación de valor del producto a ser producido y a su mercado target.</a:t>
            </a:r>
          </a:p>
          <a:p>
            <a:pPr lvl="1" algn="just">
              <a:buClr>
                <a:srgbClr val="C00000"/>
              </a:buClr>
              <a:buFont typeface="Wingdings" panose="05000000000000000000" pitchFamily="2" charset="2"/>
              <a:buChar char="ü"/>
            </a:pPr>
            <a:r>
              <a:rPr lang="es-CO" sz="1400" dirty="0" smtClean="0"/>
              <a:t>Definición clara del plan estratégico de la compañía y realizar un seguimiento continuo de los </a:t>
            </a:r>
            <a:r>
              <a:rPr lang="es-CO" sz="1400" b="1" dirty="0" smtClean="0"/>
              <a:t>objetivos estratégicos </a:t>
            </a:r>
            <a:r>
              <a:rPr lang="es-CO" sz="1400" dirty="0" smtClean="0"/>
              <a:t>de la organización para establecer de ser necesario nuevas estrategias. </a:t>
            </a:r>
            <a:endParaRPr lang="es-CO" sz="1400" dirty="0"/>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57425" y="3822604"/>
            <a:ext cx="2479336" cy="1218503"/>
          </a:xfrm>
          <a:prstGeom prst="rect">
            <a:avLst/>
          </a:prstGeom>
        </p:spPr>
      </p:pic>
      <p:sp>
        <p:nvSpPr>
          <p:cNvPr id="7"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4274206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55</a:t>
            </a:fld>
            <a:endParaRPr lang="en-US" dirty="0"/>
          </a:p>
        </p:txBody>
      </p:sp>
      <p:sp>
        <p:nvSpPr>
          <p:cNvPr id="6" name="Marcador de contenido 5"/>
          <p:cNvSpPr>
            <a:spLocks noGrp="1"/>
          </p:cNvSpPr>
          <p:nvPr>
            <p:ph idx="1"/>
          </p:nvPr>
        </p:nvSpPr>
        <p:spPr/>
        <p:txBody>
          <a:bodyPr/>
          <a:lstStyle/>
          <a:p>
            <a:pPr algn="just">
              <a:buClr>
                <a:srgbClr val="C00000"/>
              </a:buClr>
              <a:buFont typeface="Wingdings" panose="05000000000000000000" pitchFamily="2" charset="2"/>
              <a:buChar char="ü"/>
            </a:pPr>
            <a:r>
              <a:rPr lang="es-CO" dirty="0" smtClean="0"/>
              <a:t> </a:t>
            </a:r>
            <a:r>
              <a:rPr lang="es-CO" sz="2000" b="1" u="sng" dirty="0" smtClean="0"/>
              <a:t>Organizar: </a:t>
            </a:r>
          </a:p>
          <a:p>
            <a:pPr algn="just">
              <a:buClr>
                <a:srgbClr val="C00000"/>
              </a:buClr>
              <a:buFont typeface="Wingdings" panose="05000000000000000000" pitchFamily="2" charset="2"/>
              <a:buChar char="ü"/>
            </a:pPr>
            <a:endParaRPr lang="es-CO" b="1" u="sng" dirty="0" smtClean="0"/>
          </a:p>
        </p:txBody>
      </p:sp>
      <p:pic>
        <p:nvPicPr>
          <p:cNvPr id="3" name="Imagen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275" y="3000971"/>
            <a:ext cx="1279003" cy="709613"/>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l="6889" t="14444" r="7334" b="16222"/>
          <a:stretch/>
        </p:blipFill>
        <p:spPr>
          <a:xfrm>
            <a:off x="2383435" y="2768900"/>
            <a:ext cx="1646096" cy="1330523"/>
          </a:xfrm>
          <a:prstGeom prst="rect">
            <a:avLst/>
          </a:prstGeom>
        </p:spPr>
      </p:pic>
      <p:sp>
        <p:nvSpPr>
          <p:cNvPr id="7" name="CuadroTexto 6"/>
          <p:cNvSpPr txBox="1"/>
          <p:nvPr/>
        </p:nvSpPr>
        <p:spPr>
          <a:xfrm>
            <a:off x="239122" y="2050304"/>
            <a:ext cx="1598091" cy="523220"/>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Tipo de Empresa</a:t>
            </a:r>
            <a:endParaRPr lang="es-CO" b="1" i="1" dirty="0">
              <a:latin typeface="+mn-lt"/>
            </a:endParaRPr>
          </a:p>
        </p:txBody>
      </p:sp>
      <p:sp>
        <p:nvSpPr>
          <p:cNvPr id="10" name="CuadroTexto 9"/>
          <p:cNvSpPr txBox="1"/>
          <p:nvPr/>
        </p:nvSpPr>
        <p:spPr>
          <a:xfrm>
            <a:off x="2406824" y="2056156"/>
            <a:ext cx="1598091" cy="523220"/>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Estructura Lineal</a:t>
            </a:r>
            <a:endParaRPr lang="es-CO" b="1" i="1" dirty="0">
              <a:latin typeface="+mn-lt"/>
            </a:endParaRPr>
          </a:p>
        </p:txBody>
      </p:sp>
      <p:sp>
        <p:nvSpPr>
          <p:cNvPr id="12" name="CuadroTexto 11"/>
          <p:cNvSpPr txBox="1"/>
          <p:nvPr/>
        </p:nvSpPr>
        <p:spPr>
          <a:xfrm>
            <a:off x="4590355" y="2056156"/>
            <a:ext cx="1598091" cy="523220"/>
          </a:xfrm>
          <a:prstGeom prst="rect">
            <a:avLst/>
          </a:prstGeom>
          <a:noFill/>
        </p:spPr>
        <p:txBody>
          <a:bodyPr wrap="square" rtlCol="0">
            <a:spAutoFit/>
          </a:bodyPr>
          <a:lstStyle/>
          <a:p>
            <a:pPr marL="285750" indent="-285750" algn="ctr">
              <a:buClr>
                <a:srgbClr val="C00000"/>
              </a:buClr>
              <a:buFont typeface="Wingdings" panose="05000000000000000000" pitchFamily="2" charset="2"/>
              <a:buChar char="ü"/>
            </a:pPr>
            <a:r>
              <a:rPr lang="es-CO" b="1" i="1" dirty="0" smtClean="0">
                <a:latin typeface="+mn-lt"/>
              </a:rPr>
              <a:t>Definición de Actividades</a:t>
            </a:r>
            <a:endParaRPr lang="es-CO" b="1" i="1" dirty="0">
              <a:latin typeface="+mn-lt"/>
            </a:endParaRPr>
          </a:p>
        </p:txBody>
      </p:sp>
      <p:pic>
        <p:nvPicPr>
          <p:cNvPr id="13" name="Imagen 12"/>
          <p:cNvPicPr>
            <a:picLocks noChangeAspect="1"/>
          </p:cNvPicPr>
          <p:nvPr/>
        </p:nvPicPr>
        <p:blipFill rotWithShape="1">
          <a:blip r:embed="rId4" cstate="print">
            <a:extLst>
              <a:ext uri="{28A0092B-C50C-407E-A947-70E740481C1C}">
                <a14:useLocalDpi xmlns:a14="http://schemas.microsoft.com/office/drawing/2010/main" val="0"/>
              </a:ext>
            </a:extLst>
          </a:blip>
          <a:srcRect l="5360" t="940" r="7956" b="8105"/>
          <a:stretch/>
        </p:blipFill>
        <p:spPr>
          <a:xfrm>
            <a:off x="4590355" y="2662091"/>
            <a:ext cx="1771400" cy="1544140"/>
          </a:xfrm>
          <a:prstGeom prst="rect">
            <a:avLst/>
          </a:prstGeom>
        </p:spPr>
      </p:pic>
      <p:sp>
        <p:nvSpPr>
          <p:cNvPr id="14"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610769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56</a:t>
            </a:fld>
            <a:endParaRPr lang="en-US" dirty="0"/>
          </a:p>
        </p:txBody>
      </p:sp>
      <p:sp>
        <p:nvSpPr>
          <p:cNvPr id="6" name="Marcador de contenido 5"/>
          <p:cNvSpPr>
            <a:spLocks noGrp="1"/>
          </p:cNvSpPr>
          <p:nvPr>
            <p:ph idx="1"/>
          </p:nvPr>
        </p:nvSpPr>
        <p:spPr>
          <a:xfrm>
            <a:off x="471488" y="1207294"/>
            <a:ext cx="5915025" cy="3263504"/>
          </a:xfrm>
        </p:spPr>
        <p:txBody>
          <a:bodyPr/>
          <a:lstStyle/>
          <a:p>
            <a:pPr algn="just">
              <a:buClr>
                <a:srgbClr val="C00000"/>
              </a:buClr>
              <a:buFont typeface="Wingdings" panose="05000000000000000000" pitchFamily="2" charset="2"/>
              <a:buChar char="ü"/>
            </a:pPr>
            <a:r>
              <a:rPr lang="es-CO" dirty="0" smtClean="0"/>
              <a:t> </a:t>
            </a:r>
            <a:r>
              <a:rPr lang="es-CO" sz="2000" b="1" u="sng" dirty="0" smtClean="0"/>
              <a:t>Integrar: </a:t>
            </a:r>
          </a:p>
          <a:p>
            <a:pPr marL="0" indent="0" algn="just">
              <a:buClr>
                <a:srgbClr val="C00000"/>
              </a:buClr>
              <a:buNone/>
            </a:pPr>
            <a:endParaRPr lang="es-CO" b="1" u="sng" dirty="0" smtClean="0"/>
          </a:p>
        </p:txBody>
      </p:sp>
      <p:sp>
        <p:nvSpPr>
          <p:cNvPr id="11" name="CuadroTexto 10"/>
          <p:cNvSpPr txBox="1"/>
          <p:nvPr/>
        </p:nvSpPr>
        <p:spPr>
          <a:xfrm>
            <a:off x="266113" y="1680550"/>
            <a:ext cx="1772619" cy="954107"/>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Claridad en Perfiles, Roles y Funciones.</a:t>
            </a:r>
          </a:p>
          <a:p>
            <a:pPr marL="285750" indent="-285750">
              <a:buClr>
                <a:srgbClr val="C00000"/>
              </a:buClr>
              <a:buFont typeface="Wingdings" panose="05000000000000000000" pitchFamily="2" charset="2"/>
              <a:buChar char="ü"/>
            </a:pPr>
            <a:r>
              <a:rPr lang="es-CO" b="1" i="1" dirty="0" smtClean="0">
                <a:latin typeface="+mn-lt"/>
              </a:rPr>
              <a:t>Definir </a:t>
            </a:r>
            <a:r>
              <a:rPr lang="es-CO" b="1" i="1" dirty="0">
                <a:latin typeface="+mn-lt"/>
              </a:rPr>
              <a:t>i</a:t>
            </a:r>
            <a:r>
              <a:rPr lang="es-CO" b="1" i="1" dirty="0" smtClean="0">
                <a:latin typeface="+mn-lt"/>
              </a:rPr>
              <a:t>nducción.</a:t>
            </a:r>
            <a:endParaRPr lang="es-CO" b="1" i="1" dirty="0">
              <a:latin typeface="+mn-lt"/>
            </a:endParaRP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400" y="2705601"/>
            <a:ext cx="1518047" cy="782515"/>
          </a:xfrm>
          <a:prstGeom prst="rect">
            <a:avLst/>
          </a:prstGeom>
        </p:spPr>
      </p:pic>
      <p:sp>
        <p:nvSpPr>
          <p:cNvPr id="19" name="CuadroTexto 18"/>
          <p:cNvSpPr txBox="1"/>
          <p:nvPr/>
        </p:nvSpPr>
        <p:spPr>
          <a:xfrm>
            <a:off x="2339315" y="1680550"/>
            <a:ext cx="1708810" cy="738664"/>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Definir tipo de contratos</a:t>
            </a:r>
            <a:r>
              <a:rPr lang="es-CO" b="1" i="1" dirty="0">
                <a:latin typeface="+mn-lt"/>
              </a:rPr>
              <a:t> </a:t>
            </a:r>
            <a:r>
              <a:rPr lang="es-CO" b="1" i="1" dirty="0" smtClean="0">
                <a:latin typeface="+mn-lt"/>
              </a:rPr>
              <a:t>y salarios</a:t>
            </a:r>
            <a:endParaRPr lang="es-CO" b="1" i="1" dirty="0">
              <a:latin typeface="+mn-lt"/>
            </a:endParaRPr>
          </a:p>
        </p:txBody>
      </p:sp>
      <p:sp>
        <p:nvSpPr>
          <p:cNvPr id="21" name="CuadroTexto 20"/>
          <p:cNvSpPr txBox="1"/>
          <p:nvPr/>
        </p:nvSpPr>
        <p:spPr>
          <a:xfrm>
            <a:off x="4738761" y="1319108"/>
            <a:ext cx="1708810" cy="954107"/>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Utilizar motores de búsqueda</a:t>
            </a:r>
          </a:p>
          <a:p>
            <a:pPr marL="285750" indent="-285750">
              <a:buClr>
                <a:srgbClr val="C00000"/>
              </a:buClr>
              <a:buFont typeface="Wingdings" panose="05000000000000000000" pitchFamily="2" charset="2"/>
              <a:buChar char="ü"/>
            </a:pPr>
            <a:r>
              <a:rPr lang="es-CO" b="1" i="1" dirty="0" smtClean="0">
                <a:latin typeface="+mn-lt"/>
              </a:rPr>
              <a:t>Definir proceso de Selección</a:t>
            </a:r>
            <a:endParaRPr lang="es-CO" b="1" i="1" dirty="0">
              <a:latin typeface="+mn-lt"/>
            </a:endParaRPr>
          </a:p>
        </p:txBody>
      </p:sp>
      <p:pic>
        <p:nvPicPr>
          <p:cNvPr id="22" name="Imagen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62648" y="2258999"/>
            <a:ext cx="715995" cy="715995"/>
          </a:xfrm>
          <a:prstGeom prst="rect">
            <a:avLst/>
          </a:prstGeom>
        </p:spPr>
      </p:pic>
      <p:pic>
        <p:nvPicPr>
          <p:cNvPr id="23" name="Imagen 22"/>
          <p:cNvPicPr>
            <a:picLocks noChangeAspect="1"/>
          </p:cNvPicPr>
          <p:nvPr/>
        </p:nvPicPr>
        <p:blipFill rotWithShape="1">
          <a:blip r:embed="rId5">
            <a:extLst>
              <a:ext uri="{28A0092B-C50C-407E-A947-70E740481C1C}">
                <a14:useLocalDpi xmlns:a14="http://schemas.microsoft.com/office/drawing/2010/main" val="0"/>
              </a:ext>
            </a:extLst>
          </a:blip>
          <a:srcRect l="5631" t="14828" r="3870" b="12672"/>
          <a:stretch/>
        </p:blipFill>
        <p:spPr>
          <a:xfrm>
            <a:off x="5538478" y="2233072"/>
            <a:ext cx="926123" cy="741922"/>
          </a:xfrm>
          <a:prstGeom prst="rect">
            <a:avLst/>
          </a:prstGeom>
        </p:spPr>
      </p:pic>
      <p:pic>
        <p:nvPicPr>
          <p:cNvPr id="24" name="Imagen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78643" y="3096858"/>
            <a:ext cx="657225" cy="657225"/>
          </a:xfrm>
          <a:prstGeom prst="rect">
            <a:avLst/>
          </a:prstGeom>
        </p:spPr>
      </p:pic>
      <p:pic>
        <p:nvPicPr>
          <p:cNvPr id="25" name="Imagen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491592" y="2504998"/>
            <a:ext cx="1611221" cy="1065885"/>
          </a:xfrm>
          <a:prstGeom prst="rect">
            <a:avLst/>
          </a:prstGeom>
        </p:spPr>
      </p:pic>
      <p:sp>
        <p:nvSpPr>
          <p:cNvPr id="26" name="CuadroTexto 25"/>
          <p:cNvSpPr txBox="1"/>
          <p:nvPr/>
        </p:nvSpPr>
        <p:spPr>
          <a:xfrm>
            <a:off x="471487" y="4405296"/>
            <a:ext cx="1867827" cy="307777"/>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Plan Motivacional</a:t>
            </a:r>
            <a:endParaRPr lang="es-CO" b="1" i="1" dirty="0">
              <a:latin typeface="+mn-lt"/>
            </a:endParaRPr>
          </a:p>
        </p:txBody>
      </p:sp>
      <p:pic>
        <p:nvPicPr>
          <p:cNvPr id="27" name="Imagen 2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11623" y="4276269"/>
            <a:ext cx="912627" cy="565829"/>
          </a:xfrm>
          <a:prstGeom prst="rect">
            <a:avLst/>
          </a:prstGeom>
        </p:spPr>
      </p:pic>
      <p:pic>
        <p:nvPicPr>
          <p:cNvPr id="32" name="Imagen 3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795207" y="3900669"/>
            <a:ext cx="1113315" cy="1113315"/>
          </a:xfrm>
          <a:prstGeom prst="rect">
            <a:avLst/>
          </a:prstGeom>
        </p:spPr>
      </p:pic>
      <p:pic>
        <p:nvPicPr>
          <p:cNvPr id="33" name="Imagen 3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22340" y="4026699"/>
            <a:ext cx="906985" cy="679363"/>
          </a:xfrm>
          <a:prstGeom prst="rect">
            <a:avLst/>
          </a:prstGeom>
        </p:spPr>
      </p:pic>
      <p:cxnSp>
        <p:nvCxnSpPr>
          <p:cNvPr id="35" name="Conector recto 34"/>
          <p:cNvCxnSpPr/>
          <p:nvPr/>
        </p:nvCxnSpPr>
        <p:spPr>
          <a:xfrm>
            <a:off x="266113" y="3900669"/>
            <a:ext cx="6353762"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20"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258545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57</a:t>
            </a:fld>
            <a:endParaRPr lang="en-US" dirty="0"/>
          </a:p>
        </p:txBody>
      </p:sp>
      <p:sp>
        <p:nvSpPr>
          <p:cNvPr id="6" name="Marcador de contenido 5"/>
          <p:cNvSpPr>
            <a:spLocks noGrp="1"/>
          </p:cNvSpPr>
          <p:nvPr>
            <p:ph idx="1"/>
          </p:nvPr>
        </p:nvSpPr>
        <p:spPr/>
        <p:txBody>
          <a:bodyPr/>
          <a:lstStyle/>
          <a:p>
            <a:pPr algn="just">
              <a:buClr>
                <a:srgbClr val="C00000"/>
              </a:buClr>
              <a:buFont typeface="Wingdings" panose="05000000000000000000" pitchFamily="2" charset="2"/>
              <a:buChar char="ü"/>
            </a:pPr>
            <a:r>
              <a:rPr lang="es-CO" dirty="0" smtClean="0"/>
              <a:t> </a:t>
            </a:r>
            <a:r>
              <a:rPr lang="es-CO" sz="2000" b="1" u="sng" dirty="0" smtClean="0"/>
              <a:t>Dirigir: </a:t>
            </a:r>
          </a:p>
          <a:p>
            <a:pPr algn="just">
              <a:buClr>
                <a:srgbClr val="C00000"/>
              </a:buClr>
              <a:buFont typeface="Wingdings" panose="05000000000000000000" pitchFamily="2" charset="2"/>
              <a:buChar char="ü"/>
            </a:pPr>
            <a:endParaRPr lang="es-CO" b="1" u="sng" dirty="0" smtClean="0"/>
          </a:p>
        </p:txBody>
      </p:sp>
      <p:sp>
        <p:nvSpPr>
          <p:cNvPr id="7" name="CuadroTexto 6"/>
          <p:cNvSpPr txBox="1"/>
          <p:nvPr/>
        </p:nvSpPr>
        <p:spPr>
          <a:xfrm>
            <a:off x="1623317" y="2147983"/>
            <a:ext cx="3292388" cy="738664"/>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Retroalimentación directa con los jefes, quienes reportarán el estado de la operación al gerente</a:t>
            </a:r>
            <a:endParaRPr lang="es-CO" b="1" i="1" dirty="0">
              <a:latin typeface="+mn-lt"/>
            </a:endParaRPr>
          </a:p>
        </p:txBody>
      </p:sp>
      <p:pic>
        <p:nvPicPr>
          <p:cNvPr id="8" name="Imagen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15355" y="3003626"/>
            <a:ext cx="2800350" cy="1933992"/>
          </a:xfrm>
          <a:prstGeom prst="rect">
            <a:avLst/>
          </a:prstGeom>
        </p:spPr>
      </p:pic>
      <p:sp>
        <p:nvSpPr>
          <p:cNvPr id="9"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CONCLUSIONES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447187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58</a:t>
            </a:fld>
            <a:endParaRPr lang="en-US" dirty="0"/>
          </a:p>
        </p:txBody>
      </p:sp>
      <p:sp>
        <p:nvSpPr>
          <p:cNvPr id="6" name="Marcador de contenido 5"/>
          <p:cNvSpPr>
            <a:spLocks noGrp="1"/>
          </p:cNvSpPr>
          <p:nvPr>
            <p:ph idx="1"/>
          </p:nvPr>
        </p:nvSpPr>
        <p:spPr>
          <a:xfrm>
            <a:off x="200026" y="1171574"/>
            <a:ext cx="6186488" cy="3781425"/>
          </a:xfrm>
        </p:spPr>
        <p:txBody>
          <a:bodyPr>
            <a:noAutofit/>
          </a:bodyPr>
          <a:lstStyle/>
          <a:p>
            <a:pPr algn="just">
              <a:buClr>
                <a:srgbClr val="C00000"/>
              </a:buClr>
              <a:buFont typeface="Wingdings" panose="05000000000000000000" pitchFamily="2" charset="2"/>
              <a:buChar char="ü"/>
            </a:pPr>
            <a:r>
              <a:rPr lang="es-CO" sz="1200" dirty="0" smtClean="0"/>
              <a:t> </a:t>
            </a:r>
            <a:r>
              <a:rPr lang="es-CO" sz="1400" b="1" u="sng" dirty="0" smtClean="0"/>
              <a:t>Planear: </a:t>
            </a:r>
            <a:r>
              <a:rPr lang="es-CO" sz="1400" b="1" i="1" dirty="0" smtClean="0"/>
              <a:t> Creación de la empresa SO S.A.S.</a:t>
            </a:r>
            <a:endParaRPr lang="es-CO" sz="1400" b="1" u="sng" dirty="0" smtClean="0"/>
          </a:p>
          <a:p>
            <a:pPr marL="771525" lvl="3" indent="0">
              <a:buNone/>
            </a:pPr>
            <a:r>
              <a:rPr lang="es-ES" sz="1300" b="1" dirty="0" smtClean="0">
                <a:solidFill>
                  <a:srgbClr val="C00000"/>
                </a:solidFill>
              </a:rPr>
              <a:t>Misión</a:t>
            </a:r>
            <a:endParaRPr lang="es-CO" sz="1300" dirty="0">
              <a:solidFill>
                <a:srgbClr val="C00000"/>
              </a:solidFill>
            </a:endParaRPr>
          </a:p>
          <a:p>
            <a:pPr marL="0" indent="0" algn="just">
              <a:buNone/>
            </a:pPr>
            <a:r>
              <a:rPr lang="es-ES" sz="1300" dirty="0"/>
              <a:t>Somos una empresa huilense líder en la producción, distribución y comercialización de productos de tilapia de alta calidad en el mercado nacional, a  través de técnicas de producción bien definidas, con sólidas políticas administrativas y comerciales y una fuerte cultura organizacional que asegura el impulso de este sector en el departamento.</a:t>
            </a:r>
            <a:endParaRPr lang="es-CO" sz="1300" dirty="0"/>
          </a:p>
          <a:p>
            <a:pPr marL="771525" lvl="3" indent="0">
              <a:buNone/>
            </a:pPr>
            <a:r>
              <a:rPr lang="es-ES" sz="1300" b="1" dirty="0">
                <a:solidFill>
                  <a:srgbClr val="C00000"/>
                </a:solidFill>
              </a:rPr>
              <a:t>Visión</a:t>
            </a:r>
            <a:endParaRPr lang="es-CO" sz="1300" dirty="0">
              <a:solidFill>
                <a:srgbClr val="C00000"/>
              </a:solidFill>
            </a:endParaRPr>
          </a:p>
          <a:p>
            <a:pPr marL="0" indent="0" algn="just">
              <a:buNone/>
            </a:pPr>
            <a:r>
              <a:rPr lang="es-ES" sz="1300" dirty="0" smtClean="0"/>
              <a:t>SO S.A.S. </a:t>
            </a:r>
            <a:r>
              <a:rPr lang="es-ES" sz="1300" dirty="0"/>
              <a:t>pretende ser una empresa reconocida en el ámbito regional en la industria piscícola por su alto nivel de servicio al cliente, proveyendo productos de alta calidad derivados de la tilapia. Adicionalmente, ser reconocida por el desarrollo y capacitación de sus empleados y su compromiso con la región.</a:t>
            </a:r>
            <a:endParaRPr lang="es-CO" sz="1300" dirty="0"/>
          </a:p>
          <a:p>
            <a:pPr marL="771525" lvl="3" indent="0">
              <a:buNone/>
            </a:pPr>
            <a:r>
              <a:rPr lang="es-ES" sz="1300" b="1" dirty="0">
                <a:solidFill>
                  <a:srgbClr val="C00000"/>
                </a:solidFill>
              </a:rPr>
              <a:t>Objetivos Estratégicos</a:t>
            </a:r>
            <a:endParaRPr lang="es-CO" sz="1300" dirty="0">
              <a:solidFill>
                <a:srgbClr val="C00000"/>
              </a:solidFill>
            </a:endParaRPr>
          </a:p>
          <a:p>
            <a:pPr lvl="0"/>
            <a:r>
              <a:rPr lang="es-ES" sz="1300" dirty="0"/>
              <a:t>Lograr en el año 2020 un </a:t>
            </a:r>
            <a:r>
              <a:rPr lang="es-ES" sz="1300" i="1" dirty="0"/>
              <a:t>market share</a:t>
            </a:r>
            <a:r>
              <a:rPr lang="es-ES" sz="1300" dirty="0"/>
              <a:t> </a:t>
            </a:r>
            <a:r>
              <a:rPr lang="es-ES" sz="1300" dirty="0" smtClean="0"/>
              <a:t>en la región </a:t>
            </a:r>
            <a:r>
              <a:rPr lang="es-ES" sz="1300" dirty="0"/>
              <a:t>del 10%.</a:t>
            </a:r>
            <a:endParaRPr lang="es-CO" sz="1300" dirty="0"/>
          </a:p>
          <a:p>
            <a:pPr lvl="0" algn="just"/>
            <a:r>
              <a:rPr lang="es-ES" sz="1300" dirty="0"/>
              <a:t>Generar para el año 2020 15 empleos </a:t>
            </a:r>
            <a:r>
              <a:rPr lang="es-ES" sz="1300" dirty="0" smtClean="0"/>
              <a:t>y así aportar </a:t>
            </a:r>
            <a:r>
              <a:rPr lang="es-ES" sz="1300" dirty="0"/>
              <a:t>a la disminución del desempleo y </a:t>
            </a:r>
            <a:r>
              <a:rPr lang="es-ES" sz="1300" dirty="0" smtClean="0"/>
              <a:t>pobreza </a:t>
            </a:r>
            <a:r>
              <a:rPr lang="es-ES" sz="1300" dirty="0"/>
              <a:t>del país</a:t>
            </a:r>
            <a:r>
              <a:rPr lang="es-ES" sz="1300" dirty="0" smtClean="0"/>
              <a:t>.</a:t>
            </a:r>
            <a:endParaRPr lang="es-CO" sz="1300" dirty="0"/>
          </a:p>
          <a:p>
            <a:pPr marL="771525" lvl="3" indent="0">
              <a:buNone/>
            </a:pPr>
            <a:r>
              <a:rPr lang="es-ES" sz="1300" b="1" dirty="0">
                <a:solidFill>
                  <a:srgbClr val="C00000"/>
                </a:solidFill>
              </a:rPr>
              <a:t>Valores</a:t>
            </a:r>
            <a:endParaRPr lang="es-CO" sz="1300" dirty="0">
              <a:solidFill>
                <a:srgbClr val="C00000"/>
              </a:solidFill>
            </a:endParaRPr>
          </a:p>
          <a:p>
            <a:pPr marL="0" indent="0">
              <a:buNone/>
            </a:pPr>
            <a:r>
              <a:rPr lang="es-ES" sz="1300" dirty="0" smtClean="0"/>
              <a:t>	Servicio		Seriedad</a:t>
            </a:r>
          </a:p>
          <a:p>
            <a:pPr marL="0" indent="0">
              <a:buNone/>
            </a:pPr>
            <a:r>
              <a:rPr lang="es-ES" sz="1300" dirty="0" smtClean="0"/>
              <a:t>	Calidad			Cumplimiento</a:t>
            </a:r>
            <a:endParaRPr lang="es-CO" sz="1300" dirty="0"/>
          </a:p>
        </p:txBody>
      </p:sp>
      <p:sp>
        <p:nvSpPr>
          <p:cNvPr id="7"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6466046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59</a:t>
            </a:fld>
            <a:endParaRPr lang="en-US" dirty="0"/>
          </a:p>
        </p:txBody>
      </p:sp>
      <p:sp>
        <p:nvSpPr>
          <p:cNvPr id="6" name="Marcador de contenido 5"/>
          <p:cNvSpPr>
            <a:spLocks noGrp="1"/>
          </p:cNvSpPr>
          <p:nvPr>
            <p:ph idx="1"/>
          </p:nvPr>
        </p:nvSpPr>
        <p:spPr/>
        <p:txBody>
          <a:bodyPr/>
          <a:lstStyle/>
          <a:p>
            <a:pPr algn="just">
              <a:buClr>
                <a:srgbClr val="C00000"/>
              </a:buClr>
              <a:buFont typeface="Wingdings" panose="05000000000000000000" pitchFamily="2" charset="2"/>
              <a:buChar char="ü"/>
            </a:pPr>
            <a:r>
              <a:rPr lang="es-CO" dirty="0" smtClean="0"/>
              <a:t> </a:t>
            </a:r>
            <a:r>
              <a:rPr lang="es-CO" sz="2000" b="1" u="sng" dirty="0" smtClean="0"/>
              <a:t>Organizar: </a:t>
            </a:r>
          </a:p>
          <a:p>
            <a:pPr algn="just">
              <a:buClr>
                <a:srgbClr val="C00000"/>
              </a:buClr>
              <a:buFont typeface="Wingdings" panose="05000000000000000000" pitchFamily="2" charset="2"/>
              <a:buChar char="ü"/>
            </a:pPr>
            <a:endParaRPr lang="es-CO" b="1" u="sng" dirty="0" smtClean="0"/>
          </a:p>
        </p:txBody>
      </p:sp>
      <p:sp>
        <p:nvSpPr>
          <p:cNvPr id="9"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graphicFrame>
        <p:nvGraphicFramePr>
          <p:cNvPr id="7" name="Diagrama 6"/>
          <p:cNvGraphicFramePr/>
          <p:nvPr>
            <p:extLst>
              <p:ext uri="{D42A27DB-BD31-4B8C-83A1-F6EECF244321}">
                <p14:modId xmlns:p14="http://schemas.microsoft.com/office/powerpoint/2010/main" val="2122795213"/>
              </p:ext>
            </p:extLst>
          </p:nvPr>
        </p:nvGraphicFramePr>
        <p:xfrm>
          <a:off x="244549" y="1754371"/>
          <a:ext cx="6964325" cy="32867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15037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Objetivos Generales del Proyecto</a:t>
            </a:r>
            <a:endParaRPr lang="es-CO" sz="2400" b="1" dirty="0">
              <a:effectLst>
                <a:outerShdw blurRad="38100" dist="38100" dir="2700000" algn="tl">
                  <a:srgbClr val="000000">
                    <a:alpha val="43137"/>
                  </a:srgbClr>
                </a:outerShdw>
              </a:effectLst>
            </a:endParaRPr>
          </a:p>
        </p:txBody>
      </p:sp>
      <p:pic>
        <p:nvPicPr>
          <p:cNvPr id="6" name="Marcador de contenido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57200" y="1219640"/>
            <a:ext cx="1809750" cy="1198666"/>
          </a:xfrm>
        </p:spPr>
      </p:pic>
      <p:sp>
        <p:nvSpPr>
          <p:cNvPr id="4" name="Marcador de número de diapositiva 3"/>
          <p:cNvSpPr>
            <a:spLocks noGrp="1"/>
          </p:cNvSpPr>
          <p:nvPr>
            <p:ph type="sldNum" sz="quarter" idx="12"/>
          </p:nvPr>
        </p:nvSpPr>
        <p:spPr/>
        <p:txBody>
          <a:bodyPr/>
          <a:lstStyle/>
          <a:p>
            <a:fld id="{48F63A3B-78C7-47BE-AE5E-E10140E04643}" type="slidenum">
              <a:rPr lang="en-US" smtClean="0"/>
              <a:t>6</a:t>
            </a:fld>
            <a:endParaRPr lang="en-US" dirty="0"/>
          </a:p>
        </p:txBody>
      </p:sp>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0024" y="2453757"/>
            <a:ext cx="1219801" cy="1032765"/>
          </a:xfrm>
          <a:prstGeom prst="rect">
            <a:avLst/>
          </a:prstGeom>
        </p:spPr>
      </p:pic>
      <p:pic>
        <p:nvPicPr>
          <p:cNvPr id="8" name="Imagen 7"/>
          <p:cNvPicPr>
            <a:picLocks noChangeAspect="1"/>
          </p:cNvPicPr>
          <p:nvPr/>
        </p:nvPicPr>
        <p:blipFill rotWithShape="1">
          <a:blip r:embed="rId5" cstate="print">
            <a:extLst>
              <a:ext uri="{28A0092B-C50C-407E-A947-70E740481C1C}">
                <a14:useLocalDpi xmlns:a14="http://schemas.microsoft.com/office/drawing/2010/main" val="0"/>
              </a:ext>
            </a:extLst>
          </a:blip>
          <a:srcRect l="11539" t="20830" b="19729"/>
          <a:stretch/>
        </p:blipFill>
        <p:spPr>
          <a:xfrm>
            <a:off x="457200" y="3711604"/>
            <a:ext cx="2009776" cy="1350442"/>
          </a:xfrm>
          <a:prstGeom prst="rect">
            <a:avLst/>
          </a:prstGeom>
        </p:spPr>
      </p:pic>
      <p:pic>
        <p:nvPicPr>
          <p:cNvPr id="11" name="Imagen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16215" y="1102699"/>
            <a:ext cx="1697046" cy="1384172"/>
          </a:xfrm>
          <a:prstGeom prst="rect">
            <a:avLst/>
          </a:prstGeom>
        </p:spPr>
      </p:pic>
      <p:pic>
        <p:nvPicPr>
          <p:cNvPr id="9" name="Imagen 8"/>
          <p:cNvPicPr>
            <a:picLocks noChangeAspect="1"/>
          </p:cNvPicPr>
          <p:nvPr/>
        </p:nvPicPr>
        <p:blipFill rotWithShape="1">
          <a:blip r:embed="rId7">
            <a:extLst>
              <a:ext uri="{28A0092B-C50C-407E-A947-70E740481C1C}">
                <a14:useLocalDpi xmlns:a14="http://schemas.microsoft.com/office/drawing/2010/main" val="0"/>
              </a:ext>
            </a:extLst>
          </a:blip>
          <a:srcRect l="5000" t="4583" r="19082" b="12961"/>
          <a:stretch/>
        </p:blipFill>
        <p:spPr>
          <a:xfrm>
            <a:off x="3967323" y="3505672"/>
            <a:ext cx="1968312" cy="1289172"/>
          </a:xfrm>
          <a:prstGeom prst="rect">
            <a:avLst/>
          </a:prstGeom>
        </p:spPr>
      </p:pic>
      <p:pic>
        <p:nvPicPr>
          <p:cNvPr id="13" name="Imagen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46612" y="2764758"/>
            <a:ext cx="1460960" cy="803952"/>
          </a:xfrm>
          <a:prstGeom prst="rect">
            <a:avLst/>
          </a:prstGeom>
        </p:spPr>
      </p:pic>
      <p:pic>
        <p:nvPicPr>
          <p:cNvPr id="14" name="Imagen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07572" y="2772158"/>
            <a:ext cx="1451923" cy="803952"/>
          </a:xfrm>
          <a:prstGeom prst="rect">
            <a:avLst/>
          </a:prstGeom>
        </p:spPr>
      </p:pic>
      <p:sp>
        <p:nvSpPr>
          <p:cNvPr id="12" name="CuadroTexto 11"/>
          <p:cNvSpPr txBox="1"/>
          <p:nvPr/>
        </p:nvSpPr>
        <p:spPr>
          <a:xfrm>
            <a:off x="4004915" y="4767263"/>
            <a:ext cx="1920005" cy="276999"/>
          </a:xfrm>
          <a:prstGeom prst="rect">
            <a:avLst/>
          </a:prstGeom>
          <a:noFill/>
        </p:spPr>
        <p:txBody>
          <a:bodyPr wrap="square" rtlCol="0">
            <a:spAutoFit/>
          </a:bodyPr>
          <a:lstStyle>
            <a:defPPr>
              <a:defRPr lang="en-US"/>
            </a:defPPr>
            <a:lvl1pPr>
              <a:defRPr sz="1200"/>
            </a:lvl1pPr>
          </a:lstStyle>
          <a:p>
            <a:r>
              <a:rPr lang="es-CO" dirty="0" smtClean="0"/>
              <a:t>Incentivos del Gobierno</a:t>
            </a:r>
            <a:endParaRPr lang="es-CO" dirty="0"/>
          </a:p>
        </p:txBody>
      </p:sp>
      <p:sp>
        <p:nvSpPr>
          <p:cNvPr id="15" name="CuadroTexto 14"/>
          <p:cNvSpPr txBox="1"/>
          <p:nvPr/>
        </p:nvSpPr>
        <p:spPr>
          <a:xfrm>
            <a:off x="2186611" y="1102699"/>
            <a:ext cx="1920005" cy="646331"/>
          </a:xfrm>
          <a:prstGeom prst="rect">
            <a:avLst/>
          </a:prstGeom>
          <a:noFill/>
        </p:spPr>
        <p:txBody>
          <a:bodyPr wrap="square" rtlCol="0">
            <a:spAutoFit/>
          </a:bodyPr>
          <a:lstStyle>
            <a:defPPr>
              <a:defRPr lang="en-US"/>
            </a:defPPr>
            <a:lvl1pPr>
              <a:defRPr sz="1200"/>
            </a:lvl1pPr>
          </a:lstStyle>
          <a:p>
            <a:r>
              <a:rPr lang="es-CO" dirty="0" smtClean="0"/>
              <a:t>Cumplir los requerimientos de los </a:t>
            </a:r>
            <a:r>
              <a:rPr lang="es-CO" dirty="0" err="1" smtClean="0"/>
              <a:t>Stakeholders</a:t>
            </a:r>
            <a:endParaRPr lang="es-CO" dirty="0"/>
          </a:p>
        </p:txBody>
      </p:sp>
      <p:sp>
        <p:nvSpPr>
          <p:cNvPr id="16" name="CuadroTexto 15"/>
          <p:cNvSpPr txBox="1"/>
          <p:nvPr/>
        </p:nvSpPr>
        <p:spPr>
          <a:xfrm>
            <a:off x="88712" y="3526671"/>
            <a:ext cx="1920005" cy="461665"/>
          </a:xfrm>
          <a:prstGeom prst="rect">
            <a:avLst/>
          </a:prstGeom>
          <a:noFill/>
        </p:spPr>
        <p:txBody>
          <a:bodyPr wrap="square" rtlCol="0">
            <a:spAutoFit/>
          </a:bodyPr>
          <a:lstStyle>
            <a:defPPr>
              <a:defRPr lang="en-US"/>
            </a:defPPr>
            <a:lvl1pPr>
              <a:defRPr sz="1200"/>
            </a:lvl1pPr>
          </a:lstStyle>
          <a:p>
            <a:r>
              <a:rPr lang="es-CO" dirty="0" smtClean="0"/>
              <a:t>Cumplir los criterios del plan de calidad</a:t>
            </a:r>
            <a:endParaRPr lang="es-CO" dirty="0"/>
          </a:p>
        </p:txBody>
      </p:sp>
      <p:sp>
        <p:nvSpPr>
          <p:cNvPr id="17" name="CuadroTexto 16"/>
          <p:cNvSpPr txBox="1"/>
          <p:nvPr/>
        </p:nvSpPr>
        <p:spPr>
          <a:xfrm>
            <a:off x="1980843" y="4584438"/>
            <a:ext cx="1920005" cy="461665"/>
          </a:xfrm>
          <a:prstGeom prst="rect">
            <a:avLst/>
          </a:prstGeom>
          <a:noFill/>
        </p:spPr>
        <p:txBody>
          <a:bodyPr wrap="square" rtlCol="0">
            <a:spAutoFit/>
          </a:bodyPr>
          <a:lstStyle>
            <a:defPPr>
              <a:defRPr lang="en-US"/>
            </a:defPPr>
            <a:lvl1pPr>
              <a:defRPr sz="1200"/>
            </a:lvl1pPr>
          </a:lstStyle>
          <a:p>
            <a:r>
              <a:rPr lang="es-CO" dirty="0" smtClean="0"/>
              <a:t>Administrar los recursos de manera eficaz</a:t>
            </a:r>
            <a:endParaRPr lang="es-CO" dirty="0"/>
          </a:p>
        </p:txBody>
      </p:sp>
      <p:sp>
        <p:nvSpPr>
          <p:cNvPr id="18" name="CuadroTexto 17"/>
          <p:cNvSpPr txBox="1"/>
          <p:nvPr/>
        </p:nvSpPr>
        <p:spPr>
          <a:xfrm>
            <a:off x="2698923" y="3822373"/>
            <a:ext cx="2234584" cy="461665"/>
          </a:xfrm>
          <a:prstGeom prst="rect">
            <a:avLst/>
          </a:prstGeom>
          <a:noFill/>
        </p:spPr>
        <p:txBody>
          <a:bodyPr wrap="square" rtlCol="0">
            <a:spAutoFit/>
          </a:bodyPr>
          <a:lstStyle>
            <a:defPPr>
              <a:defRPr lang="en-US"/>
            </a:defPPr>
            <a:lvl1pPr>
              <a:defRPr sz="1200"/>
            </a:lvl1pPr>
          </a:lstStyle>
          <a:p>
            <a:r>
              <a:rPr lang="es-CO" dirty="0" smtClean="0"/>
              <a:t>Generar mayor rentabilidad a la compañía</a:t>
            </a:r>
            <a:endParaRPr lang="es-CO" dirty="0"/>
          </a:p>
        </p:txBody>
      </p:sp>
      <p:sp>
        <p:nvSpPr>
          <p:cNvPr id="19" name="CuadroTexto 18"/>
          <p:cNvSpPr txBox="1"/>
          <p:nvPr/>
        </p:nvSpPr>
        <p:spPr>
          <a:xfrm>
            <a:off x="2955851" y="2465274"/>
            <a:ext cx="3785191" cy="276999"/>
          </a:xfrm>
          <a:prstGeom prst="rect">
            <a:avLst/>
          </a:prstGeom>
          <a:noFill/>
        </p:spPr>
        <p:txBody>
          <a:bodyPr wrap="square" rtlCol="0">
            <a:spAutoFit/>
          </a:bodyPr>
          <a:lstStyle>
            <a:defPPr>
              <a:defRPr lang="en-US"/>
            </a:defPPr>
            <a:lvl1pPr>
              <a:defRPr sz="1200"/>
            </a:lvl1pPr>
          </a:lstStyle>
          <a:p>
            <a:r>
              <a:rPr lang="es-CO" dirty="0" smtClean="0"/>
              <a:t>Contribuir con el desarrollo económico de la región.</a:t>
            </a:r>
            <a:endParaRPr lang="es-CO" dirty="0"/>
          </a:p>
        </p:txBody>
      </p:sp>
    </p:spTree>
    <p:extLst>
      <p:ext uri="{BB962C8B-B14F-4D97-AF65-F5344CB8AC3E}">
        <p14:creationId xmlns:p14="http://schemas.microsoft.com/office/powerpoint/2010/main" val="32816861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60</a:t>
            </a:fld>
            <a:endParaRPr lang="en-US" dirty="0"/>
          </a:p>
        </p:txBody>
      </p:sp>
      <p:sp>
        <p:nvSpPr>
          <p:cNvPr id="6" name="Marcador de contenido 5"/>
          <p:cNvSpPr>
            <a:spLocks noGrp="1"/>
          </p:cNvSpPr>
          <p:nvPr>
            <p:ph idx="1"/>
          </p:nvPr>
        </p:nvSpPr>
        <p:spPr>
          <a:xfrm>
            <a:off x="471488" y="1108949"/>
            <a:ext cx="5915025" cy="3263504"/>
          </a:xfrm>
        </p:spPr>
        <p:txBody>
          <a:bodyPr/>
          <a:lstStyle/>
          <a:p>
            <a:pPr algn="just">
              <a:buClr>
                <a:srgbClr val="C00000"/>
              </a:buClr>
              <a:buFont typeface="Wingdings" panose="05000000000000000000" pitchFamily="2" charset="2"/>
              <a:buChar char="ü"/>
            </a:pPr>
            <a:r>
              <a:rPr lang="es-CO" dirty="0" smtClean="0"/>
              <a:t> </a:t>
            </a:r>
            <a:r>
              <a:rPr lang="es-CO" sz="2000" b="1" u="sng" dirty="0" smtClean="0"/>
              <a:t>Organizar: </a:t>
            </a:r>
          </a:p>
          <a:p>
            <a:pPr algn="just">
              <a:buClr>
                <a:srgbClr val="C00000"/>
              </a:buClr>
              <a:buFont typeface="Wingdings" panose="05000000000000000000" pitchFamily="2" charset="2"/>
              <a:buChar char="ü"/>
            </a:pPr>
            <a:endParaRPr lang="es-CO" b="1" u="sng" dirty="0" smtClean="0"/>
          </a:p>
        </p:txBody>
      </p:sp>
      <p:pic>
        <p:nvPicPr>
          <p:cNvPr id="7" name="Imagen 6"/>
          <p:cNvPicPr/>
          <p:nvPr/>
        </p:nvPicPr>
        <p:blipFill rotWithShape="1">
          <a:blip r:embed="rId3">
            <a:extLst>
              <a:ext uri="{28A0092B-C50C-407E-A947-70E740481C1C}">
                <a14:useLocalDpi xmlns:a14="http://schemas.microsoft.com/office/drawing/2010/main" val="0"/>
              </a:ext>
            </a:extLst>
          </a:blip>
          <a:srcRect r="9177"/>
          <a:stretch/>
        </p:blipFill>
        <p:spPr bwMode="auto">
          <a:xfrm>
            <a:off x="443547" y="1519952"/>
            <a:ext cx="5490528" cy="3263504"/>
          </a:xfrm>
          <a:prstGeom prst="rect">
            <a:avLst/>
          </a:prstGeom>
          <a:noFill/>
          <a:ln>
            <a:noFill/>
          </a:ln>
        </p:spPr>
      </p:pic>
      <p:sp>
        <p:nvSpPr>
          <p:cNvPr id="8"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034947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61</a:t>
            </a:fld>
            <a:endParaRPr lang="en-US" dirty="0"/>
          </a:p>
        </p:txBody>
      </p:sp>
      <p:sp>
        <p:nvSpPr>
          <p:cNvPr id="6" name="Marcador de contenido 5"/>
          <p:cNvSpPr>
            <a:spLocks noGrp="1"/>
          </p:cNvSpPr>
          <p:nvPr>
            <p:ph idx="1"/>
          </p:nvPr>
        </p:nvSpPr>
        <p:spPr/>
        <p:txBody>
          <a:bodyPr/>
          <a:lstStyle/>
          <a:p>
            <a:pPr algn="just">
              <a:buClr>
                <a:srgbClr val="C00000"/>
              </a:buClr>
              <a:buFont typeface="Wingdings" panose="05000000000000000000" pitchFamily="2" charset="2"/>
              <a:buChar char="ü"/>
            </a:pPr>
            <a:r>
              <a:rPr lang="es-CO" dirty="0" smtClean="0"/>
              <a:t> </a:t>
            </a:r>
            <a:r>
              <a:rPr lang="es-CO" sz="2000" b="1" u="sng" dirty="0" smtClean="0"/>
              <a:t>Integrar: </a:t>
            </a:r>
          </a:p>
          <a:p>
            <a:pPr algn="just">
              <a:buClr>
                <a:srgbClr val="C00000"/>
              </a:buClr>
              <a:buFont typeface="Wingdings" panose="05000000000000000000" pitchFamily="2" charset="2"/>
              <a:buChar char="ü"/>
            </a:pPr>
            <a:endParaRPr lang="es-CO" b="1" u="sng" dirty="0" smtClean="0"/>
          </a:p>
        </p:txBody>
      </p:sp>
      <p:pic>
        <p:nvPicPr>
          <p:cNvPr id="15" name="Imagen 1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48100" y="1369219"/>
            <a:ext cx="2807819" cy="3263504"/>
          </a:xfrm>
          <a:prstGeom prst="rect">
            <a:avLst/>
          </a:prstGeom>
          <a:noFill/>
          <a:ln>
            <a:noFill/>
          </a:ln>
        </p:spPr>
      </p:pic>
      <p:graphicFrame>
        <p:nvGraphicFramePr>
          <p:cNvPr id="5" name="Tabla 4"/>
          <p:cNvGraphicFramePr>
            <a:graphicFrameLocks noGrp="1"/>
          </p:cNvGraphicFramePr>
          <p:nvPr>
            <p:extLst>
              <p:ext uri="{D42A27DB-BD31-4B8C-83A1-F6EECF244321}">
                <p14:modId xmlns:p14="http://schemas.microsoft.com/office/powerpoint/2010/main" val="3515899952"/>
              </p:ext>
            </p:extLst>
          </p:nvPr>
        </p:nvGraphicFramePr>
        <p:xfrm>
          <a:off x="202082" y="1861602"/>
          <a:ext cx="3467099" cy="2457450"/>
        </p:xfrm>
        <a:graphic>
          <a:graphicData uri="http://schemas.openxmlformats.org/drawingml/2006/table">
            <a:tbl>
              <a:tblPr firstRow="1" firstCol="1" bandRow="1">
                <a:tableStyleId>{8799B23B-EC83-4686-B30A-512413B5E67A}</a:tableStyleId>
              </a:tblPr>
              <a:tblGrid>
                <a:gridCol w="1104899">
                  <a:extLst>
                    <a:ext uri="{9D8B030D-6E8A-4147-A177-3AD203B41FA5}">
                      <a16:colId xmlns:a16="http://schemas.microsoft.com/office/drawing/2014/main" xmlns="" val="20000"/>
                    </a:ext>
                  </a:extLst>
                </a:gridCol>
                <a:gridCol w="1657350">
                  <a:extLst>
                    <a:ext uri="{9D8B030D-6E8A-4147-A177-3AD203B41FA5}">
                      <a16:colId xmlns:a16="http://schemas.microsoft.com/office/drawing/2014/main" xmlns="" val="20001"/>
                    </a:ext>
                  </a:extLst>
                </a:gridCol>
                <a:gridCol w="704850">
                  <a:extLst>
                    <a:ext uri="{9D8B030D-6E8A-4147-A177-3AD203B41FA5}">
                      <a16:colId xmlns:a16="http://schemas.microsoft.com/office/drawing/2014/main" xmlns="" val="20002"/>
                    </a:ext>
                  </a:extLst>
                </a:gridCol>
              </a:tblGrid>
              <a:tr h="190500">
                <a:tc>
                  <a:txBody>
                    <a:bodyPr/>
                    <a:lstStyle/>
                    <a:p>
                      <a:pPr algn="ctr">
                        <a:lnSpc>
                          <a:spcPct val="107000"/>
                        </a:lnSpc>
                        <a:spcAft>
                          <a:spcPts val="0"/>
                        </a:spcAft>
                      </a:pPr>
                      <a:r>
                        <a:rPr lang="es-ES" sz="900" dirty="0">
                          <a:effectLst/>
                        </a:rPr>
                        <a:t>CARGOS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tc>
                  <a:txBody>
                    <a:bodyPr/>
                    <a:lstStyle/>
                    <a:p>
                      <a:pPr algn="ctr">
                        <a:lnSpc>
                          <a:spcPct val="107000"/>
                        </a:lnSpc>
                        <a:spcAft>
                          <a:spcPts val="0"/>
                        </a:spcAft>
                      </a:pPr>
                      <a:r>
                        <a:rPr lang="es-ES" sz="900" dirty="0">
                          <a:effectLst/>
                        </a:rPr>
                        <a:t>TIPO DE CONTRATO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tc>
                  <a:txBody>
                    <a:bodyPr/>
                    <a:lstStyle/>
                    <a:p>
                      <a:pPr algn="ctr">
                        <a:lnSpc>
                          <a:spcPct val="107000"/>
                        </a:lnSpc>
                        <a:spcAft>
                          <a:spcPts val="0"/>
                        </a:spcAft>
                      </a:pPr>
                      <a:r>
                        <a:rPr lang="es-ES" sz="900" dirty="0">
                          <a:effectLst/>
                        </a:rPr>
                        <a:t>SALARIO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solidFill>
                      <a:schemeClr val="bg1">
                        <a:lumMod val="65000"/>
                      </a:schemeClr>
                    </a:solidFill>
                  </a:tcPr>
                </a:tc>
                <a:extLst>
                  <a:ext uri="{0D108BD9-81ED-4DB2-BD59-A6C34878D82A}">
                    <a16:rowId xmlns:a16="http://schemas.microsoft.com/office/drawing/2014/main" xmlns="" val="10000"/>
                  </a:ext>
                </a:extLst>
              </a:tr>
              <a:tr h="323850">
                <a:tc>
                  <a:txBody>
                    <a:bodyPr/>
                    <a:lstStyle/>
                    <a:p>
                      <a:pPr>
                        <a:lnSpc>
                          <a:spcPct val="107000"/>
                        </a:lnSpc>
                        <a:spcAft>
                          <a:spcPts val="0"/>
                        </a:spcAft>
                      </a:pPr>
                      <a:r>
                        <a:rPr lang="es-ES" sz="900" dirty="0">
                          <a:effectLst/>
                        </a:rPr>
                        <a:t>Gerente</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ES" sz="900" dirty="0">
                          <a:effectLst/>
                        </a:rPr>
                        <a:t> Contrato Ordinario a Tiempo Indefinido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dirty="0" smtClean="0">
                          <a:effectLst/>
                        </a:rPr>
                        <a:t>3.500.000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1"/>
                  </a:ext>
                </a:extLst>
              </a:tr>
              <a:tr h="323850">
                <a:tc>
                  <a:txBody>
                    <a:bodyPr/>
                    <a:lstStyle/>
                    <a:p>
                      <a:pPr>
                        <a:lnSpc>
                          <a:spcPct val="107000"/>
                        </a:lnSpc>
                        <a:spcAft>
                          <a:spcPts val="0"/>
                        </a:spcAft>
                      </a:pPr>
                      <a:r>
                        <a:rPr lang="es-ES" sz="900" dirty="0">
                          <a:effectLst/>
                        </a:rPr>
                        <a:t>JEFE DE PRODUCCIÓN</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ES" sz="900" dirty="0">
                          <a:effectLst/>
                        </a:rPr>
                        <a:t> Contrato Ordinario a Tiempo Indefinido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dirty="0" smtClean="0">
                          <a:effectLst/>
                        </a:rPr>
                        <a:t>2.400.000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2"/>
                  </a:ext>
                </a:extLst>
              </a:tr>
              <a:tr h="323850">
                <a:tc>
                  <a:txBody>
                    <a:bodyPr/>
                    <a:lstStyle/>
                    <a:p>
                      <a:pPr>
                        <a:lnSpc>
                          <a:spcPct val="107000"/>
                        </a:lnSpc>
                        <a:spcAft>
                          <a:spcPts val="0"/>
                        </a:spcAft>
                      </a:pPr>
                      <a:r>
                        <a:rPr lang="es-ES" sz="900" dirty="0">
                          <a:effectLst/>
                        </a:rPr>
                        <a:t>AUXILIAR DE PRODUCCIÓN</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ES" sz="900" dirty="0">
                          <a:effectLst/>
                        </a:rPr>
                        <a:t> Contrato Ordinario a Tiempo Indefinido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dirty="0" smtClean="0">
                          <a:effectLst/>
                        </a:rPr>
                        <a:t>689.454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3"/>
                  </a:ext>
                </a:extLst>
              </a:tr>
              <a:tr h="323850">
                <a:tc>
                  <a:txBody>
                    <a:bodyPr/>
                    <a:lstStyle/>
                    <a:p>
                      <a:pPr>
                        <a:lnSpc>
                          <a:spcPct val="107000"/>
                        </a:lnSpc>
                        <a:spcAft>
                          <a:spcPts val="0"/>
                        </a:spcAft>
                      </a:pPr>
                      <a:r>
                        <a:rPr lang="es-ES" sz="900" dirty="0">
                          <a:effectLst/>
                        </a:rPr>
                        <a:t>ALIMENTADORES (3)</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ES" sz="900" dirty="0">
                          <a:effectLst/>
                        </a:rPr>
                        <a:t> Contrato Ordinario a Tiempo Indefinido – Con Salario Mínimo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baseline="0" dirty="0" smtClean="0">
                          <a:effectLst/>
                        </a:rPr>
                        <a:t> </a:t>
                      </a:r>
                      <a:r>
                        <a:rPr lang="es-ES" sz="900" dirty="0" smtClean="0">
                          <a:effectLst/>
                        </a:rPr>
                        <a:t>689.454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4"/>
                  </a:ext>
                </a:extLst>
              </a:tr>
              <a:tr h="323850">
                <a:tc>
                  <a:txBody>
                    <a:bodyPr/>
                    <a:lstStyle/>
                    <a:p>
                      <a:pPr>
                        <a:lnSpc>
                          <a:spcPct val="107000"/>
                        </a:lnSpc>
                        <a:spcAft>
                          <a:spcPts val="0"/>
                        </a:spcAft>
                      </a:pPr>
                      <a:r>
                        <a:rPr lang="es-ES" sz="900" dirty="0">
                          <a:effectLst/>
                        </a:rPr>
                        <a:t>SUPERVISORES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ES" sz="900" dirty="0">
                          <a:effectLst/>
                        </a:rPr>
                        <a:t> Contrato Ordinario a Tiempo Indefinido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baseline="0" dirty="0" smtClean="0">
                          <a:effectLst/>
                        </a:rPr>
                        <a:t> </a:t>
                      </a:r>
                      <a:r>
                        <a:rPr lang="es-ES" sz="900" dirty="0" smtClean="0">
                          <a:effectLst/>
                        </a:rPr>
                        <a:t>1.300.000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5"/>
                  </a:ext>
                </a:extLst>
              </a:tr>
              <a:tr h="323850">
                <a:tc>
                  <a:txBody>
                    <a:bodyPr/>
                    <a:lstStyle/>
                    <a:p>
                      <a:pPr>
                        <a:lnSpc>
                          <a:spcPct val="107000"/>
                        </a:lnSpc>
                        <a:spcAft>
                          <a:spcPts val="0"/>
                        </a:spcAft>
                      </a:pPr>
                      <a:r>
                        <a:rPr lang="es-ES" sz="900" dirty="0">
                          <a:effectLst/>
                        </a:rPr>
                        <a:t>CELADORES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just">
                        <a:lnSpc>
                          <a:spcPct val="107000"/>
                        </a:lnSpc>
                        <a:spcAft>
                          <a:spcPts val="0"/>
                        </a:spcAft>
                      </a:pPr>
                      <a:r>
                        <a:rPr lang="es-ES" sz="900" dirty="0">
                          <a:effectLst/>
                        </a:rPr>
                        <a:t> Contrato Ordinario a Tiempo Indefinido – Con Salario Mínimo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baseline="0" dirty="0" smtClean="0">
                          <a:effectLst/>
                        </a:rPr>
                        <a:t>  </a:t>
                      </a:r>
                      <a:r>
                        <a:rPr lang="es-ES" sz="900" dirty="0" smtClean="0">
                          <a:effectLst/>
                        </a:rPr>
                        <a:t>800.000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6"/>
                  </a:ext>
                </a:extLst>
              </a:tr>
              <a:tr h="323850">
                <a:tc>
                  <a:txBody>
                    <a:bodyPr/>
                    <a:lstStyle/>
                    <a:p>
                      <a:pPr>
                        <a:lnSpc>
                          <a:spcPct val="107000"/>
                        </a:lnSpc>
                        <a:spcAft>
                          <a:spcPts val="0"/>
                        </a:spcAft>
                      </a:pPr>
                      <a:r>
                        <a:rPr lang="es-ES" sz="900" dirty="0">
                          <a:effectLst/>
                        </a:rPr>
                        <a:t>AUXILIAR CONTABLE</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nSpc>
                          <a:spcPct val="107000"/>
                        </a:lnSpc>
                        <a:spcAft>
                          <a:spcPts val="0"/>
                        </a:spcAft>
                      </a:pPr>
                      <a:r>
                        <a:rPr lang="es-ES" sz="900" dirty="0">
                          <a:effectLst/>
                        </a:rPr>
                        <a:t> Contrato Ordinario a Tiempo Indefinido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tc>
                  <a:txBody>
                    <a:bodyPr/>
                    <a:lstStyle/>
                    <a:p>
                      <a:pPr algn="r">
                        <a:lnSpc>
                          <a:spcPct val="107000"/>
                        </a:lnSpc>
                        <a:spcAft>
                          <a:spcPts val="0"/>
                        </a:spcAft>
                      </a:pPr>
                      <a:r>
                        <a:rPr lang="es-ES" sz="900" dirty="0">
                          <a:effectLst/>
                        </a:rPr>
                        <a:t> $    </a:t>
                      </a:r>
                      <a:r>
                        <a:rPr lang="es-ES" sz="900" dirty="0" smtClean="0">
                          <a:effectLst/>
                        </a:rPr>
                        <a:t>689.454 </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7"/>
                  </a:ext>
                </a:extLst>
              </a:tr>
            </a:tbl>
          </a:graphicData>
        </a:graphic>
      </p:graphicFrame>
      <p:sp>
        <p:nvSpPr>
          <p:cNvPr id="9" name="CuadroTexto 8"/>
          <p:cNvSpPr txBox="1"/>
          <p:nvPr/>
        </p:nvSpPr>
        <p:spPr>
          <a:xfrm>
            <a:off x="74399" y="4620280"/>
            <a:ext cx="3930516" cy="523220"/>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b="1" i="1" dirty="0" smtClean="0">
                <a:latin typeface="+mn-lt"/>
              </a:rPr>
              <a:t>Se recomienda un plan de motivación de 7 millones de pesos anuales</a:t>
            </a:r>
            <a:endParaRPr lang="es-CO" b="1" i="1" dirty="0">
              <a:latin typeface="+mn-lt"/>
            </a:endParaRPr>
          </a:p>
        </p:txBody>
      </p:sp>
      <p:sp>
        <p:nvSpPr>
          <p:cNvPr id="10"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Estudios Administrativos</a:t>
            </a:r>
            <a:br>
              <a:rPr lang="es-CO" sz="2400" b="1" dirty="0" smtClean="0">
                <a:effectLst>
                  <a:outerShdw blurRad="38100" dist="38100" dir="2700000" algn="tl">
                    <a:srgbClr val="000000">
                      <a:alpha val="43137"/>
                    </a:srgbClr>
                  </a:outerShdw>
                </a:effectLst>
              </a:rPr>
            </a:br>
            <a:r>
              <a:rPr lang="es-CO" sz="2800" b="1" dirty="0" smtClean="0">
                <a:effectLst>
                  <a:outerShdw blurRad="38100" dist="38100" dir="2700000" algn="tl">
                    <a:srgbClr val="000000">
                      <a:alpha val="43137"/>
                    </a:srgbClr>
                  </a:outerShdw>
                </a:effectLst>
              </a:rPr>
              <a:t>RECOMENDACIONES</a:t>
            </a:r>
            <a:endParaRPr lang="es-CO"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1060118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87240" y="1768506"/>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3. </a:t>
            </a:r>
            <a:r>
              <a:rPr lang="es-CO" b="1" dirty="0" smtClean="0">
                <a:latin typeface="Trebuchet MS" panose="020B0603020202020204" pitchFamily="34" charset="0"/>
              </a:rPr>
              <a:t>FORMULACIÓN</a:t>
            </a:r>
            <a:br>
              <a:rPr lang="es-CO" b="1" dirty="0" smtClean="0">
                <a:latin typeface="Trebuchet MS" panose="020B0603020202020204" pitchFamily="34" charset="0"/>
              </a:rPr>
            </a:br>
            <a:r>
              <a:rPr lang="es-CO" sz="2800" b="1" i="1" dirty="0" smtClean="0">
                <a:solidFill>
                  <a:srgbClr val="C00000"/>
                </a:solidFill>
                <a:latin typeface="Trebuchet MS" panose="020B0603020202020204" pitchFamily="34" charset="0"/>
              </a:rPr>
              <a:t>Estudios de Costos </a:t>
            </a:r>
            <a:r>
              <a:rPr lang="es-CO" sz="2800" b="1" i="1" dirty="0">
                <a:solidFill>
                  <a:srgbClr val="C00000"/>
                </a:solidFill>
                <a:latin typeface="Trebuchet MS" panose="020B0603020202020204" pitchFamily="34" charset="0"/>
              </a:rPr>
              <a:t>y Beneficios, Presupuesto, Inversión y Financiamiento</a:t>
            </a:r>
            <a:endParaRPr lang="es-CO" b="1" dirty="0">
              <a:latin typeface="Trebuchet MS" panose="020B0603020202020204" pitchFamily="34" charset="0"/>
            </a:endParaRPr>
          </a:p>
        </p:txBody>
      </p:sp>
      <p:sp>
        <p:nvSpPr>
          <p:cNvPr id="5" name="4 Rectángulo"/>
          <p:cNvSpPr/>
          <p:nvPr/>
        </p:nvSpPr>
        <p:spPr>
          <a:xfrm>
            <a:off x="270579" y="2896684"/>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34544" y="3267337"/>
            <a:ext cx="2246990" cy="1706048"/>
          </a:xfrm>
          <a:prstGeom prst="rect">
            <a:avLst/>
          </a:prstGeom>
        </p:spPr>
      </p:pic>
    </p:spTree>
    <p:extLst>
      <p:ext uri="{BB962C8B-B14F-4D97-AF65-F5344CB8AC3E}">
        <p14:creationId xmlns:p14="http://schemas.microsoft.com/office/powerpoint/2010/main" val="256671989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63</a:t>
            </a:fld>
            <a:endParaRPr lang="en-US" dirty="0"/>
          </a:p>
        </p:txBody>
      </p:sp>
      <p:sp>
        <p:nvSpPr>
          <p:cNvPr id="6" name="Marcador de contenido 5"/>
          <p:cNvSpPr>
            <a:spLocks noGrp="1"/>
          </p:cNvSpPr>
          <p:nvPr>
            <p:ph idx="1"/>
          </p:nvPr>
        </p:nvSpPr>
        <p:spPr>
          <a:xfrm>
            <a:off x="471488" y="1369219"/>
            <a:ext cx="2466921" cy="449307"/>
          </a:xfrm>
        </p:spPr>
        <p:txBody>
          <a:bodyPr/>
          <a:lstStyle/>
          <a:p>
            <a:pPr algn="just">
              <a:buClr>
                <a:srgbClr val="C00000"/>
              </a:buClr>
              <a:buFont typeface="Wingdings" panose="05000000000000000000" pitchFamily="2" charset="2"/>
              <a:buChar char="ü"/>
            </a:pPr>
            <a:r>
              <a:rPr lang="es-CO" dirty="0" smtClean="0"/>
              <a:t> </a:t>
            </a:r>
            <a:r>
              <a:rPr lang="es-CO" sz="2000" b="1" u="sng" dirty="0" smtClean="0"/>
              <a:t>Supuestos Básicos </a:t>
            </a:r>
          </a:p>
          <a:p>
            <a:pPr algn="just">
              <a:buClr>
                <a:srgbClr val="C00000"/>
              </a:buClr>
              <a:buFont typeface="Wingdings" panose="05000000000000000000" pitchFamily="2" charset="2"/>
              <a:buChar char="ü"/>
            </a:pPr>
            <a:endParaRPr lang="es-CO" b="1" u="sng" dirty="0" smtClean="0"/>
          </a:p>
          <a:p>
            <a:pPr marL="0" indent="0" algn="just">
              <a:buClr>
                <a:srgbClr val="C00000"/>
              </a:buClr>
              <a:buNone/>
            </a:pPr>
            <a:endParaRPr lang="es-CO" b="1" u="sng" dirty="0" smtClean="0"/>
          </a:p>
        </p:txBody>
      </p:sp>
      <p:sp>
        <p:nvSpPr>
          <p:cNvPr id="9" name="CuadroTexto 8"/>
          <p:cNvSpPr txBox="1"/>
          <p:nvPr/>
        </p:nvSpPr>
        <p:spPr>
          <a:xfrm>
            <a:off x="625871" y="3516152"/>
            <a:ext cx="1495111" cy="830997"/>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sz="1200" i="1" dirty="0" smtClean="0">
                <a:latin typeface="+mn-lt"/>
              </a:rPr>
              <a:t>Precios, costos y gastos de venta aumentan con el IPC</a:t>
            </a:r>
            <a:endParaRPr lang="es-CO" sz="1200" i="1" dirty="0">
              <a:latin typeface="+mn-lt"/>
            </a:endParaRPr>
          </a:p>
        </p:txBody>
      </p:sp>
      <p:sp>
        <p:nvSpPr>
          <p:cNvPr id="10"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HALLAZGOS</a:t>
            </a:r>
            <a:endParaRPr lang="es-CO" sz="3200" b="1" dirty="0">
              <a:effectLst>
                <a:outerShdw blurRad="38100" dist="38100" dir="2700000" algn="tl">
                  <a:srgbClr val="000000">
                    <a:alpha val="43137"/>
                  </a:srgbClr>
                </a:outerShdw>
              </a:effectLst>
            </a:endParaRPr>
          </a:p>
        </p:txBody>
      </p:sp>
      <p:graphicFrame>
        <p:nvGraphicFramePr>
          <p:cNvPr id="3" name="Tabla 2"/>
          <p:cNvGraphicFramePr>
            <a:graphicFrameLocks noGrp="1"/>
          </p:cNvGraphicFramePr>
          <p:nvPr>
            <p:extLst>
              <p:ext uri="{D42A27DB-BD31-4B8C-83A1-F6EECF244321}">
                <p14:modId xmlns:p14="http://schemas.microsoft.com/office/powerpoint/2010/main" val="510769229"/>
              </p:ext>
            </p:extLst>
          </p:nvPr>
        </p:nvGraphicFramePr>
        <p:xfrm>
          <a:off x="3259475" y="1227762"/>
          <a:ext cx="2626550" cy="1371600"/>
        </p:xfrm>
        <a:graphic>
          <a:graphicData uri="http://schemas.openxmlformats.org/drawingml/2006/table">
            <a:tbl>
              <a:tblPr firstRow="1" bandRow="1">
                <a:tableStyleId>{8799B23B-EC83-4686-B30A-512413B5E67A}</a:tableStyleId>
              </a:tblPr>
              <a:tblGrid>
                <a:gridCol w="1759204">
                  <a:extLst>
                    <a:ext uri="{9D8B030D-6E8A-4147-A177-3AD203B41FA5}">
                      <a16:colId xmlns:a16="http://schemas.microsoft.com/office/drawing/2014/main" xmlns="" val="20000"/>
                    </a:ext>
                  </a:extLst>
                </a:gridCol>
                <a:gridCol w="867346">
                  <a:extLst>
                    <a:ext uri="{9D8B030D-6E8A-4147-A177-3AD203B41FA5}">
                      <a16:colId xmlns:a16="http://schemas.microsoft.com/office/drawing/2014/main" xmlns="" val="20001"/>
                    </a:ext>
                  </a:extLst>
                </a:gridCol>
              </a:tblGrid>
              <a:tr h="236520">
                <a:tc>
                  <a:txBody>
                    <a:bodyPr/>
                    <a:lstStyle/>
                    <a:p>
                      <a:pPr algn="ctr"/>
                      <a:r>
                        <a:rPr lang="es-CO" sz="1200" dirty="0" smtClean="0"/>
                        <a:t>ASPECTO</a:t>
                      </a:r>
                      <a:endParaRPr lang="es-CO" sz="1200" dirty="0"/>
                    </a:p>
                  </a:txBody>
                  <a:tcPr>
                    <a:solidFill>
                      <a:schemeClr val="bg1">
                        <a:lumMod val="75000"/>
                      </a:schemeClr>
                    </a:solidFill>
                  </a:tcPr>
                </a:tc>
                <a:tc>
                  <a:txBody>
                    <a:bodyPr/>
                    <a:lstStyle/>
                    <a:p>
                      <a:pPr algn="ctr"/>
                      <a:r>
                        <a:rPr lang="es-CO" sz="1200" dirty="0" smtClean="0"/>
                        <a:t>SUPUESTO</a:t>
                      </a:r>
                      <a:endParaRPr lang="es-CO" sz="1200" dirty="0"/>
                    </a:p>
                  </a:txBody>
                  <a:tcPr>
                    <a:solidFill>
                      <a:schemeClr val="bg1">
                        <a:lumMod val="75000"/>
                      </a:schemeClr>
                    </a:solidFill>
                  </a:tcPr>
                </a:tc>
                <a:extLst>
                  <a:ext uri="{0D108BD9-81ED-4DB2-BD59-A6C34878D82A}">
                    <a16:rowId xmlns:a16="http://schemas.microsoft.com/office/drawing/2014/main" xmlns="" val="10000"/>
                  </a:ext>
                </a:extLst>
              </a:tr>
              <a:tr h="270210">
                <a:tc>
                  <a:txBody>
                    <a:bodyPr/>
                    <a:lstStyle/>
                    <a:p>
                      <a:r>
                        <a:rPr lang="es-CO" sz="1200" dirty="0" smtClean="0"/>
                        <a:t>IPC</a:t>
                      </a:r>
                      <a:endParaRPr lang="es-CO" sz="1200" dirty="0"/>
                    </a:p>
                  </a:txBody>
                  <a:tcPr/>
                </a:tc>
                <a:tc>
                  <a:txBody>
                    <a:bodyPr/>
                    <a:lstStyle/>
                    <a:p>
                      <a:pPr algn="r"/>
                      <a:r>
                        <a:rPr lang="es-CO" sz="1200" dirty="0" smtClean="0"/>
                        <a:t>3,48%</a:t>
                      </a:r>
                      <a:endParaRPr lang="es-CO" sz="1200" dirty="0"/>
                    </a:p>
                  </a:txBody>
                  <a:tcPr/>
                </a:tc>
                <a:extLst>
                  <a:ext uri="{0D108BD9-81ED-4DB2-BD59-A6C34878D82A}">
                    <a16:rowId xmlns:a16="http://schemas.microsoft.com/office/drawing/2014/main" xmlns="" val="10001"/>
                  </a:ext>
                </a:extLst>
              </a:tr>
              <a:tr h="216784">
                <a:tc>
                  <a:txBody>
                    <a:bodyPr/>
                    <a:lstStyle/>
                    <a:p>
                      <a:r>
                        <a:rPr lang="es-CO" sz="1200" dirty="0" smtClean="0"/>
                        <a:t>DTF</a:t>
                      </a:r>
                      <a:endParaRPr lang="es-CO" sz="1200" dirty="0"/>
                    </a:p>
                  </a:txBody>
                  <a:tcPr/>
                </a:tc>
                <a:tc>
                  <a:txBody>
                    <a:bodyPr/>
                    <a:lstStyle/>
                    <a:p>
                      <a:pPr algn="r"/>
                      <a:r>
                        <a:rPr lang="es-CO" sz="1200" dirty="0" smtClean="0"/>
                        <a:t>6,02%</a:t>
                      </a:r>
                      <a:endParaRPr lang="es-CO" sz="1200" dirty="0"/>
                    </a:p>
                  </a:txBody>
                  <a:tcPr/>
                </a:tc>
                <a:extLst>
                  <a:ext uri="{0D108BD9-81ED-4DB2-BD59-A6C34878D82A}">
                    <a16:rowId xmlns:a16="http://schemas.microsoft.com/office/drawing/2014/main" xmlns="" val="10002"/>
                  </a:ext>
                </a:extLst>
              </a:tr>
              <a:tr h="235278">
                <a:tc>
                  <a:txBody>
                    <a:bodyPr/>
                    <a:lstStyle/>
                    <a:p>
                      <a:r>
                        <a:rPr lang="es-CO" sz="1200" dirty="0" smtClean="0"/>
                        <a:t>Horizonte</a:t>
                      </a:r>
                      <a:r>
                        <a:rPr lang="es-CO" sz="1200" baseline="0" dirty="0" smtClean="0"/>
                        <a:t> de Planeación </a:t>
                      </a:r>
                      <a:endParaRPr lang="es-CO" sz="1200" dirty="0"/>
                    </a:p>
                  </a:txBody>
                  <a:tcPr/>
                </a:tc>
                <a:tc>
                  <a:txBody>
                    <a:bodyPr/>
                    <a:lstStyle/>
                    <a:p>
                      <a:pPr algn="r"/>
                      <a:r>
                        <a:rPr lang="es-CO" sz="1200" dirty="0" smtClean="0"/>
                        <a:t>10 años</a:t>
                      </a:r>
                      <a:endParaRPr lang="es-CO" sz="1200" dirty="0"/>
                    </a:p>
                  </a:txBody>
                  <a:tcPr/>
                </a:tc>
                <a:extLst>
                  <a:ext uri="{0D108BD9-81ED-4DB2-BD59-A6C34878D82A}">
                    <a16:rowId xmlns:a16="http://schemas.microsoft.com/office/drawing/2014/main" xmlns="" val="10003"/>
                  </a:ext>
                </a:extLst>
              </a:tr>
              <a:tr h="269183">
                <a:tc>
                  <a:txBody>
                    <a:bodyPr/>
                    <a:lstStyle/>
                    <a:p>
                      <a:r>
                        <a:rPr lang="es-CO" sz="1200" dirty="0" smtClean="0"/>
                        <a:t>Impuesto de Renta</a:t>
                      </a:r>
                      <a:endParaRPr lang="es-CO" sz="1200" dirty="0"/>
                    </a:p>
                  </a:txBody>
                  <a:tcPr/>
                </a:tc>
                <a:tc>
                  <a:txBody>
                    <a:bodyPr/>
                    <a:lstStyle/>
                    <a:p>
                      <a:pPr algn="r"/>
                      <a:r>
                        <a:rPr lang="es-CO" sz="1200" dirty="0" smtClean="0"/>
                        <a:t>33%</a:t>
                      </a:r>
                      <a:endParaRPr lang="es-CO" sz="1200" dirty="0"/>
                    </a:p>
                  </a:txBody>
                  <a:tcPr/>
                </a:tc>
                <a:extLst>
                  <a:ext uri="{0D108BD9-81ED-4DB2-BD59-A6C34878D82A}">
                    <a16:rowId xmlns:a16="http://schemas.microsoft.com/office/drawing/2014/main" xmlns="" val="10004"/>
                  </a:ext>
                </a:extLst>
              </a:tr>
            </a:tbl>
          </a:graphicData>
        </a:graphic>
      </p:graphicFrame>
      <p:sp>
        <p:nvSpPr>
          <p:cNvPr id="7" name="Rectángulo 6"/>
          <p:cNvSpPr/>
          <p:nvPr/>
        </p:nvSpPr>
        <p:spPr>
          <a:xfrm rot="16200000">
            <a:off x="-350445" y="3754356"/>
            <a:ext cx="1643865" cy="381949"/>
          </a:xfrm>
          <a:prstGeom prst="rect">
            <a:avLst/>
          </a:prstGeom>
          <a:solidFill>
            <a:schemeClr val="tx1">
              <a:lumMod val="75000"/>
              <a:lumOff val="25000"/>
            </a:schemeClr>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16200000"/>
              </a:camera>
              <a:lightRig rig="threePt" dir="t"/>
            </a:scene3d>
          </a:bodyPr>
          <a:lstStyle/>
          <a:p>
            <a:pPr algn="ctr"/>
            <a:r>
              <a:rPr lang="es-CO" sz="2400" dirty="0" smtClean="0"/>
              <a:t>E. Mercado</a:t>
            </a:r>
            <a:endParaRPr lang="es-CO" sz="2400" dirty="0"/>
          </a:p>
        </p:txBody>
      </p:sp>
      <p:sp>
        <p:nvSpPr>
          <p:cNvPr id="11" name="Rectángulo 10"/>
          <p:cNvSpPr/>
          <p:nvPr/>
        </p:nvSpPr>
        <p:spPr>
          <a:xfrm rot="16200000">
            <a:off x="1735139" y="3763420"/>
            <a:ext cx="1643865" cy="381949"/>
          </a:xfrm>
          <a:prstGeom prst="rect">
            <a:avLst/>
          </a:prstGeom>
          <a:solidFill>
            <a:schemeClr val="tx1">
              <a:lumMod val="75000"/>
              <a:lumOff val="25000"/>
            </a:schemeClr>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16200000"/>
              </a:camera>
              <a:lightRig rig="threePt" dir="t"/>
            </a:scene3d>
          </a:bodyPr>
          <a:lstStyle/>
          <a:p>
            <a:pPr algn="ctr"/>
            <a:r>
              <a:rPr lang="es-CO" sz="2400" dirty="0" smtClean="0"/>
              <a:t>E. Técnico</a:t>
            </a:r>
            <a:endParaRPr lang="es-CO" sz="2400" dirty="0"/>
          </a:p>
        </p:txBody>
      </p:sp>
      <p:sp>
        <p:nvSpPr>
          <p:cNvPr id="12" name="CuadroTexto 11"/>
          <p:cNvSpPr txBox="1"/>
          <p:nvPr/>
        </p:nvSpPr>
        <p:spPr>
          <a:xfrm>
            <a:off x="2757879" y="2777489"/>
            <a:ext cx="1495111" cy="2308324"/>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sz="1200" i="1" dirty="0" smtClean="0">
                <a:latin typeface="+mn-lt"/>
              </a:rPr>
              <a:t>Gastos y costos Operativos aumentan con el IPC</a:t>
            </a:r>
          </a:p>
          <a:p>
            <a:pPr marL="285750" indent="-285750">
              <a:buClr>
                <a:srgbClr val="C00000"/>
              </a:buClr>
              <a:buFont typeface="Wingdings" panose="05000000000000000000" pitchFamily="2" charset="2"/>
              <a:buChar char="ü"/>
            </a:pPr>
            <a:r>
              <a:rPr lang="es-CO" sz="1200" i="1" u="sng" dirty="0" smtClean="0">
                <a:latin typeface="+mn-lt"/>
              </a:rPr>
              <a:t>Depreciaciones:</a:t>
            </a:r>
          </a:p>
          <a:p>
            <a:pPr>
              <a:buClr>
                <a:srgbClr val="C00000"/>
              </a:buClr>
            </a:pPr>
            <a:r>
              <a:rPr lang="es-CO" sz="1200" i="1" dirty="0" smtClean="0">
                <a:latin typeface="+mn-lt"/>
              </a:rPr>
              <a:t>Geomembranas (10 años)</a:t>
            </a:r>
          </a:p>
          <a:p>
            <a:pPr>
              <a:buClr>
                <a:srgbClr val="C00000"/>
              </a:buClr>
            </a:pPr>
            <a:r>
              <a:rPr lang="es-CO" sz="1200" i="1" dirty="0" smtClean="0">
                <a:latin typeface="+mn-lt"/>
              </a:rPr>
              <a:t>Gastos preparación terreno (10 años)</a:t>
            </a:r>
          </a:p>
          <a:p>
            <a:pPr>
              <a:buClr>
                <a:srgbClr val="C00000"/>
              </a:buClr>
            </a:pPr>
            <a:r>
              <a:rPr lang="es-CO" sz="1200" i="1" dirty="0" smtClean="0">
                <a:latin typeface="+mn-lt"/>
              </a:rPr>
              <a:t>Herramientas y Equipos (1 a 10 años)</a:t>
            </a:r>
            <a:endParaRPr lang="es-CO" sz="1200" i="1" dirty="0">
              <a:latin typeface="+mn-lt"/>
            </a:endParaRPr>
          </a:p>
        </p:txBody>
      </p:sp>
      <p:sp>
        <p:nvSpPr>
          <p:cNvPr id="13" name="Rectángulo 12"/>
          <p:cNvSpPr/>
          <p:nvPr/>
        </p:nvSpPr>
        <p:spPr>
          <a:xfrm rot="16200000">
            <a:off x="3803697" y="3763420"/>
            <a:ext cx="1643865" cy="381949"/>
          </a:xfrm>
          <a:prstGeom prst="rect">
            <a:avLst/>
          </a:prstGeom>
          <a:solidFill>
            <a:schemeClr val="tx1">
              <a:lumMod val="75000"/>
              <a:lumOff val="25000"/>
            </a:schemeClr>
          </a:solidFill>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rot lat="0" lon="0" rev="16200000"/>
              </a:camera>
              <a:lightRig rig="threePt" dir="t"/>
            </a:scene3d>
          </a:bodyPr>
          <a:lstStyle/>
          <a:p>
            <a:pPr algn="ctr"/>
            <a:r>
              <a:rPr lang="es-CO" sz="1600" dirty="0" smtClean="0"/>
              <a:t>E. Administrativo</a:t>
            </a:r>
            <a:endParaRPr lang="es-CO" sz="1600" dirty="0"/>
          </a:p>
        </p:txBody>
      </p:sp>
      <p:sp>
        <p:nvSpPr>
          <p:cNvPr id="14" name="CuadroTexto 13"/>
          <p:cNvSpPr txBox="1"/>
          <p:nvPr/>
        </p:nvSpPr>
        <p:spPr>
          <a:xfrm>
            <a:off x="4816604" y="2777489"/>
            <a:ext cx="1495111" cy="2123658"/>
          </a:xfrm>
          <a:prstGeom prst="rect">
            <a:avLst/>
          </a:prstGeom>
          <a:noFill/>
        </p:spPr>
        <p:txBody>
          <a:bodyPr wrap="square" rtlCol="0">
            <a:spAutoFit/>
          </a:bodyPr>
          <a:lstStyle/>
          <a:p>
            <a:pPr marL="285750" indent="-285750">
              <a:buClr>
                <a:srgbClr val="C00000"/>
              </a:buClr>
              <a:buFont typeface="Wingdings" panose="05000000000000000000" pitchFamily="2" charset="2"/>
              <a:buChar char="ü"/>
            </a:pPr>
            <a:r>
              <a:rPr lang="es-CO" sz="1200" i="1" dirty="0" smtClean="0">
                <a:latin typeface="+mn-lt"/>
              </a:rPr>
              <a:t>Gastos Administrativos aumentan con el IPC</a:t>
            </a:r>
          </a:p>
          <a:p>
            <a:pPr marL="285750" indent="-285750">
              <a:buClr>
                <a:srgbClr val="C00000"/>
              </a:buClr>
              <a:buFont typeface="Wingdings" panose="05000000000000000000" pitchFamily="2" charset="2"/>
              <a:buChar char="ü"/>
            </a:pPr>
            <a:r>
              <a:rPr lang="es-CO" sz="1200" i="1" dirty="0" smtClean="0">
                <a:latin typeface="+mn-lt"/>
              </a:rPr>
              <a:t>Computador se deprecia a 3 años</a:t>
            </a:r>
          </a:p>
          <a:p>
            <a:pPr marL="285750" indent="-285750">
              <a:buClr>
                <a:srgbClr val="C00000"/>
              </a:buClr>
              <a:buFont typeface="Wingdings" panose="05000000000000000000" pitchFamily="2" charset="2"/>
              <a:buChar char="ü"/>
            </a:pPr>
            <a:r>
              <a:rPr lang="es-CO" sz="1200" i="1" dirty="0" smtClean="0">
                <a:latin typeface="+mn-lt"/>
              </a:rPr>
              <a:t>Salarios incluyen factor prestacional legal</a:t>
            </a:r>
            <a:endParaRPr lang="es-CO" sz="1200" i="1" dirty="0">
              <a:latin typeface="+mn-lt"/>
            </a:endParaRPr>
          </a:p>
        </p:txBody>
      </p:sp>
    </p:spTree>
    <p:extLst>
      <p:ext uri="{BB962C8B-B14F-4D97-AF65-F5344CB8AC3E}">
        <p14:creationId xmlns:p14="http://schemas.microsoft.com/office/powerpoint/2010/main" val="291090298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64</a:t>
            </a:fld>
            <a:endParaRPr lang="en-US" dirty="0"/>
          </a:p>
        </p:txBody>
      </p:sp>
      <p:sp>
        <p:nvSpPr>
          <p:cNvPr id="6" name="Marcador de contenido 5"/>
          <p:cNvSpPr>
            <a:spLocks noGrp="1"/>
          </p:cNvSpPr>
          <p:nvPr>
            <p:ph idx="1"/>
          </p:nvPr>
        </p:nvSpPr>
        <p:spPr>
          <a:xfrm>
            <a:off x="471488" y="1740556"/>
            <a:ext cx="4860800" cy="449307"/>
          </a:xfrm>
        </p:spPr>
        <p:txBody>
          <a:bodyPr>
            <a:normAutofit/>
          </a:bodyPr>
          <a:lstStyle/>
          <a:p>
            <a:pPr algn="just">
              <a:buClr>
                <a:srgbClr val="C00000"/>
              </a:buClr>
              <a:buFont typeface="Wingdings" panose="05000000000000000000" pitchFamily="2" charset="2"/>
              <a:buChar char="ü"/>
            </a:pPr>
            <a:r>
              <a:rPr lang="es-CO" dirty="0" smtClean="0"/>
              <a:t> </a:t>
            </a:r>
            <a:r>
              <a:rPr lang="es-CO" sz="2000" b="1" u="sng" dirty="0" smtClean="0"/>
              <a:t>Beneficios:</a:t>
            </a:r>
            <a:r>
              <a:rPr lang="es-CO" sz="2000" dirty="0" smtClean="0"/>
              <a:t>  Ventas (Precios y Cantidades)</a:t>
            </a:r>
            <a:r>
              <a:rPr lang="es-CO" sz="2000" b="1" u="sng" dirty="0" smtClean="0"/>
              <a:t> </a:t>
            </a:r>
          </a:p>
          <a:p>
            <a:pPr algn="just">
              <a:buClr>
                <a:srgbClr val="C00000"/>
              </a:buClr>
              <a:buFont typeface="Wingdings" panose="05000000000000000000" pitchFamily="2" charset="2"/>
              <a:buChar char="ü"/>
            </a:pPr>
            <a:endParaRPr lang="es-CO" b="1" u="sng" dirty="0" smtClean="0"/>
          </a:p>
          <a:p>
            <a:pPr marL="0" indent="0" algn="just">
              <a:buClr>
                <a:srgbClr val="C00000"/>
              </a:buClr>
              <a:buNone/>
            </a:pPr>
            <a:endParaRPr lang="es-CO"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de Mercado</a:t>
            </a:r>
            <a:endParaRPr lang="es-CO" sz="2400" b="1" dirty="0">
              <a:effectLst>
                <a:outerShdw blurRad="38100" dist="38100" dir="2700000" algn="tl">
                  <a:srgbClr val="000000">
                    <a:alpha val="43137"/>
                  </a:srgbClr>
                </a:outerShdw>
              </a:effectLst>
            </a:endParaRPr>
          </a:p>
        </p:txBody>
      </p:sp>
      <p:pic>
        <p:nvPicPr>
          <p:cNvPr id="7" name="Imagen 6"/>
          <p:cNvPicPr>
            <a:picLocks noChangeAspect="1"/>
          </p:cNvPicPr>
          <p:nvPr/>
        </p:nvPicPr>
        <p:blipFill>
          <a:blip r:embed="rId2"/>
          <a:stretch>
            <a:fillRect/>
          </a:stretch>
        </p:blipFill>
        <p:spPr>
          <a:xfrm>
            <a:off x="800100" y="2322792"/>
            <a:ext cx="4739756" cy="2311542"/>
          </a:xfrm>
          <a:prstGeom prst="rect">
            <a:avLst/>
          </a:prstGeom>
        </p:spPr>
      </p:pic>
    </p:spTree>
    <p:extLst>
      <p:ext uri="{BB962C8B-B14F-4D97-AF65-F5344CB8AC3E}">
        <p14:creationId xmlns:p14="http://schemas.microsoft.com/office/powerpoint/2010/main" val="126992500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65</a:t>
            </a:fld>
            <a:endParaRPr lang="en-US" dirty="0"/>
          </a:p>
        </p:txBody>
      </p:sp>
      <p:sp>
        <p:nvSpPr>
          <p:cNvPr id="6" name="Marcador de contenido 5"/>
          <p:cNvSpPr>
            <a:spLocks noGrp="1"/>
          </p:cNvSpPr>
          <p:nvPr>
            <p:ph idx="1"/>
          </p:nvPr>
        </p:nvSpPr>
        <p:spPr>
          <a:xfrm>
            <a:off x="379020" y="1085565"/>
            <a:ext cx="5693006" cy="824341"/>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Inversión </a:t>
            </a:r>
            <a:r>
              <a:rPr lang="es-CO" sz="1600" b="1" u="sng" dirty="0"/>
              <a:t>inicial y gastos anuales en promoción y </a:t>
            </a:r>
            <a:r>
              <a:rPr lang="es-CO" sz="1600" b="1" u="sng" dirty="0" smtClean="0"/>
              <a:t>publicidad:</a:t>
            </a:r>
            <a:endParaRPr lang="es-CO" sz="1200" b="1" u="sng" dirty="0" smtClean="0"/>
          </a:p>
          <a:p>
            <a:pPr marL="0" indent="0" algn="just">
              <a:buClr>
                <a:srgbClr val="C00000"/>
              </a:buClr>
              <a:buNone/>
            </a:pP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de Mercado</a:t>
            </a:r>
            <a:endParaRPr lang="es-CO" sz="2400" b="1" dirty="0">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stretch>
            <a:fillRect/>
          </a:stretch>
        </p:blipFill>
        <p:spPr>
          <a:xfrm>
            <a:off x="1171942" y="1497735"/>
            <a:ext cx="4543057" cy="3443234"/>
          </a:xfrm>
          <a:prstGeom prst="rect">
            <a:avLst/>
          </a:prstGeom>
        </p:spPr>
      </p:pic>
    </p:spTree>
    <p:extLst>
      <p:ext uri="{BB962C8B-B14F-4D97-AF65-F5344CB8AC3E}">
        <p14:creationId xmlns:p14="http://schemas.microsoft.com/office/powerpoint/2010/main" val="156835457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66</a:t>
            </a:fld>
            <a:endParaRPr lang="en-US" dirty="0"/>
          </a:p>
        </p:txBody>
      </p:sp>
      <p:sp>
        <p:nvSpPr>
          <p:cNvPr id="6" name="Marcador de contenido 5"/>
          <p:cNvSpPr>
            <a:spLocks noGrp="1"/>
          </p:cNvSpPr>
          <p:nvPr>
            <p:ph idx="1"/>
          </p:nvPr>
        </p:nvSpPr>
        <p:spPr>
          <a:xfrm>
            <a:off x="379020" y="1085566"/>
            <a:ext cx="2036315" cy="527478"/>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Inversión Inicial:</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Técnicos</a:t>
            </a:r>
            <a:endParaRPr lang="es-CO" sz="2400" b="1" dirty="0">
              <a:effectLst>
                <a:outerShdw blurRad="38100" dist="38100" dir="2700000" algn="tl">
                  <a:srgbClr val="000000">
                    <a:alpha val="43137"/>
                  </a:srgbClr>
                </a:outerShdw>
              </a:effectLst>
            </a:endParaRPr>
          </a:p>
        </p:txBody>
      </p:sp>
      <p:sp>
        <p:nvSpPr>
          <p:cNvPr id="11" name="Marcador de contenido 5"/>
          <p:cNvSpPr txBox="1">
            <a:spLocks/>
          </p:cNvSpPr>
          <p:nvPr/>
        </p:nvSpPr>
        <p:spPr>
          <a:xfrm>
            <a:off x="3578673" y="1060288"/>
            <a:ext cx="2036315" cy="527478"/>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Capital de trabajo</a:t>
            </a:r>
            <a:endParaRPr lang="es-CO" sz="1200" b="1" u="sng" dirty="0" smtClean="0"/>
          </a:p>
        </p:txBody>
      </p:sp>
      <p:pic>
        <p:nvPicPr>
          <p:cNvPr id="2" name="Imagen 1"/>
          <p:cNvPicPr>
            <a:picLocks noChangeAspect="1"/>
          </p:cNvPicPr>
          <p:nvPr/>
        </p:nvPicPr>
        <p:blipFill>
          <a:blip r:embed="rId2"/>
          <a:stretch>
            <a:fillRect/>
          </a:stretch>
        </p:blipFill>
        <p:spPr>
          <a:xfrm>
            <a:off x="379020" y="2628282"/>
            <a:ext cx="3615696" cy="2431875"/>
          </a:xfrm>
          <a:prstGeom prst="rect">
            <a:avLst/>
          </a:prstGeom>
        </p:spPr>
      </p:pic>
      <p:sp>
        <p:nvSpPr>
          <p:cNvPr id="12" name="Marcador de contenido 5"/>
          <p:cNvSpPr txBox="1">
            <a:spLocks/>
          </p:cNvSpPr>
          <p:nvPr/>
        </p:nvSpPr>
        <p:spPr>
          <a:xfrm>
            <a:off x="379020" y="2157829"/>
            <a:ext cx="2036315" cy="527478"/>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Inversión</a:t>
            </a:r>
            <a:endParaRPr lang="es-CO" sz="1200" b="1" u="sng" dirty="0" smtClean="0"/>
          </a:p>
        </p:txBody>
      </p:sp>
      <p:pic>
        <p:nvPicPr>
          <p:cNvPr id="3" name="Imagen 2"/>
          <p:cNvPicPr>
            <a:picLocks noChangeAspect="1"/>
          </p:cNvPicPr>
          <p:nvPr/>
        </p:nvPicPr>
        <p:blipFill>
          <a:blip r:embed="rId3"/>
          <a:stretch>
            <a:fillRect/>
          </a:stretch>
        </p:blipFill>
        <p:spPr>
          <a:xfrm>
            <a:off x="2771998" y="1443963"/>
            <a:ext cx="3785965" cy="1101891"/>
          </a:xfrm>
          <a:prstGeom prst="rect">
            <a:avLst/>
          </a:prstGeom>
        </p:spPr>
      </p:pic>
      <p:sp>
        <p:nvSpPr>
          <p:cNvPr id="5" name="Rectángulo 4"/>
          <p:cNvSpPr/>
          <p:nvPr/>
        </p:nvSpPr>
        <p:spPr>
          <a:xfrm>
            <a:off x="6486526" y="2343150"/>
            <a:ext cx="71437" cy="22175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187349738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67</a:t>
            </a:fld>
            <a:endParaRPr lang="en-US" dirty="0"/>
          </a:p>
        </p:txBody>
      </p:sp>
      <p:sp>
        <p:nvSpPr>
          <p:cNvPr id="6" name="Marcador de contenido 5"/>
          <p:cNvSpPr>
            <a:spLocks noGrp="1"/>
          </p:cNvSpPr>
          <p:nvPr>
            <p:ph idx="1"/>
          </p:nvPr>
        </p:nvSpPr>
        <p:spPr>
          <a:xfrm>
            <a:off x="379020" y="1085566"/>
            <a:ext cx="3216935" cy="527478"/>
          </a:xfrm>
        </p:spPr>
        <p:txBody>
          <a:bodyPr>
            <a:normAutofit fontScale="92500"/>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Costos Insumos (Mensual por Kilo):</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Técnicos</a:t>
            </a:r>
            <a:endParaRPr lang="es-CO" sz="2400" b="1" dirty="0">
              <a:effectLst>
                <a:outerShdw blurRad="38100" dist="38100" dir="2700000" algn="tl">
                  <a:srgbClr val="000000">
                    <a:alpha val="43137"/>
                  </a:srgbClr>
                </a:outerShdw>
              </a:effectLst>
            </a:endParaRPr>
          </a:p>
        </p:txBody>
      </p:sp>
      <p:sp>
        <p:nvSpPr>
          <p:cNvPr id="11" name="Marcador de contenido 5"/>
          <p:cNvSpPr txBox="1">
            <a:spLocks/>
          </p:cNvSpPr>
          <p:nvPr/>
        </p:nvSpPr>
        <p:spPr>
          <a:xfrm>
            <a:off x="577621" y="2121297"/>
            <a:ext cx="1952972" cy="424556"/>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Costo de Insumo</a:t>
            </a:r>
            <a:endParaRPr lang="es-CO" sz="1200" b="1" u="sng" dirty="0" smtClean="0"/>
          </a:p>
        </p:txBody>
      </p:sp>
      <p:sp>
        <p:nvSpPr>
          <p:cNvPr id="13" name="Marcador de contenido 5"/>
          <p:cNvSpPr txBox="1">
            <a:spLocks/>
          </p:cNvSpPr>
          <p:nvPr/>
        </p:nvSpPr>
        <p:spPr>
          <a:xfrm>
            <a:off x="3468334" y="1481788"/>
            <a:ext cx="3042032" cy="424556"/>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Costo por producto Vendido</a:t>
            </a:r>
            <a:endParaRPr lang="es-CO" sz="1200" b="1" u="sng" dirty="0" smtClean="0"/>
          </a:p>
        </p:txBody>
      </p:sp>
      <p:sp>
        <p:nvSpPr>
          <p:cNvPr id="15" name="Rectángulo 14"/>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7" name="Imagen 6"/>
          <p:cNvPicPr>
            <a:picLocks noChangeAspect="1"/>
          </p:cNvPicPr>
          <p:nvPr/>
        </p:nvPicPr>
        <p:blipFill>
          <a:blip r:embed="rId2"/>
          <a:stretch>
            <a:fillRect/>
          </a:stretch>
        </p:blipFill>
        <p:spPr>
          <a:xfrm>
            <a:off x="688153" y="2682616"/>
            <a:ext cx="1960757" cy="1130420"/>
          </a:xfrm>
          <a:prstGeom prst="rect">
            <a:avLst/>
          </a:prstGeom>
        </p:spPr>
      </p:pic>
      <p:pic>
        <p:nvPicPr>
          <p:cNvPr id="8" name="Imagen 7"/>
          <p:cNvPicPr>
            <a:picLocks noChangeAspect="1"/>
          </p:cNvPicPr>
          <p:nvPr/>
        </p:nvPicPr>
        <p:blipFill>
          <a:blip r:embed="rId3"/>
          <a:stretch>
            <a:fillRect/>
          </a:stretch>
        </p:blipFill>
        <p:spPr>
          <a:xfrm>
            <a:off x="3535805" y="1945229"/>
            <a:ext cx="2402658" cy="2958956"/>
          </a:xfrm>
          <a:prstGeom prst="rect">
            <a:avLst/>
          </a:prstGeom>
        </p:spPr>
      </p:pic>
    </p:spTree>
    <p:extLst>
      <p:ext uri="{BB962C8B-B14F-4D97-AF65-F5344CB8AC3E}">
        <p14:creationId xmlns:p14="http://schemas.microsoft.com/office/powerpoint/2010/main" val="79076383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68</a:t>
            </a:fld>
            <a:endParaRPr lang="en-US" dirty="0"/>
          </a:p>
        </p:txBody>
      </p:sp>
      <p:sp>
        <p:nvSpPr>
          <p:cNvPr id="6" name="Marcador de contenido 5"/>
          <p:cNvSpPr>
            <a:spLocks noGrp="1"/>
          </p:cNvSpPr>
          <p:nvPr>
            <p:ph idx="1"/>
          </p:nvPr>
        </p:nvSpPr>
        <p:spPr>
          <a:xfrm>
            <a:off x="379020" y="1085566"/>
            <a:ext cx="2036315" cy="527478"/>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Gastos (Mensual):</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Técnicos</a:t>
            </a:r>
            <a:endParaRPr lang="es-CO" sz="2400" b="1" dirty="0">
              <a:effectLst>
                <a:outerShdw blurRad="38100" dist="38100" dir="2700000" algn="tl">
                  <a:srgbClr val="000000">
                    <a:alpha val="43137"/>
                  </a:srgbClr>
                </a:outerShdw>
              </a:effectLst>
            </a:endParaRPr>
          </a:p>
        </p:txBody>
      </p:sp>
      <p:sp>
        <p:nvSpPr>
          <p:cNvPr id="11" name="Marcador de contenido 5"/>
          <p:cNvSpPr txBox="1">
            <a:spLocks/>
          </p:cNvSpPr>
          <p:nvPr/>
        </p:nvSpPr>
        <p:spPr>
          <a:xfrm>
            <a:off x="267934" y="1405922"/>
            <a:ext cx="2845136" cy="78443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Salarios Personal Operativo</a:t>
            </a:r>
            <a:endParaRPr lang="es-CO" sz="1200" b="1" u="sng" dirty="0" smtClean="0"/>
          </a:p>
        </p:txBody>
      </p:sp>
      <p:sp>
        <p:nvSpPr>
          <p:cNvPr id="13" name="Marcador de contenido 5"/>
          <p:cNvSpPr txBox="1">
            <a:spLocks/>
          </p:cNvSpPr>
          <p:nvPr/>
        </p:nvSpPr>
        <p:spPr>
          <a:xfrm>
            <a:off x="3344481" y="2833989"/>
            <a:ext cx="3042032" cy="782212"/>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Gastos de Mantenimiento y otros gastos Operativos</a:t>
            </a:r>
            <a:endParaRPr lang="es-CO" sz="1200" b="1" u="sng" dirty="0" smtClean="0"/>
          </a:p>
        </p:txBody>
      </p:sp>
      <p:pic>
        <p:nvPicPr>
          <p:cNvPr id="7" name="Imagen 6"/>
          <p:cNvPicPr>
            <a:picLocks noChangeAspect="1"/>
          </p:cNvPicPr>
          <p:nvPr/>
        </p:nvPicPr>
        <p:blipFill>
          <a:blip r:embed="rId2"/>
          <a:stretch>
            <a:fillRect/>
          </a:stretch>
        </p:blipFill>
        <p:spPr>
          <a:xfrm>
            <a:off x="523946" y="1731464"/>
            <a:ext cx="2352604" cy="1631249"/>
          </a:xfrm>
          <a:prstGeom prst="rect">
            <a:avLst/>
          </a:prstGeom>
        </p:spPr>
      </p:pic>
      <p:sp>
        <p:nvSpPr>
          <p:cNvPr id="14" name="Rectángulo 13"/>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8" name="Imagen 7"/>
          <p:cNvPicPr>
            <a:picLocks noChangeAspect="1"/>
          </p:cNvPicPr>
          <p:nvPr/>
        </p:nvPicPr>
        <p:blipFill>
          <a:blip r:embed="rId3"/>
          <a:stretch>
            <a:fillRect/>
          </a:stretch>
        </p:blipFill>
        <p:spPr>
          <a:xfrm>
            <a:off x="3009900" y="3481133"/>
            <a:ext cx="3713145" cy="1559974"/>
          </a:xfrm>
          <a:prstGeom prst="rect">
            <a:avLst/>
          </a:prstGeom>
        </p:spPr>
      </p:pic>
    </p:spTree>
    <p:extLst>
      <p:ext uri="{BB962C8B-B14F-4D97-AF65-F5344CB8AC3E}">
        <p14:creationId xmlns:p14="http://schemas.microsoft.com/office/powerpoint/2010/main" val="54557365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69</a:t>
            </a:fld>
            <a:endParaRPr lang="en-US" dirty="0"/>
          </a:p>
        </p:txBody>
      </p:sp>
      <p:sp>
        <p:nvSpPr>
          <p:cNvPr id="6" name="Marcador de contenido 5"/>
          <p:cNvSpPr>
            <a:spLocks noGrp="1"/>
          </p:cNvSpPr>
          <p:nvPr>
            <p:ph idx="1"/>
          </p:nvPr>
        </p:nvSpPr>
        <p:spPr>
          <a:xfrm>
            <a:off x="379020" y="1804757"/>
            <a:ext cx="2036315" cy="527478"/>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Inversión Inicial	:</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Administrativos</a:t>
            </a:r>
            <a:endParaRPr lang="es-CO" sz="2400" b="1" dirty="0">
              <a:effectLst>
                <a:outerShdw blurRad="38100" dist="38100" dir="2700000" algn="tl">
                  <a:srgbClr val="000000">
                    <a:alpha val="43137"/>
                  </a:srgbClr>
                </a:outerShdw>
              </a:effectLst>
            </a:endParaRPr>
          </a:p>
        </p:txBody>
      </p:sp>
      <p:pic>
        <p:nvPicPr>
          <p:cNvPr id="3" name="Imagen 2"/>
          <p:cNvPicPr>
            <a:picLocks noChangeAspect="1"/>
          </p:cNvPicPr>
          <p:nvPr/>
        </p:nvPicPr>
        <p:blipFill>
          <a:blip r:embed="rId2"/>
          <a:stretch>
            <a:fillRect/>
          </a:stretch>
        </p:blipFill>
        <p:spPr>
          <a:xfrm>
            <a:off x="1212078" y="2533192"/>
            <a:ext cx="4355689" cy="1389900"/>
          </a:xfrm>
          <a:prstGeom prst="rect">
            <a:avLst/>
          </a:prstGeom>
        </p:spPr>
      </p:pic>
    </p:spTree>
    <p:extLst>
      <p:ext uri="{BB962C8B-B14F-4D97-AF65-F5344CB8AC3E}">
        <p14:creationId xmlns:p14="http://schemas.microsoft.com/office/powerpoint/2010/main" val="27002698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a:effectLst>
                  <a:outerShdw blurRad="38100" dist="38100" dir="2700000" algn="tl">
                    <a:srgbClr val="000000">
                      <a:alpha val="43137"/>
                    </a:srgbClr>
                  </a:outerShdw>
                </a:effectLst>
              </a:rPr>
              <a:t>Análisis de Stakeholders del Proyecto</a:t>
            </a: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7</a:t>
            </a:fld>
            <a:endParaRPr lang="en-US" dirty="0"/>
          </a:p>
        </p:txBody>
      </p:sp>
      <p:graphicFrame>
        <p:nvGraphicFramePr>
          <p:cNvPr id="5" name="Marcador de contenido 4"/>
          <p:cNvGraphicFramePr>
            <a:graphicFrameLocks noGrp="1"/>
          </p:cNvGraphicFramePr>
          <p:nvPr>
            <p:ph idx="1"/>
            <p:extLst>
              <p:ext uri="{D42A27DB-BD31-4B8C-83A1-F6EECF244321}">
                <p14:modId xmlns:p14="http://schemas.microsoft.com/office/powerpoint/2010/main" val="176967090"/>
              </p:ext>
            </p:extLst>
          </p:nvPr>
        </p:nvGraphicFramePr>
        <p:xfrm>
          <a:off x="93632" y="1275951"/>
          <a:ext cx="1077943" cy="3525142"/>
        </p:xfrm>
        <a:graphic>
          <a:graphicData uri="http://schemas.openxmlformats.org/drawingml/2006/table">
            <a:tbl>
              <a:tblPr firstRow="1" firstCol="1" bandRow="1">
                <a:tableStyleId>{F5AB1C69-6EDB-4FF4-983F-18BD219EF322}</a:tableStyleId>
              </a:tblPr>
              <a:tblGrid>
                <a:gridCol w="235869">
                  <a:extLst>
                    <a:ext uri="{9D8B030D-6E8A-4147-A177-3AD203B41FA5}">
                      <a16:colId xmlns:a16="http://schemas.microsoft.com/office/drawing/2014/main" xmlns="" val="20000"/>
                    </a:ext>
                  </a:extLst>
                </a:gridCol>
                <a:gridCol w="842074">
                  <a:extLst>
                    <a:ext uri="{9D8B030D-6E8A-4147-A177-3AD203B41FA5}">
                      <a16:colId xmlns:a16="http://schemas.microsoft.com/office/drawing/2014/main" xmlns="" val="20001"/>
                    </a:ext>
                  </a:extLst>
                </a:gridCol>
              </a:tblGrid>
              <a:tr h="395431">
                <a:tc>
                  <a:txBody>
                    <a:bodyPr/>
                    <a:lstStyle/>
                    <a:p>
                      <a:pPr algn="ctr">
                        <a:lnSpc>
                          <a:spcPct val="107000"/>
                        </a:lnSpc>
                        <a:spcAft>
                          <a:spcPts val="0"/>
                        </a:spcAft>
                      </a:pPr>
                      <a:r>
                        <a:rPr lang="es-ES" sz="1050" dirty="0">
                          <a:effectLst/>
                        </a:rPr>
                        <a:t>ID</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gn="ctr">
                        <a:lnSpc>
                          <a:spcPct val="107000"/>
                        </a:lnSpc>
                        <a:spcAft>
                          <a:spcPts val="0"/>
                        </a:spcAft>
                      </a:pPr>
                      <a:r>
                        <a:rPr lang="es-ES" sz="1100" dirty="0">
                          <a:effectLst/>
                        </a:rPr>
                        <a:t>Stakeholders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0"/>
                  </a:ext>
                </a:extLst>
              </a:tr>
              <a:tr h="296574">
                <a:tc>
                  <a:txBody>
                    <a:bodyPr/>
                    <a:lstStyle/>
                    <a:p>
                      <a:pPr algn="ctr">
                        <a:lnSpc>
                          <a:spcPct val="107000"/>
                        </a:lnSpc>
                        <a:spcAft>
                          <a:spcPts val="0"/>
                        </a:spcAft>
                      </a:pPr>
                      <a:r>
                        <a:rPr lang="es-ES" sz="1050" dirty="0">
                          <a:effectLst/>
                        </a:rPr>
                        <a:t>S1</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Directivos Empresa SO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1"/>
                  </a:ext>
                </a:extLst>
              </a:tr>
              <a:tr h="395431">
                <a:tc>
                  <a:txBody>
                    <a:bodyPr/>
                    <a:lstStyle/>
                    <a:p>
                      <a:pPr algn="ctr">
                        <a:lnSpc>
                          <a:spcPct val="107000"/>
                        </a:lnSpc>
                        <a:spcAft>
                          <a:spcPts val="0"/>
                        </a:spcAft>
                      </a:pPr>
                      <a:r>
                        <a:rPr lang="es-ES" sz="1050" dirty="0">
                          <a:effectLst/>
                        </a:rPr>
                        <a:t>S2</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Gerente de Proyecto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2"/>
                  </a:ext>
                </a:extLst>
              </a:tr>
              <a:tr h="593147">
                <a:tc>
                  <a:txBody>
                    <a:bodyPr/>
                    <a:lstStyle/>
                    <a:p>
                      <a:pPr algn="ctr">
                        <a:lnSpc>
                          <a:spcPct val="107000"/>
                        </a:lnSpc>
                        <a:spcAft>
                          <a:spcPts val="0"/>
                        </a:spcAft>
                      </a:pPr>
                      <a:r>
                        <a:rPr lang="es-ES" sz="1050" dirty="0">
                          <a:effectLst/>
                        </a:rPr>
                        <a:t>S3</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Empleados de la Empresa SO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3"/>
                  </a:ext>
                </a:extLst>
              </a:tr>
              <a:tr h="296574">
                <a:tc>
                  <a:txBody>
                    <a:bodyPr/>
                    <a:lstStyle/>
                    <a:p>
                      <a:pPr algn="ctr">
                        <a:lnSpc>
                          <a:spcPct val="107000"/>
                        </a:lnSpc>
                        <a:spcAft>
                          <a:spcPts val="0"/>
                        </a:spcAft>
                      </a:pPr>
                      <a:r>
                        <a:rPr lang="es-ES" sz="1050" dirty="0">
                          <a:effectLst/>
                        </a:rPr>
                        <a:t>S4</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La CAM - (Sección Huila)</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4"/>
                  </a:ext>
                </a:extLst>
              </a:tr>
              <a:tr h="296574">
                <a:tc>
                  <a:txBody>
                    <a:bodyPr/>
                    <a:lstStyle/>
                    <a:p>
                      <a:pPr algn="ctr">
                        <a:lnSpc>
                          <a:spcPct val="107000"/>
                        </a:lnSpc>
                        <a:spcAft>
                          <a:spcPts val="0"/>
                        </a:spcAft>
                      </a:pPr>
                      <a:r>
                        <a:rPr lang="es-ES" sz="1050" dirty="0">
                          <a:effectLst/>
                        </a:rPr>
                        <a:t>S5</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DIAN</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5"/>
                  </a:ext>
                </a:extLst>
              </a:tr>
              <a:tr h="296574">
                <a:tc>
                  <a:txBody>
                    <a:bodyPr/>
                    <a:lstStyle/>
                    <a:p>
                      <a:pPr algn="ctr">
                        <a:lnSpc>
                          <a:spcPct val="107000"/>
                        </a:lnSpc>
                        <a:spcAft>
                          <a:spcPts val="0"/>
                        </a:spcAft>
                      </a:pPr>
                      <a:r>
                        <a:rPr lang="es-ES" sz="1050" dirty="0">
                          <a:effectLst/>
                        </a:rPr>
                        <a:t>S6</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Competidores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6"/>
                  </a:ext>
                </a:extLst>
              </a:tr>
              <a:tr h="692005">
                <a:tc>
                  <a:txBody>
                    <a:bodyPr/>
                    <a:lstStyle/>
                    <a:p>
                      <a:pPr algn="ctr">
                        <a:lnSpc>
                          <a:spcPct val="107000"/>
                        </a:lnSpc>
                        <a:spcAft>
                          <a:spcPts val="0"/>
                        </a:spcAft>
                      </a:pPr>
                      <a:r>
                        <a:rPr lang="es-ES" sz="1050" dirty="0">
                          <a:effectLst/>
                        </a:rPr>
                        <a:t>S7</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Proveedores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7"/>
                  </a:ext>
                </a:extLst>
              </a:tr>
            </a:tbl>
          </a:graphicData>
        </a:graphic>
      </p:graphicFrame>
      <p:graphicFrame>
        <p:nvGraphicFramePr>
          <p:cNvPr id="10" name="Tabla 9"/>
          <p:cNvGraphicFramePr>
            <a:graphicFrameLocks noGrp="1"/>
          </p:cNvGraphicFramePr>
          <p:nvPr>
            <p:extLst>
              <p:ext uri="{D42A27DB-BD31-4B8C-83A1-F6EECF244321}">
                <p14:modId xmlns:p14="http://schemas.microsoft.com/office/powerpoint/2010/main" val="2271475397"/>
              </p:ext>
            </p:extLst>
          </p:nvPr>
        </p:nvGraphicFramePr>
        <p:xfrm>
          <a:off x="1236631" y="1332303"/>
          <a:ext cx="1344644" cy="3374481"/>
        </p:xfrm>
        <a:graphic>
          <a:graphicData uri="http://schemas.openxmlformats.org/drawingml/2006/table">
            <a:tbl>
              <a:tblPr firstRow="1" firstCol="1" bandRow="1">
                <a:tableStyleId>{F5AB1C69-6EDB-4FF4-983F-18BD219EF322}</a:tableStyleId>
              </a:tblPr>
              <a:tblGrid>
                <a:gridCol w="380658">
                  <a:extLst>
                    <a:ext uri="{9D8B030D-6E8A-4147-A177-3AD203B41FA5}">
                      <a16:colId xmlns:a16="http://schemas.microsoft.com/office/drawing/2014/main" xmlns="" val="20000"/>
                    </a:ext>
                  </a:extLst>
                </a:gridCol>
                <a:gridCol w="963986">
                  <a:extLst>
                    <a:ext uri="{9D8B030D-6E8A-4147-A177-3AD203B41FA5}">
                      <a16:colId xmlns:a16="http://schemas.microsoft.com/office/drawing/2014/main" xmlns="" val="20001"/>
                    </a:ext>
                  </a:extLst>
                </a:gridCol>
              </a:tblGrid>
              <a:tr h="364868">
                <a:tc>
                  <a:txBody>
                    <a:bodyPr/>
                    <a:lstStyle/>
                    <a:p>
                      <a:pPr algn="ctr">
                        <a:lnSpc>
                          <a:spcPct val="107000"/>
                        </a:lnSpc>
                        <a:spcAft>
                          <a:spcPts val="0"/>
                        </a:spcAft>
                      </a:pPr>
                      <a:r>
                        <a:rPr lang="es-ES" sz="1100" dirty="0">
                          <a:effectLst/>
                        </a:rPr>
                        <a:t>ID</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gn="ctr">
                        <a:lnSpc>
                          <a:spcPct val="107000"/>
                        </a:lnSpc>
                        <a:spcAft>
                          <a:spcPts val="0"/>
                        </a:spcAft>
                      </a:pPr>
                      <a:r>
                        <a:rPr lang="es-ES" sz="1100" dirty="0">
                          <a:effectLst/>
                        </a:rPr>
                        <a:t>Stakeholders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0"/>
                  </a:ext>
                </a:extLst>
              </a:tr>
              <a:tr h="593148">
                <a:tc>
                  <a:txBody>
                    <a:bodyPr/>
                    <a:lstStyle/>
                    <a:p>
                      <a:pPr algn="ctr">
                        <a:lnSpc>
                          <a:spcPct val="107000"/>
                        </a:lnSpc>
                        <a:spcAft>
                          <a:spcPts val="0"/>
                        </a:spcAft>
                      </a:pPr>
                      <a:r>
                        <a:rPr lang="es-ES" sz="1100" dirty="0">
                          <a:effectLst/>
                        </a:rPr>
                        <a:t>S8</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Habitantes del Sector</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1"/>
                  </a:ext>
                </a:extLst>
              </a:tr>
              <a:tr h="395432">
                <a:tc>
                  <a:txBody>
                    <a:bodyPr/>
                    <a:lstStyle/>
                    <a:p>
                      <a:pPr algn="ctr">
                        <a:lnSpc>
                          <a:spcPct val="107000"/>
                        </a:lnSpc>
                        <a:spcAft>
                          <a:spcPts val="0"/>
                        </a:spcAft>
                      </a:pPr>
                      <a:r>
                        <a:rPr lang="es-ES" sz="1100" dirty="0">
                          <a:effectLst/>
                        </a:rPr>
                        <a:t>S9</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Compañías Cercanas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2"/>
                  </a:ext>
                </a:extLst>
              </a:tr>
              <a:tr h="395432">
                <a:tc>
                  <a:txBody>
                    <a:bodyPr/>
                    <a:lstStyle/>
                    <a:p>
                      <a:pPr algn="ctr">
                        <a:lnSpc>
                          <a:spcPct val="107000"/>
                        </a:lnSpc>
                        <a:spcAft>
                          <a:spcPts val="0"/>
                        </a:spcAft>
                      </a:pPr>
                      <a:r>
                        <a:rPr lang="es-ES" sz="1100" dirty="0">
                          <a:effectLst/>
                        </a:rPr>
                        <a:t>S10</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Alcaldía de Campoalegre</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3"/>
                  </a:ext>
                </a:extLst>
              </a:tr>
              <a:tr h="395432">
                <a:tc>
                  <a:txBody>
                    <a:bodyPr/>
                    <a:lstStyle/>
                    <a:p>
                      <a:pPr algn="ctr">
                        <a:lnSpc>
                          <a:spcPct val="107000"/>
                        </a:lnSpc>
                        <a:spcAft>
                          <a:spcPts val="0"/>
                        </a:spcAft>
                      </a:pPr>
                      <a:r>
                        <a:rPr lang="es-ES" sz="1100" dirty="0">
                          <a:effectLst/>
                        </a:rPr>
                        <a:t>S11</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Gobernación del Huila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4"/>
                  </a:ext>
                </a:extLst>
              </a:tr>
              <a:tr h="692006">
                <a:tc>
                  <a:txBody>
                    <a:bodyPr/>
                    <a:lstStyle/>
                    <a:p>
                      <a:pPr algn="ctr">
                        <a:lnSpc>
                          <a:spcPct val="107000"/>
                        </a:lnSpc>
                        <a:spcAft>
                          <a:spcPts val="0"/>
                        </a:spcAft>
                      </a:pPr>
                      <a:r>
                        <a:rPr lang="es-ES" sz="1100" dirty="0">
                          <a:effectLst/>
                        </a:rPr>
                        <a:t>S12</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Clientes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5"/>
                  </a:ext>
                </a:extLst>
              </a:tr>
              <a:tr h="395432">
                <a:tc>
                  <a:txBody>
                    <a:bodyPr/>
                    <a:lstStyle/>
                    <a:p>
                      <a:pPr algn="ctr">
                        <a:lnSpc>
                          <a:spcPct val="107000"/>
                        </a:lnSpc>
                        <a:spcAft>
                          <a:spcPts val="0"/>
                        </a:spcAft>
                      </a:pPr>
                      <a:r>
                        <a:rPr lang="es-ES" sz="1100" dirty="0">
                          <a:effectLst/>
                        </a:rPr>
                        <a:t>S13</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Ministerios de Agricultura y Desarrollo rural</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6"/>
                  </a:ext>
                </a:extLst>
              </a:tr>
            </a:tbl>
          </a:graphicData>
        </a:graphic>
      </p:graphicFrame>
      <p:pic>
        <p:nvPicPr>
          <p:cNvPr id="15" name="Imagen 14"/>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0486" y="1696045"/>
            <a:ext cx="4132739" cy="2205038"/>
          </a:xfrm>
          <a:prstGeom prst="rect">
            <a:avLst/>
          </a:prstGeom>
          <a:noFill/>
        </p:spPr>
      </p:pic>
      <p:sp>
        <p:nvSpPr>
          <p:cNvPr id="12" name="Rectángulo 11"/>
          <p:cNvSpPr/>
          <p:nvPr/>
        </p:nvSpPr>
        <p:spPr>
          <a:xfrm>
            <a:off x="3321737" y="1312657"/>
            <a:ext cx="2730235" cy="307777"/>
          </a:xfrm>
          <a:prstGeom prst="rect">
            <a:avLst/>
          </a:prstGeom>
        </p:spPr>
        <p:txBody>
          <a:bodyPr wrap="none">
            <a:spAutoFit/>
          </a:bodyPr>
          <a:lstStyle/>
          <a:p>
            <a:pPr marL="0" indent="0">
              <a:buClr>
                <a:srgbClr val="C00000"/>
              </a:buClr>
              <a:buNone/>
            </a:pPr>
            <a:r>
              <a:rPr lang="es-CO" b="1" dirty="0" smtClean="0">
                <a:solidFill>
                  <a:schemeClr val="tx1">
                    <a:lumMod val="50000"/>
                    <a:lumOff val="50000"/>
                  </a:schemeClr>
                </a:solidFill>
              </a:rPr>
              <a:t>Evaluación </a:t>
            </a:r>
            <a:r>
              <a:rPr lang="es-CO" b="1" dirty="0">
                <a:solidFill>
                  <a:schemeClr val="tx1">
                    <a:lumMod val="50000"/>
                    <a:lumOff val="50000"/>
                  </a:schemeClr>
                </a:solidFill>
              </a:rPr>
              <a:t>de Poder / Interés </a:t>
            </a:r>
          </a:p>
        </p:txBody>
      </p:sp>
      <p:pic>
        <p:nvPicPr>
          <p:cNvPr id="16" name="Imagen 15"/>
          <p:cNvPicPr>
            <a:picLocks noChangeAspect="1"/>
          </p:cNvPicPr>
          <p:nvPr/>
        </p:nvPicPr>
        <p:blipFill rotWithShape="1">
          <a:blip r:embed="rId4"/>
          <a:srcRect l="49414" t="46788" r="12546" b="32379"/>
          <a:stretch/>
        </p:blipFill>
        <p:spPr>
          <a:xfrm>
            <a:off x="2848516" y="3976694"/>
            <a:ext cx="3676675" cy="1132114"/>
          </a:xfrm>
          <a:prstGeom prst="rect">
            <a:avLst/>
          </a:prstGeom>
        </p:spPr>
      </p:pic>
    </p:spTree>
    <p:extLst>
      <p:ext uri="{BB962C8B-B14F-4D97-AF65-F5344CB8AC3E}">
        <p14:creationId xmlns:p14="http://schemas.microsoft.com/office/powerpoint/2010/main" val="62295955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70</a:t>
            </a:fld>
            <a:endParaRPr lang="en-US" dirty="0"/>
          </a:p>
        </p:txBody>
      </p:sp>
      <p:sp>
        <p:nvSpPr>
          <p:cNvPr id="6" name="Marcador de contenido 5"/>
          <p:cNvSpPr>
            <a:spLocks noGrp="1"/>
          </p:cNvSpPr>
          <p:nvPr>
            <p:ph idx="1"/>
          </p:nvPr>
        </p:nvSpPr>
        <p:spPr>
          <a:xfrm>
            <a:off x="379020" y="1085566"/>
            <a:ext cx="2036315" cy="527478"/>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Gastos (Mensual):</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Administrativos</a:t>
            </a:r>
            <a:endParaRPr lang="es-CO" sz="2400" b="1" dirty="0">
              <a:effectLst>
                <a:outerShdw blurRad="38100" dist="38100" dir="2700000" algn="tl">
                  <a:srgbClr val="000000">
                    <a:alpha val="43137"/>
                  </a:srgbClr>
                </a:outerShdw>
              </a:effectLst>
            </a:endParaRPr>
          </a:p>
        </p:txBody>
      </p:sp>
      <p:sp>
        <p:nvSpPr>
          <p:cNvPr id="11" name="Marcador de contenido 5"/>
          <p:cNvSpPr txBox="1">
            <a:spLocks/>
          </p:cNvSpPr>
          <p:nvPr/>
        </p:nvSpPr>
        <p:spPr>
          <a:xfrm>
            <a:off x="267934" y="1405922"/>
            <a:ext cx="3235554" cy="78443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Salarios Personal Administrativo</a:t>
            </a:r>
            <a:endParaRPr lang="es-CO" sz="1200" b="1" u="sng" dirty="0" smtClean="0"/>
          </a:p>
        </p:txBody>
      </p:sp>
      <p:sp>
        <p:nvSpPr>
          <p:cNvPr id="13" name="Marcador de contenido 5"/>
          <p:cNvSpPr txBox="1">
            <a:spLocks/>
          </p:cNvSpPr>
          <p:nvPr/>
        </p:nvSpPr>
        <p:spPr>
          <a:xfrm>
            <a:off x="267934" y="2718835"/>
            <a:ext cx="3042032" cy="782212"/>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Gastos Administrativos</a:t>
            </a:r>
            <a:endParaRPr lang="es-CO" sz="1200" b="1" u="sng" dirty="0" smtClean="0"/>
          </a:p>
        </p:txBody>
      </p:sp>
      <p:sp>
        <p:nvSpPr>
          <p:cNvPr id="16" name="Marcador de contenido 5"/>
          <p:cNvSpPr txBox="1">
            <a:spLocks/>
          </p:cNvSpPr>
          <p:nvPr/>
        </p:nvSpPr>
        <p:spPr>
          <a:xfrm>
            <a:off x="3624893" y="1372565"/>
            <a:ext cx="3042032" cy="782212"/>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Gastos Plan Motivacional</a:t>
            </a:r>
            <a:endParaRPr lang="es-CO" sz="1200" b="1" u="sng" dirty="0" smtClean="0"/>
          </a:p>
        </p:txBody>
      </p:sp>
      <p:pic>
        <p:nvPicPr>
          <p:cNvPr id="8" name="Imagen 7"/>
          <p:cNvPicPr>
            <a:picLocks noChangeAspect="1"/>
          </p:cNvPicPr>
          <p:nvPr/>
        </p:nvPicPr>
        <p:blipFill>
          <a:blip r:embed="rId2"/>
          <a:stretch>
            <a:fillRect/>
          </a:stretch>
        </p:blipFill>
        <p:spPr>
          <a:xfrm>
            <a:off x="475705" y="3247314"/>
            <a:ext cx="2799978" cy="1519949"/>
          </a:xfrm>
          <a:prstGeom prst="rect">
            <a:avLst/>
          </a:prstGeom>
        </p:spPr>
      </p:pic>
      <p:pic>
        <p:nvPicPr>
          <p:cNvPr id="9" name="Imagen 8"/>
          <p:cNvPicPr>
            <a:picLocks noChangeAspect="1"/>
          </p:cNvPicPr>
          <p:nvPr/>
        </p:nvPicPr>
        <p:blipFill>
          <a:blip r:embed="rId3"/>
          <a:stretch>
            <a:fillRect/>
          </a:stretch>
        </p:blipFill>
        <p:spPr>
          <a:xfrm>
            <a:off x="3560638" y="1763671"/>
            <a:ext cx="3200390" cy="2798804"/>
          </a:xfrm>
          <a:prstGeom prst="rect">
            <a:avLst/>
          </a:prstGeom>
        </p:spPr>
      </p:pic>
      <p:pic>
        <p:nvPicPr>
          <p:cNvPr id="15" name="Imagen 14"/>
          <p:cNvPicPr>
            <a:picLocks noChangeAspect="1"/>
          </p:cNvPicPr>
          <p:nvPr/>
        </p:nvPicPr>
        <p:blipFill>
          <a:blip r:embed="rId4"/>
          <a:stretch>
            <a:fillRect/>
          </a:stretch>
        </p:blipFill>
        <p:spPr>
          <a:xfrm>
            <a:off x="475705" y="1842565"/>
            <a:ext cx="2799978" cy="822625"/>
          </a:xfrm>
          <a:prstGeom prst="rect">
            <a:avLst/>
          </a:prstGeom>
        </p:spPr>
      </p:pic>
    </p:spTree>
    <p:extLst>
      <p:ext uri="{BB962C8B-B14F-4D97-AF65-F5344CB8AC3E}">
        <p14:creationId xmlns:p14="http://schemas.microsoft.com/office/powerpoint/2010/main" val="365888719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71</a:t>
            </a:fld>
            <a:endParaRPr lang="en-US" dirty="0"/>
          </a:p>
        </p:txBody>
      </p:sp>
      <p:sp>
        <p:nvSpPr>
          <p:cNvPr id="6" name="Marcador de contenido 5"/>
          <p:cNvSpPr>
            <a:spLocks noGrp="1"/>
          </p:cNvSpPr>
          <p:nvPr>
            <p:ph idx="1"/>
          </p:nvPr>
        </p:nvSpPr>
        <p:spPr>
          <a:xfrm>
            <a:off x="379020" y="1804757"/>
            <a:ext cx="2036315" cy="527478"/>
          </a:xfrm>
        </p:spPr>
        <p:txBody>
          <a:bodyPr>
            <a:normAutofit/>
          </a:bodyPr>
          <a:lstStyle/>
          <a:p>
            <a:pPr algn="just">
              <a:lnSpc>
                <a:spcPct val="110000"/>
              </a:lnSpc>
              <a:buClr>
                <a:srgbClr val="C00000"/>
              </a:buClr>
              <a:buFont typeface="Wingdings" panose="05000000000000000000" pitchFamily="2" charset="2"/>
              <a:buChar char="ü"/>
            </a:pPr>
            <a:r>
              <a:rPr lang="es-CO" sz="1200" dirty="0" smtClean="0"/>
              <a:t> </a:t>
            </a:r>
            <a:r>
              <a:rPr lang="es-CO" sz="1600" b="1" u="sng" dirty="0" smtClean="0"/>
              <a:t>Inversión Inicial	:</a:t>
            </a:r>
            <a:endParaRPr lang="es-CO" sz="1200" b="1" u="sng" dirty="0" smtClean="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000" b="1" dirty="0" smtClean="0">
                <a:effectLst>
                  <a:outerShdw blurRad="38100" dist="38100" dir="2700000" algn="tl">
                    <a:srgbClr val="000000">
                      <a:alpha val="43137"/>
                    </a:srgbClr>
                  </a:outerShdw>
                </a:effectLst>
              </a:rPr>
              <a:t>HALLAZGOS: Identificación Costos y Beneficios</a:t>
            </a:r>
          </a:p>
          <a:p>
            <a:pPr algn="ctr" fontAlgn="auto">
              <a:spcAft>
                <a:spcPts val="0"/>
              </a:spcAft>
            </a:pPr>
            <a:r>
              <a:rPr lang="es-CO" sz="2400" b="1" dirty="0" smtClean="0">
                <a:effectLst>
                  <a:outerShdw blurRad="38100" dist="38100" dir="2700000" algn="tl">
                    <a:srgbClr val="000000">
                      <a:alpha val="43137"/>
                    </a:srgbClr>
                  </a:outerShdw>
                </a:effectLst>
              </a:rPr>
              <a:t>Estudios Ambientales</a:t>
            </a:r>
            <a:endParaRPr lang="es-CO" sz="2400" b="1" dirty="0">
              <a:effectLst>
                <a:outerShdw blurRad="38100" dist="38100" dir="2700000" algn="tl">
                  <a:srgbClr val="000000">
                    <a:alpha val="43137"/>
                  </a:srgbClr>
                </a:outerShdw>
              </a:effectLst>
            </a:endParaRPr>
          </a:p>
        </p:txBody>
      </p:sp>
      <p:pic>
        <p:nvPicPr>
          <p:cNvPr id="5" name="Imagen 4"/>
          <p:cNvPicPr>
            <a:picLocks noChangeAspect="1"/>
          </p:cNvPicPr>
          <p:nvPr/>
        </p:nvPicPr>
        <p:blipFill>
          <a:blip r:embed="rId2"/>
          <a:stretch>
            <a:fillRect/>
          </a:stretch>
        </p:blipFill>
        <p:spPr>
          <a:xfrm>
            <a:off x="1048699" y="2589272"/>
            <a:ext cx="4883965" cy="991990"/>
          </a:xfrm>
          <a:prstGeom prst="rect">
            <a:avLst/>
          </a:prstGeom>
        </p:spPr>
      </p:pic>
    </p:spTree>
    <p:extLst>
      <p:ext uri="{BB962C8B-B14F-4D97-AF65-F5344CB8AC3E}">
        <p14:creationId xmlns:p14="http://schemas.microsoft.com/office/powerpoint/2010/main" val="250161916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72</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Proyecciones</a:t>
            </a:r>
          </a:p>
          <a:p>
            <a:pPr algn="ctr" fontAlgn="auto">
              <a:spcAft>
                <a:spcPts val="0"/>
              </a:spcAft>
            </a:pPr>
            <a:r>
              <a:rPr lang="es-CO" sz="2800" b="1" dirty="0" smtClean="0">
                <a:effectLst>
                  <a:outerShdw blurRad="38100" dist="38100" dir="2700000" algn="tl">
                    <a:srgbClr val="000000">
                      <a:alpha val="43137"/>
                    </a:srgbClr>
                  </a:outerShdw>
                </a:effectLst>
              </a:rPr>
              <a:t>INVERSIONES</a:t>
            </a:r>
          </a:p>
        </p:txBody>
      </p:sp>
      <p:sp>
        <p:nvSpPr>
          <p:cNvPr id="3" name="Rectángulo 2"/>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7" name="Imagen 6"/>
          <p:cNvPicPr/>
          <p:nvPr/>
        </p:nvPicPr>
        <p:blipFill rotWithShape="1">
          <a:blip r:embed="rId2">
            <a:extLst>
              <a:ext uri="{28A0092B-C50C-407E-A947-70E740481C1C}">
                <a14:useLocalDpi xmlns:a14="http://schemas.microsoft.com/office/drawing/2010/main" val="0"/>
              </a:ext>
            </a:extLst>
          </a:blip>
          <a:srcRect r="71393" b="65971"/>
          <a:stretch/>
        </p:blipFill>
        <p:spPr bwMode="auto">
          <a:xfrm>
            <a:off x="3126927" y="1175111"/>
            <a:ext cx="2811535" cy="1696678"/>
          </a:xfrm>
          <a:prstGeom prst="rect">
            <a:avLst/>
          </a:prstGeom>
          <a:noFill/>
          <a:ln>
            <a:noFill/>
          </a:ln>
        </p:spPr>
      </p:pic>
      <p:pic>
        <p:nvPicPr>
          <p:cNvPr id="5" name="Imagen 4"/>
          <p:cNvPicPr>
            <a:picLocks noChangeAspect="1"/>
          </p:cNvPicPr>
          <p:nvPr/>
        </p:nvPicPr>
        <p:blipFill>
          <a:blip r:embed="rId3"/>
          <a:stretch>
            <a:fillRect/>
          </a:stretch>
        </p:blipFill>
        <p:spPr>
          <a:xfrm>
            <a:off x="95250" y="1165622"/>
            <a:ext cx="2755214" cy="3159021"/>
          </a:xfrm>
          <a:prstGeom prst="rect">
            <a:avLst/>
          </a:prstGeom>
        </p:spPr>
      </p:pic>
      <p:graphicFrame>
        <p:nvGraphicFramePr>
          <p:cNvPr id="11" name="Gráfico 10"/>
          <p:cNvGraphicFramePr>
            <a:graphicFrameLocks/>
          </p:cNvGraphicFramePr>
          <p:nvPr>
            <p:extLst>
              <p:ext uri="{D42A27DB-BD31-4B8C-83A1-F6EECF244321}">
                <p14:modId xmlns:p14="http://schemas.microsoft.com/office/powerpoint/2010/main" val="3743530430"/>
              </p:ext>
            </p:extLst>
          </p:nvPr>
        </p:nvGraphicFramePr>
        <p:xfrm>
          <a:off x="2961672" y="3018235"/>
          <a:ext cx="3763581" cy="202287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698696404"/>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73</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Proyecciones</a:t>
            </a:r>
          </a:p>
          <a:p>
            <a:pPr algn="ctr" fontAlgn="auto">
              <a:spcAft>
                <a:spcPts val="0"/>
              </a:spcAft>
            </a:pPr>
            <a:r>
              <a:rPr lang="es-CO" sz="2800" b="1" dirty="0" smtClean="0">
                <a:effectLst>
                  <a:outerShdw blurRad="38100" dist="38100" dir="2700000" algn="tl">
                    <a:srgbClr val="000000">
                      <a:alpha val="43137"/>
                    </a:srgbClr>
                  </a:outerShdw>
                </a:effectLst>
              </a:rPr>
              <a:t>VENTAS</a:t>
            </a:r>
          </a:p>
        </p:txBody>
      </p:sp>
      <p:graphicFrame>
        <p:nvGraphicFramePr>
          <p:cNvPr id="6" name="Gráfico 5"/>
          <p:cNvGraphicFramePr>
            <a:graphicFrameLocks/>
          </p:cNvGraphicFramePr>
          <p:nvPr>
            <p:extLst>
              <p:ext uri="{D42A27DB-BD31-4B8C-83A1-F6EECF244321}">
                <p14:modId xmlns:p14="http://schemas.microsoft.com/office/powerpoint/2010/main" val="2080087077"/>
              </p:ext>
            </p:extLst>
          </p:nvPr>
        </p:nvGraphicFramePr>
        <p:xfrm>
          <a:off x="942974" y="1323974"/>
          <a:ext cx="5255231" cy="31908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5437304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74</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Proyecciones</a:t>
            </a:r>
          </a:p>
          <a:p>
            <a:pPr algn="ctr" fontAlgn="auto">
              <a:spcAft>
                <a:spcPts val="0"/>
              </a:spcAft>
            </a:pPr>
            <a:r>
              <a:rPr lang="es-CO" sz="2800" b="1" dirty="0" smtClean="0">
                <a:effectLst>
                  <a:outerShdw blurRad="38100" dist="38100" dir="2700000" algn="tl">
                    <a:srgbClr val="000000">
                      <a:alpha val="43137"/>
                    </a:srgbClr>
                  </a:outerShdw>
                </a:effectLst>
              </a:rPr>
              <a:t>COSTOS</a:t>
            </a:r>
          </a:p>
        </p:txBody>
      </p:sp>
      <p:sp>
        <p:nvSpPr>
          <p:cNvPr id="3" name="Rectángulo 2"/>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aphicFrame>
        <p:nvGraphicFramePr>
          <p:cNvPr id="9" name="Gráfico 8"/>
          <p:cNvGraphicFramePr>
            <a:graphicFrameLocks/>
          </p:cNvGraphicFramePr>
          <p:nvPr>
            <p:extLst>
              <p:ext uri="{D42A27DB-BD31-4B8C-83A1-F6EECF244321}">
                <p14:modId xmlns:p14="http://schemas.microsoft.com/office/powerpoint/2010/main" val="3263772043"/>
              </p:ext>
            </p:extLst>
          </p:nvPr>
        </p:nvGraphicFramePr>
        <p:xfrm>
          <a:off x="676275" y="1356817"/>
          <a:ext cx="5262188" cy="31485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84034487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75</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Proyecciones</a:t>
            </a:r>
          </a:p>
          <a:p>
            <a:pPr algn="ctr" fontAlgn="auto">
              <a:spcAft>
                <a:spcPts val="0"/>
              </a:spcAft>
            </a:pPr>
            <a:r>
              <a:rPr lang="es-CO" sz="2800" b="1" dirty="0" smtClean="0">
                <a:effectLst>
                  <a:outerShdw blurRad="38100" dist="38100" dir="2700000" algn="tl">
                    <a:srgbClr val="000000">
                      <a:alpha val="43137"/>
                    </a:srgbClr>
                  </a:outerShdw>
                </a:effectLst>
              </a:rPr>
              <a:t>GASTOS DE PERSONAL</a:t>
            </a:r>
          </a:p>
        </p:txBody>
      </p:sp>
      <p:sp>
        <p:nvSpPr>
          <p:cNvPr id="8" name="Marcador de contenido 5"/>
          <p:cNvSpPr txBox="1">
            <a:spLocks/>
          </p:cNvSpPr>
          <p:nvPr/>
        </p:nvSpPr>
        <p:spPr>
          <a:xfrm>
            <a:off x="770561" y="4650001"/>
            <a:ext cx="5065159" cy="391106"/>
          </a:xfrm>
          <a:prstGeom prst="rect">
            <a:avLst/>
          </a:prstGeom>
        </p:spPr>
        <p:txBody>
          <a:bodyPr vert="horz" lIns="91440" tIns="45720" rIns="91440" bIns="45720" rtlCol="0">
            <a:normAutofit fontScale="62500" lnSpcReduction="2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10000"/>
              </a:lnSpc>
              <a:spcAft>
                <a:spcPts val="0"/>
              </a:spcAft>
              <a:buClr>
                <a:srgbClr val="C00000"/>
              </a:buClr>
              <a:buFont typeface="Wingdings" panose="05000000000000000000" pitchFamily="2" charset="2"/>
              <a:buChar char="ü"/>
            </a:pPr>
            <a:r>
              <a:rPr lang="es-CO" sz="1200" dirty="0" smtClean="0"/>
              <a:t> </a:t>
            </a:r>
            <a:r>
              <a:rPr lang="es-CO" sz="1600" dirty="0" smtClean="0"/>
              <a:t>El total Devengado incluye los gastos de salud, pensión, recargos dominicales y auxilio de transporte en los casos que aplique </a:t>
            </a:r>
            <a:endParaRPr lang="es-CO" sz="1200" b="1" u="sng" dirty="0" smtClean="0"/>
          </a:p>
        </p:txBody>
      </p:sp>
      <p:graphicFrame>
        <p:nvGraphicFramePr>
          <p:cNvPr id="9" name="Gráfico 8"/>
          <p:cNvGraphicFramePr>
            <a:graphicFrameLocks/>
          </p:cNvGraphicFramePr>
          <p:nvPr>
            <p:extLst>
              <p:ext uri="{D42A27DB-BD31-4B8C-83A1-F6EECF244321}">
                <p14:modId xmlns:p14="http://schemas.microsoft.com/office/powerpoint/2010/main" val="2998841334"/>
              </p:ext>
            </p:extLst>
          </p:nvPr>
        </p:nvGraphicFramePr>
        <p:xfrm>
          <a:off x="685800" y="1200149"/>
          <a:ext cx="5581650" cy="32480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56859500"/>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76</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Proyecciones</a:t>
            </a:r>
          </a:p>
          <a:p>
            <a:pPr algn="ctr" fontAlgn="auto">
              <a:spcAft>
                <a:spcPts val="0"/>
              </a:spcAft>
            </a:pPr>
            <a:r>
              <a:rPr lang="es-CO" sz="2800" b="1" dirty="0" smtClean="0">
                <a:effectLst>
                  <a:outerShdw blurRad="38100" dist="38100" dir="2700000" algn="tl">
                    <a:srgbClr val="000000">
                      <a:alpha val="43137"/>
                    </a:srgbClr>
                  </a:outerShdw>
                </a:effectLst>
              </a:rPr>
              <a:t>OTROS GASTOS</a:t>
            </a:r>
          </a:p>
        </p:txBody>
      </p:sp>
      <p:sp>
        <p:nvSpPr>
          <p:cNvPr id="11" name="Rectángulo 10"/>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7" name="Imagen 6"/>
          <p:cNvPicPr/>
          <p:nvPr/>
        </p:nvPicPr>
        <p:blipFill rotWithShape="1">
          <a:blip r:embed="rId2">
            <a:extLst>
              <a:ext uri="{28A0092B-C50C-407E-A947-70E740481C1C}">
                <a14:useLocalDpi xmlns:a14="http://schemas.microsoft.com/office/drawing/2010/main" val="0"/>
              </a:ext>
            </a:extLst>
          </a:blip>
          <a:srcRect l="-134" t="-201" r="74861" b="41811"/>
          <a:stretch/>
        </p:blipFill>
        <p:spPr bwMode="auto">
          <a:xfrm>
            <a:off x="66675" y="1160742"/>
            <a:ext cx="2994289" cy="3923329"/>
          </a:xfrm>
          <a:prstGeom prst="rect">
            <a:avLst/>
          </a:prstGeom>
          <a:noFill/>
          <a:ln>
            <a:noFill/>
          </a:ln>
        </p:spPr>
      </p:pic>
      <p:graphicFrame>
        <p:nvGraphicFramePr>
          <p:cNvPr id="8" name="Gráfico 7"/>
          <p:cNvGraphicFramePr>
            <a:graphicFrameLocks/>
          </p:cNvGraphicFramePr>
          <p:nvPr>
            <p:extLst>
              <p:ext uri="{D42A27DB-BD31-4B8C-83A1-F6EECF244321}">
                <p14:modId xmlns:p14="http://schemas.microsoft.com/office/powerpoint/2010/main" val="824113012"/>
              </p:ext>
            </p:extLst>
          </p:nvPr>
        </p:nvGraphicFramePr>
        <p:xfrm>
          <a:off x="3060965" y="3055864"/>
          <a:ext cx="3797035" cy="2028207"/>
        </p:xfrm>
        <a:graphic>
          <a:graphicData uri="http://schemas.openxmlformats.org/drawingml/2006/chart">
            <c:chart xmlns:c="http://schemas.openxmlformats.org/drawingml/2006/chart" xmlns:r="http://schemas.openxmlformats.org/officeDocument/2006/relationships" r:id="rId3"/>
          </a:graphicData>
        </a:graphic>
      </p:graphicFrame>
      <p:pic>
        <p:nvPicPr>
          <p:cNvPr id="5" name="Imagen 4"/>
          <p:cNvPicPr>
            <a:picLocks noChangeAspect="1"/>
          </p:cNvPicPr>
          <p:nvPr/>
        </p:nvPicPr>
        <p:blipFill>
          <a:blip r:embed="rId4"/>
          <a:stretch>
            <a:fillRect/>
          </a:stretch>
        </p:blipFill>
        <p:spPr>
          <a:xfrm>
            <a:off x="3151628" y="1125993"/>
            <a:ext cx="3615708" cy="1857047"/>
          </a:xfrm>
          <a:prstGeom prst="rect">
            <a:avLst/>
          </a:prstGeom>
        </p:spPr>
      </p:pic>
    </p:spTree>
    <p:extLst>
      <p:ext uri="{BB962C8B-B14F-4D97-AF65-F5344CB8AC3E}">
        <p14:creationId xmlns:p14="http://schemas.microsoft.com/office/powerpoint/2010/main" val="264775171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77</a:t>
            </a:fld>
            <a:endParaRPr lang="en-US" dirty="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HALLAZGOS: Financiamiento</a:t>
            </a:r>
          </a:p>
          <a:p>
            <a:pPr algn="ctr" fontAlgn="auto">
              <a:spcAft>
                <a:spcPts val="0"/>
              </a:spcAft>
            </a:pPr>
            <a:r>
              <a:rPr lang="es-CO" sz="2800" b="1" dirty="0" smtClean="0">
                <a:effectLst>
                  <a:outerShdw blurRad="38100" dist="38100" dir="2700000" algn="tl">
                    <a:srgbClr val="000000">
                      <a:alpha val="43137"/>
                    </a:srgbClr>
                  </a:outerShdw>
                </a:effectLst>
              </a:rPr>
              <a:t>(FINAGRO)</a:t>
            </a:r>
            <a:endParaRPr lang="es-CO" sz="3200" b="1" dirty="0">
              <a:effectLst>
                <a:outerShdw blurRad="38100" dist="38100" dir="2700000" algn="tl">
                  <a:srgbClr val="000000">
                    <a:alpha val="43137"/>
                  </a:srgbClr>
                </a:outerShdw>
              </a:effectLst>
            </a:endParaRPr>
          </a:p>
        </p:txBody>
      </p:sp>
      <p:sp>
        <p:nvSpPr>
          <p:cNvPr id="13" name="Rectángulo 12"/>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aphicFrame>
        <p:nvGraphicFramePr>
          <p:cNvPr id="12" name="Tabla 11"/>
          <p:cNvGraphicFramePr>
            <a:graphicFrameLocks noGrp="1"/>
          </p:cNvGraphicFramePr>
          <p:nvPr>
            <p:extLst>
              <p:ext uri="{D42A27DB-BD31-4B8C-83A1-F6EECF244321}">
                <p14:modId xmlns:p14="http://schemas.microsoft.com/office/powerpoint/2010/main" val="69413995"/>
              </p:ext>
            </p:extLst>
          </p:nvPr>
        </p:nvGraphicFramePr>
        <p:xfrm>
          <a:off x="107207" y="1176516"/>
          <a:ext cx="6098836" cy="3200400"/>
        </p:xfrm>
        <a:graphic>
          <a:graphicData uri="http://schemas.openxmlformats.org/drawingml/2006/table">
            <a:tbl>
              <a:tblPr firstRow="1" bandRow="1">
                <a:tableStyleId>{8799B23B-EC83-4686-B30A-512413B5E67A}</a:tableStyleId>
              </a:tblPr>
              <a:tblGrid>
                <a:gridCol w="1197498">
                  <a:extLst>
                    <a:ext uri="{9D8B030D-6E8A-4147-A177-3AD203B41FA5}">
                      <a16:colId xmlns:a16="http://schemas.microsoft.com/office/drawing/2014/main" xmlns="" val="20000"/>
                    </a:ext>
                  </a:extLst>
                </a:gridCol>
                <a:gridCol w="1441885">
                  <a:extLst>
                    <a:ext uri="{9D8B030D-6E8A-4147-A177-3AD203B41FA5}">
                      <a16:colId xmlns:a16="http://schemas.microsoft.com/office/drawing/2014/main" xmlns="" val="20001"/>
                    </a:ext>
                  </a:extLst>
                </a:gridCol>
                <a:gridCol w="818699">
                  <a:extLst>
                    <a:ext uri="{9D8B030D-6E8A-4147-A177-3AD203B41FA5}">
                      <a16:colId xmlns:a16="http://schemas.microsoft.com/office/drawing/2014/main" xmlns="" val="20002"/>
                    </a:ext>
                  </a:extLst>
                </a:gridCol>
                <a:gridCol w="2640754">
                  <a:extLst>
                    <a:ext uri="{9D8B030D-6E8A-4147-A177-3AD203B41FA5}">
                      <a16:colId xmlns:a16="http://schemas.microsoft.com/office/drawing/2014/main" xmlns="" val="20003"/>
                    </a:ext>
                  </a:extLst>
                </a:gridCol>
              </a:tblGrid>
              <a:tr h="236520">
                <a:tc>
                  <a:txBody>
                    <a:bodyPr/>
                    <a:lstStyle/>
                    <a:p>
                      <a:pPr algn="ctr"/>
                      <a:r>
                        <a:rPr lang="es-CO" sz="1200" dirty="0" smtClean="0"/>
                        <a:t>Banco</a:t>
                      </a:r>
                      <a:endParaRPr lang="es-CO" sz="1200" dirty="0"/>
                    </a:p>
                  </a:txBody>
                  <a:tcPr anchor="ctr">
                    <a:solidFill>
                      <a:schemeClr val="bg1">
                        <a:lumMod val="75000"/>
                      </a:schemeClr>
                    </a:solidFill>
                  </a:tcPr>
                </a:tc>
                <a:tc>
                  <a:txBody>
                    <a:bodyPr/>
                    <a:lstStyle/>
                    <a:p>
                      <a:pPr marL="0" marR="0" indent="0" algn="ctr" defTabSz="514350" rtl="0" eaLnBrk="1" fontAlgn="auto" latinLnBrk="0" hangingPunct="1">
                        <a:lnSpc>
                          <a:spcPct val="100000"/>
                        </a:lnSpc>
                        <a:spcBef>
                          <a:spcPts val="0"/>
                        </a:spcBef>
                        <a:spcAft>
                          <a:spcPts val="0"/>
                        </a:spcAft>
                        <a:buClrTx/>
                        <a:buSzTx/>
                        <a:buFontTx/>
                        <a:buNone/>
                        <a:tabLst/>
                        <a:defRPr/>
                      </a:pPr>
                      <a:r>
                        <a:rPr lang="es-CO" sz="1200" dirty="0" smtClean="0"/>
                        <a:t>MODALIDAD</a:t>
                      </a:r>
                      <a:r>
                        <a:rPr lang="es-CO" sz="1200" baseline="0" dirty="0" smtClean="0"/>
                        <a:t> DE CRÉDITO</a:t>
                      </a:r>
                      <a:endParaRPr lang="es-CO" sz="1200" dirty="0"/>
                    </a:p>
                  </a:txBody>
                  <a:tcPr anchor="ctr">
                    <a:solidFill>
                      <a:schemeClr val="bg1">
                        <a:lumMod val="75000"/>
                      </a:schemeClr>
                    </a:solidFill>
                  </a:tcPr>
                </a:tc>
                <a:tc>
                  <a:txBody>
                    <a:bodyPr/>
                    <a:lstStyle/>
                    <a:p>
                      <a:pPr algn="ctr"/>
                      <a:r>
                        <a:rPr lang="es-CO" sz="1200" dirty="0" smtClean="0"/>
                        <a:t>PLAZO</a:t>
                      </a:r>
                      <a:endParaRPr lang="es-CO" sz="1200" dirty="0"/>
                    </a:p>
                  </a:txBody>
                  <a:tcPr anchor="ctr">
                    <a:solidFill>
                      <a:schemeClr val="bg1">
                        <a:lumMod val="75000"/>
                      </a:schemeClr>
                    </a:solidFill>
                  </a:tcPr>
                </a:tc>
                <a:tc>
                  <a:txBody>
                    <a:bodyPr/>
                    <a:lstStyle/>
                    <a:p>
                      <a:pPr algn="ctr"/>
                      <a:r>
                        <a:rPr lang="es-CO" sz="1200" dirty="0" smtClean="0"/>
                        <a:t>Tasa de Interés (EA)</a:t>
                      </a:r>
                      <a:endParaRPr lang="es-CO" sz="1200" dirty="0"/>
                    </a:p>
                  </a:txBody>
                  <a:tcPr anchor="ctr">
                    <a:solidFill>
                      <a:schemeClr val="bg1">
                        <a:lumMod val="75000"/>
                      </a:schemeClr>
                    </a:solidFill>
                  </a:tcPr>
                </a:tc>
                <a:extLst>
                  <a:ext uri="{0D108BD9-81ED-4DB2-BD59-A6C34878D82A}">
                    <a16:rowId xmlns:a16="http://schemas.microsoft.com/office/drawing/2014/main" xmlns="" val="10000"/>
                  </a:ext>
                </a:extLst>
              </a:tr>
              <a:tr h="270210">
                <a:tc>
                  <a:txBody>
                    <a:bodyPr/>
                    <a:lstStyle/>
                    <a:p>
                      <a:r>
                        <a:rPr lang="es-CO" sz="1200" dirty="0" smtClean="0"/>
                        <a:t>Banco</a:t>
                      </a:r>
                      <a:r>
                        <a:rPr lang="es-CO" sz="1200" baseline="0" dirty="0" smtClean="0"/>
                        <a:t> Agrario</a:t>
                      </a:r>
                    </a:p>
                  </a:txBody>
                  <a:tcPr/>
                </a:tc>
                <a:tc>
                  <a:txBody>
                    <a:bodyPr/>
                    <a:lstStyle/>
                    <a:p>
                      <a:r>
                        <a:rPr lang="es-CO" sz="1200" dirty="0" smtClean="0"/>
                        <a:t>Inversión</a:t>
                      </a:r>
                      <a:endParaRPr lang="es-CO" sz="1200" dirty="0"/>
                    </a:p>
                  </a:txBody>
                  <a:tcPr/>
                </a:tc>
                <a:tc>
                  <a:txBody>
                    <a:bodyPr/>
                    <a:lstStyle/>
                    <a:p>
                      <a:pPr algn="r"/>
                      <a:r>
                        <a:rPr lang="es-CO" sz="1200" dirty="0" smtClean="0"/>
                        <a:t>De 2 a 12 años</a:t>
                      </a:r>
                      <a:endParaRPr lang="es-CO" sz="1200" dirty="0"/>
                    </a:p>
                  </a:txBody>
                  <a:tcPr/>
                </a:tc>
                <a:tc>
                  <a:txBody>
                    <a:bodyPr/>
                    <a:lstStyle/>
                    <a:p>
                      <a:pPr algn="r"/>
                      <a:r>
                        <a:rPr lang="es-CO" sz="1200" dirty="0" smtClean="0"/>
                        <a:t>0-200 millones(DTF+7,5%) o 14,86% </a:t>
                      </a:r>
                    </a:p>
                    <a:p>
                      <a:pPr algn="r"/>
                      <a:r>
                        <a:rPr lang="es-CO" sz="1200" dirty="0" smtClean="0"/>
                        <a:t>+200 millones </a:t>
                      </a:r>
                      <a:r>
                        <a:rPr lang="pt-BR" sz="1200" dirty="0" smtClean="0"/>
                        <a:t>(DTF+ 9%) o 16,36%</a:t>
                      </a:r>
                      <a:endParaRPr lang="es-CO" sz="1200" dirty="0"/>
                    </a:p>
                  </a:txBody>
                  <a:tcPr/>
                </a:tc>
                <a:extLst>
                  <a:ext uri="{0D108BD9-81ED-4DB2-BD59-A6C34878D82A}">
                    <a16:rowId xmlns:a16="http://schemas.microsoft.com/office/drawing/2014/main" xmlns="" val="10001"/>
                  </a:ext>
                </a:extLst>
              </a:tr>
              <a:tr h="216784">
                <a:tc>
                  <a:txBody>
                    <a:bodyPr/>
                    <a:lstStyle/>
                    <a:p>
                      <a:r>
                        <a:rPr lang="es-CO" sz="1200" dirty="0" smtClean="0"/>
                        <a:t>Banco</a:t>
                      </a:r>
                      <a:r>
                        <a:rPr lang="es-CO" sz="1200" baseline="0" dirty="0" smtClean="0"/>
                        <a:t> Agrario</a:t>
                      </a:r>
                      <a:endParaRPr lang="es-CO" sz="1200" dirty="0"/>
                    </a:p>
                  </a:txBody>
                  <a:tcPr/>
                </a:tc>
                <a:tc>
                  <a:txBody>
                    <a:bodyPr/>
                    <a:lstStyle/>
                    <a:p>
                      <a:r>
                        <a:rPr lang="es-CO" sz="1200" dirty="0" smtClean="0"/>
                        <a:t>Capital de Trabajo</a:t>
                      </a:r>
                      <a:endParaRPr lang="es-CO" sz="1200" dirty="0"/>
                    </a:p>
                  </a:txBody>
                  <a:tcPr/>
                </a:tc>
                <a:tc>
                  <a:txBody>
                    <a:bodyPr/>
                    <a:lstStyle/>
                    <a:p>
                      <a:pPr algn="r"/>
                      <a:r>
                        <a:rPr lang="es-CO" sz="1200" dirty="0" smtClean="0"/>
                        <a:t>Hasta</a:t>
                      </a:r>
                      <a:r>
                        <a:rPr lang="es-CO" sz="1200" baseline="0" dirty="0" smtClean="0"/>
                        <a:t> 2 años</a:t>
                      </a:r>
                      <a:endParaRPr lang="es-CO" sz="1200" dirty="0"/>
                    </a:p>
                  </a:txBody>
                  <a:tcPr/>
                </a:tc>
                <a:tc>
                  <a:txBody>
                    <a:bodyPr/>
                    <a:lstStyle/>
                    <a:p>
                      <a:pPr algn="r"/>
                      <a:r>
                        <a:rPr lang="es-CO" sz="1200" dirty="0" smtClean="0"/>
                        <a:t>0-200 millones (DTF+7,5%) o 14,86% </a:t>
                      </a:r>
                    </a:p>
                    <a:p>
                      <a:pPr algn="r"/>
                      <a:r>
                        <a:rPr lang="es-CO" sz="1200" dirty="0" smtClean="0"/>
                        <a:t>+200 millones </a:t>
                      </a:r>
                      <a:r>
                        <a:rPr lang="pt-BR" sz="1200" dirty="0" smtClean="0"/>
                        <a:t>(DTF+ 9%) o 16,36%</a:t>
                      </a:r>
                      <a:endParaRPr lang="es-CO" sz="1200" dirty="0"/>
                    </a:p>
                  </a:txBody>
                  <a:tcPr/>
                </a:tc>
                <a:extLst>
                  <a:ext uri="{0D108BD9-81ED-4DB2-BD59-A6C34878D82A}">
                    <a16:rowId xmlns:a16="http://schemas.microsoft.com/office/drawing/2014/main" xmlns="" val="10002"/>
                  </a:ext>
                </a:extLst>
              </a:tr>
              <a:tr h="235278">
                <a:tc>
                  <a:txBody>
                    <a:bodyPr/>
                    <a:lstStyle/>
                    <a:p>
                      <a:r>
                        <a:rPr lang="es-CO" sz="1200" dirty="0" smtClean="0"/>
                        <a:t>Bancolombia</a:t>
                      </a:r>
                      <a:endParaRPr lang="es-CO" sz="1200" dirty="0"/>
                    </a:p>
                  </a:txBody>
                  <a:tcPr/>
                </a:tc>
                <a:tc>
                  <a:txBody>
                    <a:bodyPr/>
                    <a:lstStyle/>
                    <a:p>
                      <a:r>
                        <a:rPr lang="es-CO" sz="1200" dirty="0" smtClean="0"/>
                        <a:t>Inversión</a:t>
                      </a:r>
                      <a:endParaRPr lang="es-CO" sz="1200" dirty="0"/>
                    </a:p>
                  </a:txBody>
                  <a:tcPr/>
                </a:tc>
                <a:tc>
                  <a:txBody>
                    <a:bodyPr/>
                    <a:lstStyle/>
                    <a:p>
                      <a:pPr algn="r"/>
                      <a:r>
                        <a:rPr lang="es-CO" sz="1200" dirty="0" smtClean="0"/>
                        <a:t>De 2 a 12 años</a:t>
                      </a:r>
                      <a:endParaRPr lang="es-CO" sz="1200" dirty="0"/>
                    </a:p>
                  </a:txBody>
                  <a:tcPr/>
                </a:tc>
                <a:tc>
                  <a:txBody>
                    <a:bodyPr/>
                    <a:lstStyle/>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0-200 millones (DTF+7,9%) </a:t>
                      </a:r>
                    </a:p>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+200 millones </a:t>
                      </a:r>
                      <a:r>
                        <a:rPr lang="pt-BR" sz="1200" dirty="0" smtClean="0"/>
                        <a:t>(DTF+ 9,09%)</a:t>
                      </a:r>
                      <a:endParaRPr lang="es-CO" sz="1200" dirty="0" smtClean="0"/>
                    </a:p>
                  </a:txBody>
                  <a:tcPr/>
                </a:tc>
                <a:extLst>
                  <a:ext uri="{0D108BD9-81ED-4DB2-BD59-A6C34878D82A}">
                    <a16:rowId xmlns:a16="http://schemas.microsoft.com/office/drawing/2014/main" xmlns="" val="10003"/>
                  </a:ext>
                </a:extLst>
              </a:tr>
              <a:tr h="269183">
                <a:tc>
                  <a:txBody>
                    <a:bodyPr/>
                    <a:lstStyle/>
                    <a:p>
                      <a:r>
                        <a:rPr lang="es-CO" sz="1200" dirty="0" smtClean="0"/>
                        <a:t>Bancolombia</a:t>
                      </a:r>
                      <a:endParaRPr lang="es-CO" sz="1200" dirty="0"/>
                    </a:p>
                  </a:txBody>
                  <a:tcPr/>
                </a:tc>
                <a:tc>
                  <a:txBody>
                    <a:bodyPr/>
                    <a:lstStyle/>
                    <a:p>
                      <a:r>
                        <a:rPr lang="es-CO" sz="1200" dirty="0" smtClean="0"/>
                        <a:t>Capital de Trabajo</a:t>
                      </a:r>
                      <a:endParaRPr lang="es-CO" sz="1200" dirty="0"/>
                    </a:p>
                  </a:txBody>
                  <a:tcPr/>
                </a:tc>
                <a:tc>
                  <a:txBody>
                    <a:bodyPr/>
                    <a:lstStyle/>
                    <a:p>
                      <a:pPr algn="r"/>
                      <a:r>
                        <a:rPr lang="es-CO" sz="1200" dirty="0" smtClean="0"/>
                        <a:t>Hasta</a:t>
                      </a:r>
                      <a:r>
                        <a:rPr lang="es-CO" sz="1200" baseline="0" dirty="0" smtClean="0"/>
                        <a:t> 2 años</a:t>
                      </a:r>
                      <a:endParaRPr lang="es-CO" sz="1200" dirty="0"/>
                    </a:p>
                  </a:txBody>
                  <a:tcPr/>
                </a:tc>
                <a:tc>
                  <a:txBody>
                    <a:bodyPr/>
                    <a:lstStyle/>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0-200 millones (DTF+7,9%)</a:t>
                      </a:r>
                    </a:p>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 +200 millones </a:t>
                      </a:r>
                      <a:r>
                        <a:rPr lang="pt-BR" sz="1200" dirty="0" smtClean="0"/>
                        <a:t>(DTF+ 9,09%)</a:t>
                      </a:r>
                      <a:endParaRPr lang="es-CO" sz="1200" dirty="0"/>
                    </a:p>
                  </a:txBody>
                  <a:tcPr/>
                </a:tc>
                <a:extLst>
                  <a:ext uri="{0D108BD9-81ED-4DB2-BD59-A6C34878D82A}">
                    <a16:rowId xmlns:a16="http://schemas.microsoft.com/office/drawing/2014/main" xmlns="" val="10004"/>
                  </a:ext>
                </a:extLst>
              </a:tr>
              <a:tr h="269183">
                <a:tc>
                  <a:txBody>
                    <a:bodyPr/>
                    <a:lstStyle/>
                    <a:p>
                      <a:r>
                        <a:rPr lang="es-CO" sz="1200" dirty="0" smtClean="0"/>
                        <a:t>Davivienda</a:t>
                      </a:r>
                      <a:endParaRPr lang="es-CO" sz="1200" dirty="0"/>
                    </a:p>
                  </a:txBody>
                  <a:tcPr/>
                </a:tc>
                <a:tc>
                  <a:txBody>
                    <a:bodyPr/>
                    <a:lstStyle/>
                    <a:p>
                      <a:r>
                        <a:rPr lang="es-CO" sz="1200" dirty="0" smtClean="0"/>
                        <a:t>Inversión</a:t>
                      </a:r>
                      <a:endParaRPr lang="es-CO" sz="1200" dirty="0"/>
                    </a:p>
                  </a:txBody>
                  <a:tcPr/>
                </a:tc>
                <a:tc>
                  <a:txBody>
                    <a:bodyPr/>
                    <a:lstStyle/>
                    <a:p>
                      <a:pPr algn="r"/>
                      <a:r>
                        <a:rPr lang="es-CO" sz="1200" dirty="0" smtClean="0"/>
                        <a:t>De 2 a 12 años</a:t>
                      </a:r>
                      <a:endParaRPr lang="es-CO" sz="1200" dirty="0"/>
                    </a:p>
                  </a:txBody>
                  <a:tcPr/>
                </a:tc>
                <a:tc>
                  <a:txBody>
                    <a:bodyPr/>
                    <a:lstStyle/>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0-200 millones (DTF+7,8%)</a:t>
                      </a:r>
                    </a:p>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 +200 millones </a:t>
                      </a:r>
                      <a:r>
                        <a:rPr lang="pt-BR" sz="1200" dirty="0" smtClean="0"/>
                        <a:t>(DTF+ 9,02%)</a:t>
                      </a:r>
                      <a:endParaRPr lang="es-CO" sz="1200" dirty="0" smtClean="0"/>
                    </a:p>
                  </a:txBody>
                  <a:tcPr/>
                </a:tc>
                <a:extLst>
                  <a:ext uri="{0D108BD9-81ED-4DB2-BD59-A6C34878D82A}">
                    <a16:rowId xmlns:a16="http://schemas.microsoft.com/office/drawing/2014/main" xmlns="" val="10005"/>
                  </a:ext>
                </a:extLst>
              </a:tr>
              <a:tr h="269183">
                <a:tc>
                  <a:txBody>
                    <a:bodyPr/>
                    <a:lstStyle/>
                    <a:p>
                      <a:r>
                        <a:rPr lang="es-CO" sz="1200" dirty="0" smtClean="0"/>
                        <a:t>Davivienda</a:t>
                      </a:r>
                      <a:endParaRPr lang="es-CO" sz="1200" dirty="0"/>
                    </a:p>
                  </a:txBody>
                  <a:tcPr/>
                </a:tc>
                <a:tc>
                  <a:txBody>
                    <a:bodyPr/>
                    <a:lstStyle/>
                    <a:p>
                      <a:r>
                        <a:rPr lang="es-CO" sz="1200" dirty="0" smtClean="0"/>
                        <a:t>Capital de Trabajo</a:t>
                      </a:r>
                      <a:endParaRPr lang="es-CO" sz="1200" dirty="0"/>
                    </a:p>
                  </a:txBody>
                  <a:tcPr/>
                </a:tc>
                <a:tc>
                  <a:txBody>
                    <a:bodyPr/>
                    <a:lstStyle/>
                    <a:p>
                      <a:pPr algn="r"/>
                      <a:r>
                        <a:rPr lang="es-CO" sz="1200" dirty="0" smtClean="0"/>
                        <a:t>Hasta</a:t>
                      </a:r>
                      <a:r>
                        <a:rPr lang="es-CO" sz="1200" baseline="0" dirty="0" smtClean="0"/>
                        <a:t> 2 años</a:t>
                      </a:r>
                      <a:endParaRPr lang="es-CO" sz="1200" dirty="0"/>
                    </a:p>
                  </a:txBody>
                  <a:tcPr/>
                </a:tc>
                <a:tc>
                  <a:txBody>
                    <a:bodyPr/>
                    <a:lstStyle/>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0-200 millones (DTF+7,8%)</a:t>
                      </a:r>
                    </a:p>
                    <a:p>
                      <a:pPr marL="0" marR="0" indent="0" algn="r" defTabSz="514350" rtl="0" eaLnBrk="1" fontAlgn="auto" latinLnBrk="0" hangingPunct="1">
                        <a:lnSpc>
                          <a:spcPct val="100000"/>
                        </a:lnSpc>
                        <a:spcBef>
                          <a:spcPts val="0"/>
                        </a:spcBef>
                        <a:spcAft>
                          <a:spcPts val="0"/>
                        </a:spcAft>
                        <a:buClrTx/>
                        <a:buSzTx/>
                        <a:buFontTx/>
                        <a:buNone/>
                        <a:tabLst/>
                        <a:defRPr/>
                      </a:pPr>
                      <a:r>
                        <a:rPr lang="es-CO" sz="1200" dirty="0" smtClean="0"/>
                        <a:t> +200 millones </a:t>
                      </a:r>
                      <a:r>
                        <a:rPr lang="pt-BR" sz="1200" dirty="0" smtClean="0"/>
                        <a:t>(DTF+ 9,02%)</a:t>
                      </a:r>
                      <a:endParaRPr lang="es-CO" sz="1200" dirty="0" smtClean="0"/>
                    </a:p>
                  </a:txBody>
                  <a:tcPr/>
                </a:tc>
                <a:extLst>
                  <a:ext uri="{0D108BD9-81ED-4DB2-BD59-A6C34878D82A}">
                    <a16:rowId xmlns:a16="http://schemas.microsoft.com/office/drawing/2014/main" xmlns="" val="10006"/>
                  </a:ext>
                </a:extLst>
              </a:tr>
            </a:tbl>
          </a:graphicData>
        </a:graphic>
      </p:graphicFrame>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8785" y="1570624"/>
            <a:ext cx="489855" cy="475859"/>
          </a:xfrm>
          <a:prstGeom prst="rect">
            <a:avLst/>
          </a:prstGeom>
        </p:spPr>
      </p:pic>
      <p:pic>
        <p:nvPicPr>
          <p:cNvPr id="14" name="Imagen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08785" y="2086339"/>
            <a:ext cx="489855" cy="475859"/>
          </a:xfrm>
          <a:prstGeom prst="rect">
            <a:avLst/>
          </a:prstGeom>
        </p:spPr>
      </p:pic>
      <p:pic>
        <p:nvPicPr>
          <p:cNvPr id="5" name="Imagen 4"/>
          <p:cNvPicPr>
            <a:picLocks noChangeAspect="1"/>
          </p:cNvPicPr>
          <p:nvPr/>
        </p:nvPicPr>
        <p:blipFill rotWithShape="1">
          <a:blip r:embed="rId3">
            <a:extLst>
              <a:ext uri="{28A0092B-C50C-407E-A947-70E740481C1C}">
                <a14:useLocalDpi xmlns:a14="http://schemas.microsoft.com/office/drawing/2010/main" val="0"/>
              </a:ext>
            </a:extLst>
          </a:blip>
          <a:srcRect t="8443" b="11655"/>
          <a:stretch/>
        </p:blipFill>
        <p:spPr>
          <a:xfrm>
            <a:off x="4928623" y="4489806"/>
            <a:ext cx="805278" cy="643419"/>
          </a:xfrm>
          <a:prstGeom prst="rect">
            <a:avLst/>
          </a:prstGeom>
        </p:spPr>
      </p:pic>
      <p:pic>
        <p:nvPicPr>
          <p:cNvPr id="7" name="Imagen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16286" y="4432925"/>
            <a:ext cx="669478" cy="669478"/>
          </a:xfrm>
          <a:prstGeom prst="rect">
            <a:avLst/>
          </a:prstGeom>
        </p:spPr>
      </p:pic>
      <p:pic>
        <p:nvPicPr>
          <p:cNvPr id="15" name="Imagen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72792" y="4426830"/>
            <a:ext cx="838921" cy="628381"/>
          </a:xfrm>
          <a:prstGeom prst="rect">
            <a:avLst/>
          </a:prstGeom>
        </p:spPr>
      </p:pic>
    </p:spTree>
    <p:extLst>
      <p:ext uri="{BB962C8B-B14F-4D97-AF65-F5344CB8AC3E}">
        <p14:creationId xmlns:p14="http://schemas.microsoft.com/office/powerpoint/2010/main" val="68413909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78</a:t>
            </a:fld>
            <a:endParaRPr lang="en-US" dirty="0"/>
          </a:p>
        </p:txBody>
      </p:sp>
      <p:sp>
        <p:nvSpPr>
          <p:cNvPr id="10" name="Título 1"/>
          <p:cNvSpPr txBox="1">
            <a:spLocks/>
          </p:cNvSpPr>
          <p:nvPr/>
        </p:nvSpPr>
        <p:spPr>
          <a:xfrm>
            <a:off x="1623317" y="57553"/>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HALLAZGOS: Financiamiento</a:t>
            </a:r>
            <a:endParaRPr lang="es-CO" sz="3200" b="1" dirty="0">
              <a:effectLst>
                <a:outerShdw blurRad="38100" dist="38100" dir="2700000" algn="tl">
                  <a:srgbClr val="000000">
                    <a:alpha val="43137"/>
                  </a:srgbClr>
                </a:outerShdw>
              </a:effectLst>
            </a:endParaRPr>
          </a:p>
        </p:txBody>
      </p:sp>
      <p:sp>
        <p:nvSpPr>
          <p:cNvPr id="13" name="Rectángulo 12"/>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pic>
        <p:nvPicPr>
          <p:cNvPr id="3" name="Imagen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8203" y="1934320"/>
            <a:ext cx="2052053" cy="2052053"/>
          </a:xfrm>
          <a:prstGeom prst="rect">
            <a:avLst/>
          </a:prstGeom>
        </p:spPr>
      </p:pic>
      <p:sp>
        <p:nvSpPr>
          <p:cNvPr id="9" name="Marcador de contenido 5"/>
          <p:cNvSpPr>
            <a:spLocks noGrp="1"/>
          </p:cNvSpPr>
          <p:nvPr>
            <p:ph idx="1"/>
          </p:nvPr>
        </p:nvSpPr>
        <p:spPr>
          <a:xfrm>
            <a:off x="2570256" y="1387011"/>
            <a:ext cx="4005205" cy="3380252"/>
          </a:xfrm>
        </p:spPr>
        <p:txBody>
          <a:bodyPr>
            <a:normAutofit/>
          </a:bodyPr>
          <a:lstStyle/>
          <a:p>
            <a:pPr algn="just">
              <a:lnSpc>
                <a:spcPct val="110000"/>
              </a:lnSpc>
              <a:buClr>
                <a:srgbClr val="C00000"/>
              </a:buClr>
              <a:buFont typeface="Wingdings" panose="05000000000000000000" pitchFamily="2" charset="2"/>
              <a:buChar char="ü"/>
            </a:pPr>
            <a:r>
              <a:rPr lang="es-CO" sz="1800" b="1" i="1" u="sng" dirty="0" smtClean="0"/>
              <a:t>Aporte Socios: </a:t>
            </a:r>
            <a:r>
              <a:rPr lang="es-CO" sz="1600" dirty="0" smtClean="0"/>
              <a:t>$2.000 millones</a:t>
            </a:r>
          </a:p>
          <a:p>
            <a:pPr algn="just">
              <a:lnSpc>
                <a:spcPct val="110000"/>
              </a:lnSpc>
              <a:buClr>
                <a:srgbClr val="C00000"/>
              </a:buClr>
              <a:buFont typeface="Wingdings" panose="05000000000000000000" pitchFamily="2" charset="2"/>
              <a:buChar char="ü"/>
            </a:pPr>
            <a:r>
              <a:rPr lang="es-CO" sz="1800" b="1" u="sng" dirty="0" smtClean="0"/>
              <a:t>Préstamos </a:t>
            </a:r>
            <a:r>
              <a:rPr lang="es-CO" sz="1800" b="1" u="sng" dirty="0"/>
              <a:t>para </a:t>
            </a:r>
            <a:r>
              <a:rPr lang="es-CO" sz="1800" b="1" u="sng" dirty="0" smtClean="0"/>
              <a:t>inversión: </a:t>
            </a:r>
            <a:r>
              <a:rPr lang="es-CO" sz="1600" dirty="0"/>
              <a:t>Al comienzo del proyecto $</a:t>
            </a:r>
            <a:r>
              <a:rPr lang="es-CO" sz="1600" dirty="0" smtClean="0"/>
              <a:t>1.291 millones </a:t>
            </a:r>
            <a:r>
              <a:rPr lang="es-CO" sz="1600" dirty="0"/>
              <a:t>a 5 años con tasa (DTF + 9%) EA.</a:t>
            </a:r>
          </a:p>
          <a:p>
            <a:pPr algn="just">
              <a:lnSpc>
                <a:spcPct val="110000"/>
              </a:lnSpc>
              <a:buClr>
                <a:srgbClr val="C00000"/>
              </a:buClr>
              <a:buFont typeface="Wingdings" panose="05000000000000000000" pitchFamily="2" charset="2"/>
              <a:buChar char="ü"/>
            </a:pPr>
            <a:r>
              <a:rPr lang="es-CO" sz="1800" b="1" u="sng" dirty="0" smtClean="0"/>
              <a:t>Préstamo </a:t>
            </a:r>
            <a:r>
              <a:rPr lang="es-CO" sz="1800" b="1" u="sng" dirty="0"/>
              <a:t>para capital de trabajo. </a:t>
            </a:r>
            <a:r>
              <a:rPr lang="es-CO" sz="1600" dirty="0"/>
              <a:t>Al comienzo del proyecto $</a:t>
            </a:r>
            <a:r>
              <a:rPr lang="es-CO" sz="1600" dirty="0" smtClean="0"/>
              <a:t>2.467 millones </a:t>
            </a:r>
            <a:r>
              <a:rPr lang="es-CO" sz="1600" dirty="0"/>
              <a:t>a 2 años con tasa (DTF + 9%) EA.</a:t>
            </a:r>
          </a:p>
          <a:p>
            <a:pPr algn="just">
              <a:lnSpc>
                <a:spcPct val="110000"/>
              </a:lnSpc>
              <a:buClr>
                <a:srgbClr val="C00000"/>
              </a:buClr>
              <a:buFont typeface="Wingdings" panose="05000000000000000000" pitchFamily="2" charset="2"/>
              <a:buChar char="ü"/>
            </a:pPr>
            <a:r>
              <a:rPr lang="es-CO" sz="1800" b="1" u="sng" dirty="0" smtClean="0"/>
              <a:t>Préstamo </a:t>
            </a:r>
            <a:r>
              <a:rPr lang="es-CO" sz="1800" b="1" u="sng" dirty="0"/>
              <a:t>para capital de trabajo: </a:t>
            </a:r>
            <a:r>
              <a:rPr lang="es-CO" sz="1600" dirty="0"/>
              <a:t>Al segundo año del proyecto $</a:t>
            </a:r>
            <a:r>
              <a:rPr lang="es-CO" sz="1600" dirty="0" smtClean="0"/>
              <a:t>1.170 millones </a:t>
            </a:r>
            <a:r>
              <a:rPr lang="es-CO" sz="1600" dirty="0"/>
              <a:t>a 2 años con tasa (DTF + 9%) EA.</a:t>
            </a:r>
          </a:p>
        </p:txBody>
      </p:sp>
    </p:spTree>
    <p:extLst>
      <p:ext uri="{BB962C8B-B14F-4D97-AF65-F5344CB8AC3E}">
        <p14:creationId xmlns:p14="http://schemas.microsoft.com/office/powerpoint/2010/main" val="75075961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79</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CONCLUSIONES: </a:t>
            </a:r>
            <a:r>
              <a:rPr lang="es-CO" sz="2400" b="1" dirty="0" smtClean="0">
                <a:effectLst>
                  <a:outerShdw blurRad="38100" dist="38100" dir="2700000" algn="tl">
                    <a:srgbClr val="000000">
                      <a:alpha val="43137"/>
                    </a:srgbClr>
                  </a:outerShdw>
                </a:effectLst>
              </a:rPr>
              <a:t>Estado de Perdidas y Ganancias (P&amp;G)</a:t>
            </a:r>
          </a:p>
        </p:txBody>
      </p:sp>
      <p:sp>
        <p:nvSpPr>
          <p:cNvPr id="11" name="Rectángulo 10"/>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aphicFrame>
        <p:nvGraphicFramePr>
          <p:cNvPr id="7" name="Gráfico 6"/>
          <p:cNvGraphicFramePr>
            <a:graphicFrameLocks/>
          </p:cNvGraphicFramePr>
          <p:nvPr>
            <p:extLst>
              <p:ext uri="{D42A27DB-BD31-4B8C-83A1-F6EECF244321}">
                <p14:modId xmlns:p14="http://schemas.microsoft.com/office/powerpoint/2010/main" val="2520863300"/>
              </p:ext>
            </p:extLst>
          </p:nvPr>
        </p:nvGraphicFramePr>
        <p:xfrm>
          <a:off x="161925" y="1249909"/>
          <a:ext cx="6553200" cy="366236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667349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23317" y="273844"/>
            <a:ext cx="4763196" cy="994172"/>
          </a:xfrm>
        </p:spPr>
        <p:txBody>
          <a:bodyPr>
            <a:normAutofit/>
          </a:bodyPr>
          <a:lstStyle/>
          <a:p>
            <a:pPr algn="ctr"/>
            <a:r>
              <a:rPr lang="es-CO" sz="2400" b="1" dirty="0" smtClean="0">
                <a:effectLst>
                  <a:outerShdw blurRad="38100" dist="38100" dir="2700000" algn="tl">
                    <a:srgbClr val="000000">
                      <a:alpha val="43137"/>
                    </a:srgbClr>
                  </a:outerShdw>
                </a:effectLst>
              </a:rPr>
              <a:t>Requerimientos del Proyecto</a:t>
            </a:r>
            <a:endParaRPr lang="es-CO" sz="2400" b="1" dirty="0">
              <a:effectLst>
                <a:outerShdw blurRad="38100" dist="38100" dir="2700000" algn="tl">
                  <a:srgbClr val="000000">
                    <a:alpha val="43137"/>
                  </a:srgbClr>
                </a:outerShdw>
              </a:effectLst>
            </a:endParaRPr>
          </a:p>
        </p:txBody>
      </p:sp>
      <p:sp>
        <p:nvSpPr>
          <p:cNvPr id="3" name="Marcador de contenido 2"/>
          <p:cNvSpPr>
            <a:spLocks noGrp="1"/>
          </p:cNvSpPr>
          <p:nvPr>
            <p:ph idx="1"/>
          </p:nvPr>
        </p:nvSpPr>
        <p:spPr>
          <a:xfrm>
            <a:off x="197223" y="1079282"/>
            <a:ext cx="5915025" cy="377467"/>
          </a:xfrm>
        </p:spPr>
        <p:txBody>
          <a:bodyPr>
            <a:normAutofit/>
          </a:bodyPr>
          <a:lstStyle/>
          <a:p>
            <a:pPr marL="0" indent="0">
              <a:buClr>
                <a:srgbClr val="C00000"/>
              </a:buClr>
              <a:buNone/>
            </a:pPr>
            <a:r>
              <a:rPr lang="es-CO" sz="1400" b="1" dirty="0" smtClean="0">
                <a:solidFill>
                  <a:srgbClr val="C00000"/>
                </a:solidFill>
                <a:effectLst>
                  <a:outerShdw blurRad="38100" dist="38100" dir="2700000" algn="tl">
                    <a:srgbClr val="000000">
                      <a:alpha val="43137"/>
                    </a:srgbClr>
                  </a:outerShdw>
                </a:effectLst>
              </a:rPr>
              <a:t>Requerimientos Gerenciales</a:t>
            </a:r>
          </a:p>
          <a:p>
            <a:pPr marL="0" indent="0">
              <a:buClr>
                <a:srgbClr val="C00000"/>
              </a:buClr>
              <a:buNone/>
            </a:pPr>
            <a:endParaRPr lang="es-CO" sz="1400" b="1" dirty="0">
              <a:solidFill>
                <a:srgbClr val="C00000"/>
              </a:solidFill>
              <a:effectLst>
                <a:outerShdw blurRad="38100" dist="38100" dir="2700000" algn="tl">
                  <a:srgbClr val="000000">
                    <a:alpha val="43137"/>
                  </a:srgbClr>
                </a:outerShdw>
              </a:effectLst>
            </a:endParaRPr>
          </a:p>
        </p:txBody>
      </p:sp>
      <p:sp>
        <p:nvSpPr>
          <p:cNvPr id="4" name="Marcador de número de diapositiva 3"/>
          <p:cNvSpPr>
            <a:spLocks noGrp="1"/>
          </p:cNvSpPr>
          <p:nvPr>
            <p:ph type="sldNum" sz="quarter" idx="12"/>
          </p:nvPr>
        </p:nvSpPr>
        <p:spPr/>
        <p:txBody>
          <a:bodyPr/>
          <a:lstStyle/>
          <a:p>
            <a:fld id="{48F63A3B-78C7-47BE-AE5E-E10140E04643}" type="slidenum">
              <a:rPr lang="en-US" smtClean="0"/>
              <a:t>8</a:t>
            </a:fld>
            <a:endParaRPr lang="en-US" dirty="0"/>
          </a:p>
        </p:txBody>
      </p:sp>
      <p:graphicFrame>
        <p:nvGraphicFramePr>
          <p:cNvPr id="7" name="Tabla 6"/>
          <p:cNvGraphicFramePr>
            <a:graphicFrameLocks noGrp="1"/>
          </p:cNvGraphicFramePr>
          <p:nvPr>
            <p:extLst>
              <p:ext uri="{D42A27DB-BD31-4B8C-83A1-F6EECF244321}">
                <p14:modId xmlns:p14="http://schemas.microsoft.com/office/powerpoint/2010/main" val="498286815"/>
              </p:ext>
            </p:extLst>
          </p:nvPr>
        </p:nvGraphicFramePr>
        <p:xfrm>
          <a:off x="197223" y="1345611"/>
          <a:ext cx="6189289" cy="952500"/>
        </p:xfrm>
        <a:graphic>
          <a:graphicData uri="http://schemas.openxmlformats.org/drawingml/2006/table">
            <a:tbl>
              <a:tblPr firstRow="1" firstCol="1" bandRow="1">
                <a:tableStyleId>{8799B23B-EC83-4686-B30A-512413B5E67A}</a:tableStyleId>
              </a:tblPr>
              <a:tblGrid>
                <a:gridCol w="6189289">
                  <a:extLst>
                    <a:ext uri="{9D8B030D-6E8A-4147-A177-3AD203B41FA5}">
                      <a16:colId xmlns:a16="http://schemas.microsoft.com/office/drawing/2014/main" xmlns="" val="20000"/>
                    </a:ext>
                  </a:extLst>
                </a:gridCol>
              </a:tblGrid>
              <a:tr h="190500">
                <a:tc>
                  <a:txBody>
                    <a:bodyPr/>
                    <a:lstStyle/>
                    <a:p>
                      <a:pPr>
                        <a:lnSpc>
                          <a:spcPct val="107000"/>
                        </a:lnSpc>
                        <a:spcAft>
                          <a:spcPts val="0"/>
                        </a:spcAft>
                      </a:pPr>
                      <a:r>
                        <a:rPr lang="es-ES" sz="1000" b="0" dirty="0">
                          <a:effectLst/>
                        </a:rPr>
                        <a:t>Realizar el montaje de la línea de producción de </a:t>
                      </a:r>
                      <a:r>
                        <a:rPr lang="es-ES" sz="1000" b="0" dirty="0" smtClean="0">
                          <a:effectLst/>
                        </a:rPr>
                        <a:t>Tilapias Roja</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0"/>
                  </a:ext>
                </a:extLst>
              </a:tr>
              <a:tr h="190500">
                <a:tc>
                  <a:txBody>
                    <a:bodyPr/>
                    <a:lstStyle/>
                    <a:p>
                      <a:pPr>
                        <a:lnSpc>
                          <a:spcPct val="107000"/>
                        </a:lnSpc>
                        <a:spcAft>
                          <a:spcPts val="0"/>
                        </a:spcAft>
                      </a:pPr>
                      <a:r>
                        <a:rPr lang="es-ES" sz="1000" b="0" dirty="0">
                          <a:effectLst/>
                        </a:rPr>
                        <a:t>Desarrollar una estrategia de comercialización y promoción del </a:t>
                      </a:r>
                      <a:r>
                        <a:rPr lang="es-ES" sz="1000" b="0" dirty="0" smtClean="0">
                          <a:effectLst/>
                        </a:rPr>
                        <a:t>producto</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1"/>
                  </a:ext>
                </a:extLst>
              </a:tr>
              <a:tr h="190500">
                <a:tc>
                  <a:txBody>
                    <a:bodyPr/>
                    <a:lstStyle/>
                    <a:p>
                      <a:pPr>
                        <a:lnSpc>
                          <a:spcPct val="107000"/>
                        </a:lnSpc>
                        <a:spcAft>
                          <a:spcPts val="0"/>
                        </a:spcAft>
                      </a:pPr>
                      <a:r>
                        <a:rPr lang="es-ES" sz="1000" b="0" dirty="0">
                          <a:effectLst/>
                        </a:rPr>
                        <a:t>Definir un estimado de inversión inicial y proponer sistemas de financiación</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2"/>
                  </a:ext>
                </a:extLst>
              </a:tr>
              <a:tr h="381000">
                <a:tc>
                  <a:txBody>
                    <a:bodyPr/>
                    <a:lstStyle/>
                    <a:p>
                      <a:pPr>
                        <a:lnSpc>
                          <a:spcPct val="107000"/>
                        </a:lnSpc>
                        <a:spcAft>
                          <a:spcPts val="0"/>
                        </a:spcAft>
                      </a:pPr>
                      <a:r>
                        <a:rPr lang="es-ES" sz="1000" b="0" dirty="0">
                          <a:effectLst/>
                        </a:rPr>
                        <a:t>Que la creación y montaje de la línea de producción arranque en </a:t>
                      </a:r>
                      <a:r>
                        <a:rPr lang="es-ES" sz="1000" b="0" dirty="0" smtClean="0">
                          <a:effectLst/>
                        </a:rPr>
                        <a:t>el</a:t>
                      </a:r>
                      <a:r>
                        <a:rPr lang="es-ES" sz="1000" b="0" baseline="0" dirty="0" smtClean="0">
                          <a:effectLst/>
                        </a:rPr>
                        <a:t> ultimo trimestre</a:t>
                      </a:r>
                      <a:r>
                        <a:rPr lang="es-ES" sz="1000" b="0" dirty="0" smtClean="0">
                          <a:effectLst/>
                        </a:rPr>
                        <a:t> </a:t>
                      </a:r>
                      <a:r>
                        <a:rPr lang="es-ES" sz="1000" b="0" dirty="0">
                          <a:effectLst/>
                        </a:rPr>
                        <a:t>del año 2017 y su funcionamiento empiece en enero de 2018.</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3"/>
                  </a:ext>
                </a:extLst>
              </a:tr>
            </a:tbl>
          </a:graphicData>
        </a:graphic>
      </p:graphicFrame>
      <p:graphicFrame>
        <p:nvGraphicFramePr>
          <p:cNvPr id="11" name="Tabla 10"/>
          <p:cNvGraphicFramePr>
            <a:graphicFrameLocks noGrp="1"/>
          </p:cNvGraphicFramePr>
          <p:nvPr>
            <p:extLst>
              <p:ext uri="{D42A27DB-BD31-4B8C-83A1-F6EECF244321}">
                <p14:modId xmlns:p14="http://schemas.microsoft.com/office/powerpoint/2010/main" val="4114376185"/>
              </p:ext>
            </p:extLst>
          </p:nvPr>
        </p:nvGraphicFramePr>
        <p:xfrm>
          <a:off x="259975" y="2592730"/>
          <a:ext cx="6126537" cy="1170516"/>
        </p:xfrm>
        <a:graphic>
          <a:graphicData uri="http://schemas.openxmlformats.org/drawingml/2006/table">
            <a:tbl>
              <a:tblPr firstRow="1" firstCol="1" bandRow="1">
                <a:tableStyleId>{8799B23B-EC83-4686-B30A-512413B5E67A}</a:tableStyleId>
              </a:tblPr>
              <a:tblGrid>
                <a:gridCol w="6126537">
                  <a:extLst>
                    <a:ext uri="{9D8B030D-6E8A-4147-A177-3AD203B41FA5}">
                      <a16:colId xmlns:a16="http://schemas.microsoft.com/office/drawing/2014/main" xmlns="" val="20000"/>
                    </a:ext>
                  </a:extLst>
                </a:gridCol>
              </a:tblGrid>
              <a:tr h="213223">
                <a:tc>
                  <a:txBody>
                    <a:bodyPr/>
                    <a:lstStyle/>
                    <a:p>
                      <a:pPr>
                        <a:lnSpc>
                          <a:spcPct val="107000"/>
                        </a:lnSpc>
                        <a:spcAft>
                          <a:spcPts val="0"/>
                        </a:spcAft>
                      </a:pPr>
                      <a:r>
                        <a:rPr lang="es-ES" sz="1000" b="0" dirty="0">
                          <a:effectLst/>
                        </a:rPr>
                        <a:t>Que la nueva línea de producción cumpla con los requerimientos de la CAN y cualquier otro ente gubernamental</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0"/>
                  </a:ext>
                </a:extLst>
              </a:tr>
              <a:tr h="208740">
                <a:tc>
                  <a:txBody>
                    <a:bodyPr/>
                    <a:lstStyle/>
                    <a:p>
                      <a:pPr>
                        <a:lnSpc>
                          <a:spcPct val="107000"/>
                        </a:lnSpc>
                        <a:spcAft>
                          <a:spcPts val="0"/>
                        </a:spcAft>
                      </a:pPr>
                      <a:r>
                        <a:rPr lang="es-CO" sz="1000" b="0" dirty="0" smtClean="0">
                          <a:effectLst/>
                          <a:latin typeface="Calibri" panose="020F0502020204030204" pitchFamily="34" charset="0"/>
                          <a:ea typeface="Times New Roman" panose="02020603050405020304" pitchFamily="18" charset="0"/>
                          <a:cs typeface="Times New Roman" panose="02020603050405020304" pitchFamily="18" charset="0"/>
                        </a:rPr>
                        <a:t>Definir</a:t>
                      </a:r>
                      <a:r>
                        <a:rPr lang="es-CO" sz="1000" b="0" baseline="0" dirty="0" smtClean="0">
                          <a:effectLst/>
                          <a:latin typeface="Calibri" panose="020F0502020204030204" pitchFamily="34" charset="0"/>
                          <a:ea typeface="Times New Roman" panose="02020603050405020304" pitchFamily="18" charset="0"/>
                          <a:cs typeface="Times New Roman" panose="02020603050405020304" pitchFamily="18" charset="0"/>
                        </a:rPr>
                        <a:t> la tecnología adecuada para la producción</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1"/>
                  </a:ext>
                </a:extLst>
              </a:tr>
              <a:tr h="190500">
                <a:tc>
                  <a:txBody>
                    <a:bodyPr/>
                    <a:lstStyle/>
                    <a:p>
                      <a:pPr>
                        <a:lnSpc>
                          <a:spcPct val="107000"/>
                        </a:lnSpc>
                        <a:spcAft>
                          <a:spcPts val="0"/>
                        </a:spcAft>
                      </a:pPr>
                      <a:r>
                        <a:rPr lang="es-ES" sz="1000" b="0" dirty="0">
                          <a:effectLst/>
                        </a:rPr>
                        <a:t>Que la línea de producción tenga protección en contra de los predadores</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2"/>
                  </a:ext>
                </a:extLst>
              </a:tr>
              <a:tr h="177053">
                <a:tc>
                  <a:txBody>
                    <a:bodyPr/>
                    <a:lstStyle/>
                    <a:p>
                      <a:pPr>
                        <a:lnSpc>
                          <a:spcPct val="107000"/>
                        </a:lnSpc>
                        <a:spcAft>
                          <a:spcPts val="0"/>
                        </a:spcAft>
                      </a:pPr>
                      <a:r>
                        <a:rPr lang="es-ES" sz="1000" b="0" dirty="0">
                          <a:effectLst/>
                        </a:rPr>
                        <a:t>Asegurar que se abastezcan los requerimientos de agua para la producción de tilapia</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3"/>
                  </a:ext>
                </a:extLst>
              </a:tr>
              <a:tr h="381000">
                <a:tc>
                  <a:txBody>
                    <a:bodyPr/>
                    <a:lstStyle/>
                    <a:p>
                      <a:pPr>
                        <a:lnSpc>
                          <a:spcPct val="107000"/>
                        </a:lnSpc>
                        <a:spcAft>
                          <a:spcPts val="0"/>
                        </a:spcAft>
                      </a:pPr>
                      <a:r>
                        <a:rPr lang="es-ES" sz="1000" b="0" dirty="0">
                          <a:effectLst/>
                        </a:rPr>
                        <a:t>Que </a:t>
                      </a:r>
                      <a:r>
                        <a:rPr lang="es-ES" sz="1000" b="0" dirty="0" smtClean="0">
                          <a:effectLst/>
                        </a:rPr>
                        <a:t>la </a:t>
                      </a:r>
                      <a:r>
                        <a:rPr lang="es-ES" sz="1000" b="0" dirty="0">
                          <a:effectLst/>
                        </a:rPr>
                        <a:t>nueva línea de producción cree productos de alta calidad que compitan con los productos que se encuentran actualmente en el mercado</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4"/>
                  </a:ext>
                </a:extLst>
              </a:tr>
            </a:tbl>
          </a:graphicData>
        </a:graphic>
      </p:graphicFrame>
      <p:graphicFrame>
        <p:nvGraphicFramePr>
          <p:cNvPr id="12" name="Tabla 11"/>
          <p:cNvGraphicFramePr>
            <a:graphicFrameLocks noGrp="1"/>
          </p:cNvGraphicFramePr>
          <p:nvPr>
            <p:extLst>
              <p:ext uri="{D42A27DB-BD31-4B8C-83A1-F6EECF244321}">
                <p14:modId xmlns:p14="http://schemas.microsoft.com/office/powerpoint/2010/main" val="3066324340"/>
              </p:ext>
            </p:extLst>
          </p:nvPr>
        </p:nvGraphicFramePr>
        <p:xfrm>
          <a:off x="259975" y="4055297"/>
          <a:ext cx="5728449" cy="946125"/>
        </p:xfrm>
        <a:graphic>
          <a:graphicData uri="http://schemas.openxmlformats.org/drawingml/2006/table">
            <a:tbl>
              <a:tblPr firstRow="1" firstCol="1" bandRow="1">
                <a:tableStyleId>{8799B23B-EC83-4686-B30A-512413B5E67A}</a:tableStyleId>
              </a:tblPr>
              <a:tblGrid>
                <a:gridCol w="5728449">
                  <a:extLst>
                    <a:ext uri="{9D8B030D-6E8A-4147-A177-3AD203B41FA5}">
                      <a16:colId xmlns:a16="http://schemas.microsoft.com/office/drawing/2014/main" xmlns="" val="20000"/>
                    </a:ext>
                  </a:extLst>
                </a:gridCol>
              </a:tblGrid>
              <a:tr h="211557">
                <a:tc>
                  <a:txBody>
                    <a:bodyPr/>
                    <a:lstStyle/>
                    <a:p>
                      <a:pPr>
                        <a:lnSpc>
                          <a:spcPct val="107000"/>
                        </a:lnSpc>
                        <a:spcAft>
                          <a:spcPts val="0"/>
                        </a:spcAft>
                      </a:pPr>
                      <a:r>
                        <a:rPr lang="es-ES" sz="1000" b="0" dirty="0" smtClean="0">
                          <a:effectLst/>
                        </a:rPr>
                        <a:t>Definir la ubicación adecuada</a:t>
                      </a:r>
                      <a:r>
                        <a:rPr lang="es-ES" sz="1000" b="0" baseline="0" dirty="0" smtClean="0">
                          <a:effectLst/>
                        </a:rPr>
                        <a:t> para el cultivo</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0"/>
                  </a:ext>
                </a:extLst>
              </a:tr>
              <a:tr h="190500">
                <a:tc>
                  <a:txBody>
                    <a:bodyPr/>
                    <a:lstStyle/>
                    <a:p>
                      <a:pPr>
                        <a:lnSpc>
                          <a:spcPct val="107000"/>
                        </a:lnSpc>
                        <a:spcAft>
                          <a:spcPts val="0"/>
                        </a:spcAft>
                      </a:pPr>
                      <a:r>
                        <a:rPr lang="es-ES" sz="1000" b="0" dirty="0">
                          <a:effectLst/>
                        </a:rPr>
                        <a:t>Adecuar las tierras para el montaje de la línea de producción</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1"/>
                  </a:ext>
                </a:extLst>
              </a:tr>
              <a:tr h="114300">
                <a:tc>
                  <a:txBody>
                    <a:bodyPr/>
                    <a:lstStyle/>
                    <a:p>
                      <a:pPr>
                        <a:lnSpc>
                          <a:spcPct val="107000"/>
                        </a:lnSpc>
                        <a:spcAft>
                          <a:spcPts val="0"/>
                        </a:spcAft>
                      </a:pPr>
                      <a:r>
                        <a:rPr lang="es-ES" sz="1000" b="0" dirty="0">
                          <a:effectLst/>
                        </a:rPr>
                        <a:t>Disponer del personal adecuado y suficiente para desarrollar la operación del producto del proyecto.</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2"/>
                  </a:ext>
                </a:extLst>
              </a:tr>
              <a:tr h="190500">
                <a:tc>
                  <a:txBody>
                    <a:bodyPr/>
                    <a:lstStyle/>
                    <a:p>
                      <a:pPr>
                        <a:lnSpc>
                          <a:spcPct val="107000"/>
                        </a:lnSpc>
                        <a:spcAft>
                          <a:spcPts val="0"/>
                        </a:spcAft>
                      </a:pPr>
                      <a:r>
                        <a:rPr lang="es-ES" sz="1000" b="0" dirty="0">
                          <a:effectLst/>
                        </a:rPr>
                        <a:t>Obtener los permisos ambientales para la operación </a:t>
                      </a:r>
                      <a:r>
                        <a:rPr lang="es-ES" sz="1000" b="0" dirty="0" smtClean="0">
                          <a:effectLst/>
                        </a:rPr>
                        <a:t>de la </a:t>
                      </a:r>
                      <a:r>
                        <a:rPr lang="es-ES" sz="1000" b="0" dirty="0">
                          <a:effectLst/>
                        </a:rPr>
                        <a:t>línea de producción </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3"/>
                  </a:ext>
                </a:extLst>
              </a:tr>
              <a:tr h="190500">
                <a:tc>
                  <a:txBody>
                    <a:bodyPr/>
                    <a:lstStyle/>
                    <a:p>
                      <a:pPr>
                        <a:lnSpc>
                          <a:spcPct val="107000"/>
                        </a:lnSpc>
                        <a:spcAft>
                          <a:spcPts val="0"/>
                        </a:spcAft>
                      </a:pPr>
                      <a:r>
                        <a:rPr lang="es-ES" sz="1000" b="0" dirty="0">
                          <a:effectLst/>
                        </a:rPr>
                        <a:t>Generar empleos para los habitantes del sector</a:t>
                      </a:r>
                      <a:endParaRPr lang="es-CO" sz="1000" b="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44450" marR="44450" marT="0" marB="0" anchor="ctr"/>
                </a:tc>
                <a:extLst>
                  <a:ext uri="{0D108BD9-81ED-4DB2-BD59-A6C34878D82A}">
                    <a16:rowId xmlns:a16="http://schemas.microsoft.com/office/drawing/2014/main" xmlns="" val="10004"/>
                  </a:ext>
                </a:extLst>
              </a:tr>
            </a:tbl>
          </a:graphicData>
        </a:graphic>
      </p:graphicFrame>
      <p:sp>
        <p:nvSpPr>
          <p:cNvPr id="13" name="Marcador de contenido 2"/>
          <p:cNvSpPr txBox="1">
            <a:spLocks/>
          </p:cNvSpPr>
          <p:nvPr/>
        </p:nvSpPr>
        <p:spPr>
          <a:xfrm>
            <a:off x="197223" y="2301092"/>
            <a:ext cx="5915025" cy="36335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fontAlgn="auto">
              <a:spcAft>
                <a:spcPts val="0"/>
              </a:spcAft>
              <a:buClr>
                <a:srgbClr val="C00000"/>
              </a:buClr>
              <a:buFont typeface="Arial" panose="020B0604020202020204" pitchFamily="34" charset="0"/>
              <a:buNone/>
            </a:pPr>
            <a:r>
              <a:rPr lang="es-CO" sz="1400" b="1" dirty="0" smtClean="0">
                <a:solidFill>
                  <a:srgbClr val="C00000"/>
                </a:solidFill>
                <a:effectLst>
                  <a:outerShdw blurRad="38100" dist="38100" dir="2700000" algn="tl">
                    <a:srgbClr val="000000">
                      <a:alpha val="43137"/>
                    </a:srgbClr>
                  </a:outerShdw>
                </a:effectLst>
              </a:rPr>
              <a:t>Requerimientos Funcionales</a:t>
            </a:r>
            <a:endParaRPr lang="es-CO" sz="1400" b="1" dirty="0">
              <a:solidFill>
                <a:srgbClr val="C00000"/>
              </a:solidFill>
              <a:effectLst>
                <a:outerShdw blurRad="38100" dist="38100" dir="2700000" algn="tl">
                  <a:srgbClr val="000000">
                    <a:alpha val="43137"/>
                  </a:srgbClr>
                </a:outerShdw>
              </a:effectLst>
            </a:endParaRPr>
          </a:p>
        </p:txBody>
      </p:sp>
      <p:sp>
        <p:nvSpPr>
          <p:cNvPr id="14" name="Marcador de contenido 2"/>
          <p:cNvSpPr txBox="1">
            <a:spLocks/>
          </p:cNvSpPr>
          <p:nvPr/>
        </p:nvSpPr>
        <p:spPr>
          <a:xfrm>
            <a:off x="197222" y="3763246"/>
            <a:ext cx="5915025" cy="36335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fontAlgn="auto">
              <a:spcAft>
                <a:spcPts val="0"/>
              </a:spcAft>
              <a:buClr>
                <a:srgbClr val="C00000"/>
              </a:buClr>
              <a:buFont typeface="Arial" panose="020B0604020202020204" pitchFamily="34" charset="0"/>
              <a:buNone/>
            </a:pPr>
            <a:r>
              <a:rPr lang="es-CO" sz="1400" b="1" dirty="0" smtClean="0">
                <a:solidFill>
                  <a:srgbClr val="C00000"/>
                </a:solidFill>
                <a:effectLst>
                  <a:outerShdw blurRad="38100" dist="38100" dir="2700000" algn="tl">
                    <a:srgbClr val="000000">
                      <a:alpha val="43137"/>
                    </a:srgbClr>
                  </a:outerShdw>
                </a:effectLst>
              </a:rPr>
              <a:t>Requerimientos No Funcionales</a:t>
            </a:r>
            <a:endParaRPr lang="es-CO" sz="14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468785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80</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CONCLUSIONES: </a:t>
            </a:r>
            <a:r>
              <a:rPr lang="es-CO" sz="2400" b="1" dirty="0" smtClean="0">
                <a:effectLst>
                  <a:outerShdw blurRad="38100" dist="38100" dir="2700000" algn="tl">
                    <a:srgbClr val="000000">
                      <a:alpha val="43137"/>
                    </a:srgbClr>
                  </a:outerShdw>
                </a:effectLst>
              </a:rPr>
              <a:t>Balance General</a:t>
            </a:r>
          </a:p>
        </p:txBody>
      </p:sp>
      <p:sp>
        <p:nvSpPr>
          <p:cNvPr id="11" name="Rectángulo 10"/>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graphicFrame>
        <p:nvGraphicFramePr>
          <p:cNvPr id="12" name="Gráfico 11"/>
          <p:cNvGraphicFramePr>
            <a:graphicFrameLocks/>
          </p:cNvGraphicFramePr>
          <p:nvPr>
            <p:extLst>
              <p:ext uri="{D42A27DB-BD31-4B8C-83A1-F6EECF244321}">
                <p14:modId xmlns:p14="http://schemas.microsoft.com/office/powerpoint/2010/main" val="2911267137"/>
              </p:ext>
            </p:extLst>
          </p:nvPr>
        </p:nvGraphicFramePr>
        <p:xfrm>
          <a:off x="1333501" y="994172"/>
          <a:ext cx="4124324" cy="221932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Gráfico 13"/>
          <p:cNvGraphicFramePr>
            <a:graphicFrameLocks/>
          </p:cNvGraphicFramePr>
          <p:nvPr>
            <p:extLst>
              <p:ext uri="{D42A27DB-BD31-4B8C-83A1-F6EECF244321}">
                <p14:modId xmlns:p14="http://schemas.microsoft.com/office/powerpoint/2010/main" val="3147244866"/>
              </p:ext>
            </p:extLst>
          </p:nvPr>
        </p:nvGraphicFramePr>
        <p:xfrm>
          <a:off x="3235235" y="3150394"/>
          <a:ext cx="3622764" cy="199310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6" name="Gráfico 15"/>
          <p:cNvGraphicFramePr>
            <a:graphicFrameLocks/>
          </p:cNvGraphicFramePr>
          <p:nvPr>
            <p:extLst>
              <p:ext uri="{D42A27DB-BD31-4B8C-83A1-F6EECF244321}">
                <p14:modId xmlns:p14="http://schemas.microsoft.com/office/powerpoint/2010/main" val="924786444"/>
              </p:ext>
            </p:extLst>
          </p:nvPr>
        </p:nvGraphicFramePr>
        <p:xfrm>
          <a:off x="-66672" y="3150393"/>
          <a:ext cx="3419472" cy="1993107"/>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44171996"/>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81</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CONCLUSIONES</a:t>
            </a:r>
            <a:endParaRPr lang="es-CO" sz="2400" b="1" dirty="0" smtClean="0">
              <a:effectLst>
                <a:outerShdw blurRad="38100" dist="38100" dir="2700000" algn="tl">
                  <a:srgbClr val="000000">
                    <a:alpha val="43137"/>
                  </a:srgbClr>
                </a:outerShdw>
              </a:effectLst>
            </a:endParaRPr>
          </a:p>
        </p:txBody>
      </p:sp>
      <p:sp>
        <p:nvSpPr>
          <p:cNvPr id="12" name="Marcador de contenido 2"/>
          <p:cNvSpPr>
            <a:spLocks noGrp="1"/>
          </p:cNvSpPr>
          <p:nvPr>
            <p:ph idx="1"/>
          </p:nvPr>
        </p:nvSpPr>
        <p:spPr>
          <a:xfrm>
            <a:off x="235183" y="1394918"/>
            <a:ext cx="5915025" cy="3531554"/>
          </a:xfrm>
        </p:spPr>
        <p:txBody>
          <a:bodyPr>
            <a:normAutofit lnSpcReduction="10000"/>
          </a:bodyPr>
          <a:lstStyle/>
          <a:p>
            <a:pPr algn="just">
              <a:lnSpc>
                <a:spcPct val="100000"/>
              </a:lnSpc>
              <a:buClr>
                <a:srgbClr val="C00000"/>
              </a:buClr>
              <a:buFont typeface="Wingdings" panose="05000000000000000000" pitchFamily="2" charset="2"/>
              <a:buChar char="ü"/>
            </a:pPr>
            <a:r>
              <a:rPr lang="es-CO" sz="1800" dirty="0" smtClean="0"/>
              <a:t> A </a:t>
            </a:r>
            <a:r>
              <a:rPr lang="es-CO" sz="1800" dirty="0"/>
              <a:t>pesar de que el proyecto no genera utilidades durante el primer año de operación, a partir del segundo año se obtendrán utilidades interesantes. Este resultado se explica porque en los primeros ocho meses del proyecto no hay venta</a:t>
            </a:r>
            <a:r>
              <a:rPr lang="es-CO" sz="1800" dirty="0" smtClean="0"/>
              <a:t>.</a:t>
            </a:r>
          </a:p>
          <a:p>
            <a:pPr marL="0" indent="0" algn="just">
              <a:lnSpc>
                <a:spcPct val="100000"/>
              </a:lnSpc>
              <a:buClr>
                <a:srgbClr val="C00000"/>
              </a:buClr>
              <a:buNone/>
            </a:pPr>
            <a:endParaRPr lang="es-CO" sz="1800" dirty="0"/>
          </a:p>
          <a:p>
            <a:pPr algn="just">
              <a:lnSpc>
                <a:spcPct val="100000"/>
              </a:lnSpc>
              <a:buClr>
                <a:srgbClr val="C00000"/>
              </a:buClr>
              <a:buFont typeface="Wingdings" panose="05000000000000000000" pitchFamily="2" charset="2"/>
              <a:buChar char="ü"/>
            </a:pPr>
            <a:r>
              <a:rPr lang="es-CO" sz="1800" dirty="0"/>
              <a:t> </a:t>
            </a:r>
            <a:r>
              <a:rPr lang="es-CO" sz="1800" dirty="0" smtClean="0"/>
              <a:t>La </a:t>
            </a:r>
            <a:r>
              <a:rPr lang="es-CO" sz="1800" dirty="0"/>
              <a:t>estructura de costos y gastos de la empresa se dividen así: los costos corresponden a un 45% de la venta y los gastos un 8</a:t>
            </a:r>
            <a:r>
              <a:rPr lang="es-CO" sz="1800" dirty="0" smtClean="0"/>
              <a:t>%.</a:t>
            </a:r>
          </a:p>
          <a:p>
            <a:pPr marL="0" indent="0" algn="just">
              <a:lnSpc>
                <a:spcPct val="100000"/>
              </a:lnSpc>
              <a:buClr>
                <a:srgbClr val="C00000"/>
              </a:buClr>
              <a:buNone/>
            </a:pPr>
            <a:endParaRPr lang="es-CO" sz="1800" dirty="0"/>
          </a:p>
          <a:p>
            <a:pPr algn="just">
              <a:lnSpc>
                <a:spcPct val="100000"/>
              </a:lnSpc>
              <a:buClr>
                <a:srgbClr val="C00000"/>
              </a:buClr>
              <a:buFont typeface="Wingdings" panose="05000000000000000000" pitchFamily="2" charset="2"/>
              <a:buChar char="ü"/>
            </a:pPr>
            <a:r>
              <a:rPr lang="es-CO" sz="1800" dirty="0"/>
              <a:t> </a:t>
            </a:r>
            <a:r>
              <a:rPr lang="es-CO" sz="1800" dirty="0" smtClean="0"/>
              <a:t>El </a:t>
            </a:r>
            <a:r>
              <a:rPr lang="es-CO" sz="1800" dirty="0"/>
              <a:t>patrimonio aumenta considerablemente con el paso de los años, debido a la generación de utilidades.</a:t>
            </a:r>
          </a:p>
        </p:txBody>
      </p:sp>
    </p:spTree>
    <p:extLst>
      <p:ext uri="{BB962C8B-B14F-4D97-AF65-F5344CB8AC3E}">
        <p14:creationId xmlns:p14="http://schemas.microsoft.com/office/powerpoint/2010/main" val="172390039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82</a:t>
            </a:fld>
            <a:endParaRPr lang="en-US" dirty="0"/>
          </a:p>
        </p:txBody>
      </p:sp>
      <p:sp>
        <p:nvSpPr>
          <p:cNvPr id="10" name="Título 1"/>
          <p:cNvSpPr txBox="1">
            <a:spLocks/>
          </p:cNvSpPr>
          <p:nvPr/>
        </p:nvSpPr>
        <p:spPr>
          <a:xfrm>
            <a:off x="1635035" y="0"/>
            <a:ext cx="4763196" cy="994172"/>
          </a:xfrm>
          <a:prstGeom prst="rect">
            <a:avLst/>
          </a:prstGeom>
        </p:spPr>
        <p:txBody>
          <a:bodyPr vert="horz" lIns="91440" tIns="45720" rIns="91440" bIns="45720" rtlCol="0" anchor="ctr">
            <a:no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RECOMENDACIONES</a:t>
            </a:r>
            <a:endParaRPr lang="es-CO" sz="2400" b="1" dirty="0" smtClean="0">
              <a:effectLst>
                <a:outerShdw blurRad="38100" dist="38100" dir="2700000" algn="tl">
                  <a:srgbClr val="000000">
                    <a:alpha val="43137"/>
                  </a:srgbClr>
                </a:outerShdw>
              </a:effectLst>
            </a:endParaRPr>
          </a:p>
        </p:txBody>
      </p:sp>
      <p:sp>
        <p:nvSpPr>
          <p:cNvPr id="12" name="Marcador de contenido 2"/>
          <p:cNvSpPr>
            <a:spLocks noGrp="1"/>
          </p:cNvSpPr>
          <p:nvPr>
            <p:ph idx="1"/>
          </p:nvPr>
        </p:nvSpPr>
        <p:spPr>
          <a:xfrm>
            <a:off x="317376" y="1688120"/>
            <a:ext cx="5915025" cy="3531554"/>
          </a:xfrm>
        </p:spPr>
        <p:txBody>
          <a:bodyPr>
            <a:normAutofit/>
          </a:bodyPr>
          <a:lstStyle/>
          <a:p>
            <a:pPr algn="just">
              <a:lnSpc>
                <a:spcPct val="100000"/>
              </a:lnSpc>
              <a:buClr>
                <a:srgbClr val="C00000"/>
              </a:buClr>
              <a:buFont typeface="Wingdings" panose="05000000000000000000" pitchFamily="2" charset="2"/>
              <a:buChar char="ü"/>
            </a:pPr>
            <a:r>
              <a:rPr lang="es-CO" sz="2000" dirty="0"/>
              <a:t>Aprovechar las facilidades de crédito brindadas por Finagro para proyectos agrícolas y pecuarios</a:t>
            </a:r>
            <a:r>
              <a:rPr lang="es-CO" sz="2000" dirty="0" smtClean="0"/>
              <a:t>.</a:t>
            </a:r>
          </a:p>
          <a:p>
            <a:pPr algn="just">
              <a:lnSpc>
                <a:spcPct val="100000"/>
              </a:lnSpc>
              <a:buClr>
                <a:srgbClr val="C00000"/>
              </a:buClr>
              <a:buFont typeface="Wingdings" panose="05000000000000000000" pitchFamily="2" charset="2"/>
              <a:buChar char="ü"/>
            </a:pPr>
            <a:endParaRPr lang="es-CO" sz="2000" dirty="0"/>
          </a:p>
          <a:p>
            <a:pPr marL="0" indent="0" algn="just">
              <a:lnSpc>
                <a:spcPct val="100000"/>
              </a:lnSpc>
              <a:buClr>
                <a:srgbClr val="C00000"/>
              </a:buClr>
              <a:buNone/>
            </a:pPr>
            <a:endParaRPr lang="es-CO" sz="2000" dirty="0" smtClean="0"/>
          </a:p>
          <a:p>
            <a:pPr algn="just">
              <a:lnSpc>
                <a:spcPct val="100000"/>
              </a:lnSpc>
              <a:buClr>
                <a:srgbClr val="C00000"/>
              </a:buClr>
              <a:buFont typeface="Wingdings" panose="05000000000000000000" pitchFamily="2" charset="2"/>
              <a:buChar char="ü"/>
            </a:pPr>
            <a:r>
              <a:rPr lang="es-CO" sz="2000" dirty="0" smtClean="0"/>
              <a:t>Determinar </a:t>
            </a:r>
            <a:r>
              <a:rPr lang="es-CO" sz="2000" dirty="0"/>
              <a:t>los valores de cuentas por pagar y cuentas por cobrar que puedan presentarse en los cierres de cada año. </a:t>
            </a:r>
          </a:p>
          <a:p>
            <a:pPr marL="0" indent="0" algn="just">
              <a:lnSpc>
                <a:spcPct val="100000"/>
              </a:lnSpc>
              <a:buClr>
                <a:srgbClr val="C00000"/>
              </a:buClr>
              <a:buNone/>
            </a:pPr>
            <a:endParaRPr lang="es-CO" sz="2000" dirty="0"/>
          </a:p>
        </p:txBody>
      </p:sp>
    </p:spTree>
    <p:extLst>
      <p:ext uri="{BB962C8B-B14F-4D97-AF65-F5344CB8AC3E}">
        <p14:creationId xmlns:p14="http://schemas.microsoft.com/office/powerpoint/2010/main" val="409227202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a:bodyPr>
          <a:lstStyle/>
          <a:p>
            <a:pPr algn="r"/>
            <a:r>
              <a:rPr lang="es-CO" sz="3200" b="1" i="1" dirty="0">
                <a:solidFill>
                  <a:srgbClr val="C00000"/>
                </a:solidFill>
                <a:latin typeface="Trebuchet MS" panose="020B0603020202020204" pitchFamily="34" charset="0"/>
              </a:rPr>
              <a:t>4</a:t>
            </a:r>
            <a:r>
              <a:rPr lang="es-CO" sz="3200" b="1" i="1" dirty="0" smtClean="0">
                <a:solidFill>
                  <a:srgbClr val="C00000"/>
                </a:solidFill>
                <a:latin typeface="Trebuchet MS" panose="020B0603020202020204" pitchFamily="34" charset="0"/>
              </a:rPr>
              <a:t>. </a:t>
            </a:r>
            <a:r>
              <a:rPr lang="es-CO" b="1" dirty="0" smtClean="0">
                <a:latin typeface="Trebuchet MS" panose="020B0603020202020204" pitchFamily="34" charset="0"/>
              </a:rPr>
              <a:t>EVALUACIÓN FINANCIERA</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6" name="Imagen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57789" y="2502070"/>
            <a:ext cx="3810000" cy="2543175"/>
          </a:xfrm>
          <a:prstGeom prst="rect">
            <a:avLst/>
          </a:prstGeom>
        </p:spPr>
      </p:pic>
    </p:spTree>
    <p:extLst>
      <p:ext uri="{BB962C8B-B14F-4D97-AF65-F5344CB8AC3E}">
        <p14:creationId xmlns:p14="http://schemas.microsoft.com/office/powerpoint/2010/main" val="2632625709"/>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84</a:t>
            </a:fld>
            <a:endParaRPr lang="en-US" dirty="0"/>
          </a:p>
        </p:txBody>
      </p:sp>
      <p:sp>
        <p:nvSpPr>
          <p:cNvPr id="6" name="Marcador de contenido 5"/>
          <p:cNvSpPr>
            <a:spLocks noGrp="1"/>
          </p:cNvSpPr>
          <p:nvPr>
            <p:ph idx="1"/>
          </p:nvPr>
        </p:nvSpPr>
        <p:spPr>
          <a:xfrm>
            <a:off x="91342" y="1255309"/>
            <a:ext cx="6404492" cy="449307"/>
          </a:xfrm>
        </p:spPr>
        <p:txBody>
          <a:bodyPr>
            <a:normAutofit fontScale="92500"/>
          </a:bodyPr>
          <a:lstStyle/>
          <a:p>
            <a:pPr marL="0" indent="0" algn="just">
              <a:buClr>
                <a:srgbClr val="C00000"/>
              </a:buClr>
              <a:buNone/>
            </a:pPr>
            <a:r>
              <a:rPr lang="es-CO" b="1" dirty="0" smtClean="0"/>
              <a:t> Calculo del Costo Promedio Ponderado de Capital   =&gt; Modelo CAPM o WACC </a:t>
            </a:r>
            <a:endParaRPr lang="es-CO" sz="2000" b="1" u="sng" dirty="0" smtClean="0"/>
          </a:p>
          <a:p>
            <a:pPr algn="just">
              <a:buClr>
                <a:srgbClr val="C00000"/>
              </a:buClr>
              <a:buFont typeface="Wingdings" panose="05000000000000000000" pitchFamily="2" charset="2"/>
              <a:buChar char="ü"/>
            </a:pPr>
            <a:endParaRPr lang="es-CO" b="1" u="sng" dirty="0" smtClean="0"/>
          </a:p>
          <a:p>
            <a:pPr marL="0" indent="0" algn="just">
              <a:buClr>
                <a:srgbClr val="C00000"/>
              </a:buClr>
              <a:buNone/>
            </a:pPr>
            <a:endParaRPr lang="es-CO" b="1" u="sng" dirty="0" smtClean="0"/>
          </a:p>
        </p:txBody>
      </p:sp>
      <p:sp>
        <p:nvSpPr>
          <p:cNvPr id="10"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HALLAZGOS: Supuestos</a:t>
            </a:r>
            <a:endParaRPr lang="es-CO" sz="3200" b="1" dirty="0">
              <a:effectLst>
                <a:outerShdw blurRad="38100" dist="38100" dir="2700000" algn="tl">
                  <a:srgbClr val="000000">
                    <a:alpha val="43137"/>
                  </a:srgbClr>
                </a:outerShdw>
              </a:effectLst>
            </a:endParaRPr>
          </a:p>
        </p:txBody>
      </p:sp>
      <p:pic>
        <p:nvPicPr>
          <p:cNvPr id="2" name="Imagen 1"/>
          <p:cNvPicPr>
            <a:picLocks noChangeAspect="1"/>
          </p:cNvPicPr>
          <p:nvPr/>
        </p:nvPicPr>
        <p:blipFill rotWithShape="1">
          <a:blip r:embed="rId2"/>
          <a:srcRect l="30896" t="24417" r="39988" b="42498"/>
          <a:stretch/>
        </p:blipFill>
        <p:spPr>
          <a:xfrm>
            <a:off x="203788" y="1688543"/>
            <a:ext cx="3089800" cy="1973943"/>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pic>
        <p:nvPicPr>
          <p:cNvPr id="5" name="Imagen 4"/>
          <p:cNvPicPr>
            <a:picLocks noChangeAspect="1"/>
          </p:cNvPicPr>
          <p:nvPr/>
        </p:nvPicPr>
        <p:blipFill rotWithShape="1">
          <a:blip r:embed="rId3"/>
          <a:srcRect l="28666" t="56510" r="45900" b="19283"/>
          <a:stretch/>
        </p:blipFill>
        <p:spPr>
          <a:xfrm>
            <a:off x="3494084" y="1688543"/>
            <a:ext cx="3001750" cy="1606200"/>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pic>
        <p:nvPicPr>
          <p:cNvPr id="8" name="Imagen 7"/>
          <p:cNvPicPr>
            <a:picLocks noChangeAspect="1"/>
          </p:cNvPicPr>
          <p:nvPr/>
        </p:nvPicPr>
        <p:blipFill rotWithShape="1">
          <a:blip r:embed="rId4"/>
          <a:srcRect l="31566" t="64645" r="51924" b="25831"/>
          <a:stretch/>
        </p:blipFill>
        <p:spPr>
          <a:xfrm>
            <a:off x="3971578" y="3357459"/>
            <a:ext cx="1917927" cy="622030"/>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pic>
        <p:nvPicPr>
          <p:cNvPr id="15" name="Imagen 14"/>
          <p:cNvPicPr>
            <a:picLocks noChangeAspect="1"/>
          </p:cNvPicPr>
          <p:nvPr/>
        </p:nvPicPr>
        <p:blipFill rotWithShape="1">
          <a:blip r:embed="rId5"/>
          <a:srcRect l="29669" t="25558" r="33630" b="59958"/>
          <a:stretch/>
        </p:blipFill>
        <p:spPr>
          <a:xfrm>
            <a:off x="391885" y="4040390"/>
            <a:ext cx="4775200" cy="1059543"/>
          </a:xfrm>
          <a:prstGeom prst="rect">
            <a:avLst/>
          </a:prstGeom>
          <a:ln w="38100" cap="sq">
            <a:solidFill>
              <a:srgbClr val="C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1705850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85</a:t>
            </a:fld>
            <a:endParaRPr lang="en-US" dirty="0"/>
          </a:p>
        </p:txBody>
      </p:sp>
      <p:sp>
        <p:nvSpPr>
          <p:cNvPr id="10" name="Título 1"/>
          <p:cNvSpPr txBox="1">
            <a:spLocks/>
          </p:cNvSpPr>
          <p:nvPr/>
        </p:nvSpPr>
        <p:spPr>
          <a:xfrm>
            <a:off x="1623317" y="150019"/>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800" b="1" dirty="0" smtClean="0">
                <a:effectLst>
                  <a:outerShdw blurRad="38100" dist="38100" dir="2700000" algn="tl">
                    <a:srgbClr val="000000">
                      <a:alpha val="43137"/>
                    </a:srgbClr>
                  </a:outerShdw>
                </a:effectLst>
              </a:rPr>
              <a:t>HALLAZGOS: </a:t>
            </a:r>
          </a:p>
          <a:p>
            <a:pPr algn="ctr" fontAlgn="auto">
              <a:spcAft>
                <a:spcPts val="0"/>
              </a:spcAft>
            </a:pPr>
            <a:r>
              <a:rPr lang="es-CO" sz="2200" b="1" dirty="0" smtClean="0">
                <a:effectLst>
                  <a:outerShdw blurRad="38100" dist="38100" dir="2700000" algn="tl">
                    <a:srgbClr val="000000">
                      <a:alpha val="43137"/>
                    </a:srgbClr>
                  </a:outerShdw>
                </a:effectLst>
              </a:rPr>
              <a:t>Parámetros y Criterios de Evaluación</a:t>
            </a:r>
            <a:endParaRPr lang="es-CO" sz="2200" b="1" dirty="0">
              <a:effectLst>
                <a:outerShdw blurRad="38100" dist="38100" dir="2700000" algn="tl">
                  <a:srgbClr val="000000">
                    <a:alpha val="43137"/>
                  </a:srgbClr>
                </a:outerShdw>
              </a:effectLst>
            </a:endParaRPr>
          </a:p>
        </p:txBody>
      </p:sp>
      <p:sp>
        <p:nvSpPr>
          <p:cNvPr id="11" name="Marcador de contenido 2"/>
          <p:cNvSpPr txBox="1">
            <a:spLocks/>
          </p:cNvSpPr>
          <p:nvPr/>
        </p:nvSpPr>
        <p:spPr>
          <a:xfrm>
            <a:off x="317376" y="1744239"/>
            <a:ext cx="5915025" cy="353155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El VPN </a:t>
            </a:r>
            <a:r>
              <a:rPr lang="es-CO" sz="2000" dirty="0"/>
              <a:t>debe ser mayor o igual a 0 (</a:t>
            </a:r>
            <a:r>
              <a:rPr lang="es-CO" sz="2000" dirty="0" smtClean="0"/>
              <a:t>VPN≥</a:t>
            </a:r>
            <a:r>
              <a:rPr lang="es-CO" sz="2000" dirty="0"/>
              <a:t>0), pues esto significa que el proyecto generará valor y podrá ser aceptable</a:t>
            </a:r>
            <a:r>
              <a:rPr lang="es-CO" sz="2000" dirty="0" smtClean="0"/>
              <a:t>.</a:t>
            </a:r>
          </a:p>
          <a:p>
            <a:pPr marL="0" indent="0" algn="just" fontAlgn="auto">
              <a:lnSpc>
                <a:spcPct val="100000"/>
              </a:lnSpc>
              <a:spcAft>
                <a:spcPts val="0"/>
              </a:spcAft>
              <a:buClr>
                <a:srgbClr val="C00000"/>
              </a:buClr>
              <a:buNone/>
            </a:pPr>
            <a:endParaRPr lang="es-CO" sz="2000" dirty="0"/>
          </a:p>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La </a:t>
            </a:r>
            <a:r>
              <a:rPr lang="es-CO" sz="2000" dirty="0"/>
              <a:t>TIR debe ser mayor o igual al WACC (TIR</a:t>
            </a:r>
            <a:r>
              <a:rPr lang="es-CO" sz="2000" dirty="0" smtClean="0"/>
              <a:t>≥WACC), </a:t>
            </a:r>
            <a:r>
              <a:rPr lang="es-CO" sz="2000" dirty="0"/>
              <a:t>esto significa que es una alternativa atractiva para los accionistas.</a:t>
            </a:r>
          </a:p>
        </p:txBody>
      </p:sp>
    </p:spTree>
    <p:extLst>
      <p:ext uri="{BB962C8B-B14F-4D97-AF65-F5344CB8AC3E}">
        <p14:creationId xmlns:p14="http://schemas.microsoft.com/office/powerpoint/2010/main" val="1822076024"/>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86</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a:t>
            </a:r>
          </a:p>
          <a:p>
            <a:pPr algn="ctr" fontAlgn="auto">
              <a:spcAft>
                <a:spcPts val="0"/>
              </a:spcAft>
            </a:pPr>
            <a:r>
              <a:rPr lang="es-CO" sz="2000" b="1" dirty="0" smtClean="0">
                <a:effectLst>
                  <a:outerShdw blurRad="38100" dist="38100" dir="2700000" algn="tl">
                    <a:srgbClr val="000000">
                      <a:alpha val="43137"/>
                    </a:srgbClr>
                  </a:outerShdw>
                </a:effectLst>
              </a:rPr>
              <a:t>Flujo de Caja Neto del Proyecto (millones de pesos)</a:t>
            </a:r>
            <a:endParaRPr lang="es-CO" sz="2000" b="1" dirty="0">
              <a:effectLst>
                <a:outerShdw blurRad="38100" dist="38100" dir="2700000" algn="tl">
                  <a:srgbClr val="000000">
                    <a:alpha val="43137"/>
                  </a:srgbClr>
                </a:outerShdw>
              </a:effectLst>
            </a:endParaRPr>
          </a:p>
        </p:txBody>
      </p:sp>
      <p:pic>
        <p:nvPicPr>
          <p:cNvPr id="5" name="Imagen 4"/>
          <p:cNvPicPr/>
          <p:nvPr/>
        </p:nvPicPr>
        <p:blipFill>
          <a:blip r:embed="rId2">
            <a:extLst>
              <a:ext uri="{28A0092B-C50C-407E-A947-70E740481C1C}">
                <a14:useLocalDpi xmlns:a14="http://schemas.microsoft.com/office/drawing/2010/main" val="0"/>
              </a:ext>
            </a:extLst>
          </a:blip>
          <a:srcRect/>
          <a:stretch>
            <a:fillRect/>
          </a:stretch>
        </p:blipFill>
        <p:spPr bwMode="auto">
          <a:xfrm>
            <a:off x="478972" y="1625962"/>
            <a:ext cx="6063342" cy="529409"/>
          </a:xfrm>
          <a:prstGeom prst="rect">
            <a:avLst/>
          </a:prstGeom>
          <a:noFill/>
          <a:ln>
            <a:noFill/>
          </a:ln>
        </p:spPr>
      </p:pic>
      <p:pic>
        <p:nvPicPr>
          <p:cNvPr id="6" name="Imagen 5"/>
          <p:cNvPicPr/>
          <p:nvPr/>
        </p:nvPicPr>
        <p:blipFill>
          <a:blip r:embed="rId3">
            <a:extLst>
              <a:ext uri="{28A0092B-C50C-407E-A947-70E740481C1C}">
                <a14:useLocalDpi xmlns:a14="http://schemas.microsoft.com/office/drawing/2010/main" val="0"/>
              </a:ext>
            </a:extLst>
          </a:blip>
          <a:srcRect/>
          <a:stretch>
            <a:fillRect/>
          </a:stretch>
        </p:blipFill>
        <p:spPr bwMode="auto">
          <a:xfrm>
            <a:off x="1648777" y="2571750"/>
            <a:ext cx="3560445" cy="1814830"/>
          </a:xfrm>
          <a:prstGeom prst="rect">
            <a:avLst/>
          </a:prstGeom>
          <a:noFill/>
        </p:spPr>
      </p:pic>
    </p:spTree>
    <p:extLst>
      <p:ext uri="{BB962C8B-B14F-4D97-AF65-F5344CB8AC3E}">
        <p14:creationId xmlns:p14="http://schemas.microsoft.com/office/powerpoint/2010/main" val="1978025464"/>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87</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a:t>
            </a:r>
          </a:p>
          <a:p>
            <a:pPr algn="ctr" fontAlgn="auto">
              <a:spcAft>
                <a:spcPts val="0"/>
              </a:spcAft>
            </a:pPr>
            <a:r>
              <a:rPr lang="es-CO" sz="2000" b="1" dirty="0" smtClean="0">
                <a:effectLst>
                  <a:outerShdw blurRad="38100" dist="38100" dir="2700000" algn="tl">
                    <a:srgbClr val="000000">
                      <a:alpha val="43137"/>
                    </a:srgbClr>
                  </a:outerShdw>
                </a:effectLst>
              </a:rPr>
              <a:t>Flujo de Caja Neto del Inversionista (millones de pesos)</a:t>
            </a:r>
            <a:endParaRPr lang="es-CO" sz="2000" b="1" dirty="0">
              <a:effectLst>
                <a:outerShdw blurRad="38100" dist="38100" dir="2700000" algn="tl">
                  <a:srgbClr val="000000">
                    <a:alpha val="43137"/>
                  </a:srgbClr>
                </a:outerShdw>
              </a:effectLst>
            </a:endParaRPr>
          </a:p>
        </p:txBody>
      </p:sp>
      <p:pic>
        <p:nvPicPr>
          <p:cNvPr id="7" name="Imagen 6"/>
          <p:cNvPicPr/>
          <p:nvPr/>
        </p:nvPicPr>
        <p:blipFill>
          <a:blip r:embed="rId2">
            <a:extLst>
              <a:ext uri="{28A0092B-C50C-407E-A947-70E740481C1C}">
                <a14:useLocalDpi xmlns:a14="http://schemas.microsoft.com/office/drawing/2010/main" val="0"/>
              </a:ext>
            </a:extLst>
          </a:blip>
          <a:srcRect/>
          <a:stretch>
            <a:fillRect/>
          </a:stretch>
        </p:blipFill>
        <p:spPr bwMode="auto">
          <a:xfrm>
            <a:off x="244928" y="1552801"/>
            <a:ext cx="6368142" cy="638266"/>
          </a:xfrm>
          <a:prstGeom prst="rect">
            <a:avLst/>
          </a:prstGeom>
          <a:noFill/>
          <a:ln>
            <a:noFill/>
          </a:ln>
        </p:spPr>
      </p:pic>
      <p:pic>
        <p:nvPicPr>
          <p:cNvPr id="8" name="Imagen 7"/>
          <p:cNvPicPr/>
          <p:nvPr/>
        </p:nvPicPr>
        <p:blipFill>
          <a:blip r:embed="rId3">
            <a:extLst>
              <a:ext uri="{28A0092B-C50C-407E-A947-70E740481C1C}">
                <a14:useLocalDpi xmlns:a14="http://schemas.microsoft.com/office/drawing/2010/main" val="0"/>
              </a:ext>
            </a:extLst>
          </a:blip>
          <a:srcRect/>
          <a:stretch>
            <a:fillRect/>
          </a:stretch>
        </p:blipFill>
        <p:spPr bwMode="auto">
          <a:xfrm>
            <a:off x="1526177" y="2676208"/>
            <a:ext cx="3566160" cy="2091055"/>
          </a:xfrm>
          <a:prstGeom prst="rect">
            <a:avLst/>
          </a:prstGeom>
          <a:noFill/>
        </p:spPr>
      </p:pic>
    </p:spTree>
    <p:extLst>
      <p:ext uri="{BB962C8B-B14F-4D97-AF65-F5344CB8AC3E}">
        <p14:creationId xmlns:p14="http://schemas.microsoft.com/office/powerpoint/2010/main" val="2778533139"/>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88</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HALLAZGOS: </a:t>
            </a:r>
          </a:p>
          <a:p>
            <a:pPr algn="ctr" fontAlgn="auto">
              <a:spcAft>
                <a:spcPts val="0"/>
              </a:spcAft>
            </a:pPr>
            <a:r>
              <a:rPr lang="es-CO" sz="2000" b="1" dirty="0" smtClean="0">
                <a:effectLst>
                  <a:outerShdw blurRad="38100" dist="38100" dir="2700000" algn="tl">
                    <a:srgbClr val="000000">
                      <a:alpha val="43137"/>
                    </a:srgbClr>
                  </a:outerShdw>
                </a:effectLst>
              </a:rPr>
              <a:t>Resultados Parámetros de Aceptación</a:t>
            </a:r>
            <a:endParaRPr lang="es-CO" sz="2000" b="1" dirty="0">
              <a:effectLst>
                <a:outerShdw blurRad="38100" dist="38100" dir="2700000" algn="tl">
                  <a:srgbClr val="000000">
                    <a:alpha val="43137"/>
                  </a:srgbClr>
                </a:outerShdw>
              </a:effectLst>
            </a:endParaRPr>
          </a:p>
        </p:txBody>
      </p:sp>
      <p:sp>
        <p:nvSpPr>
          <p:cNvPr id="9" name="Marcador de contenido 2"/>
          <p:cNvSpPr txBox="1">
            <a:spLocks/>
          </p:cNvSpPr>
          <p:nvPr/>
        </p:nvSpPr>
        <p:spPr>
          <a:xfrm>
            <a:off x="471488" y="3051383"/>
            <a:ext cx="5915025" cy="988075"/>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CO" sz="2000" dirty="0"/>
              <a:t>Teniendo en cuenta estos resultados se concluye que se cumplen los criterios de aceptación del proyecto.</a:t>
            </a:r>
          </a:p>
        </p:txBody>
      </p:sp>
      <p:pic>
        <p:nvPicPr>
          <p:cNvPr id="2" name="Imagen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78891" y="3778038"/>
            <a:ext cx="1300218" cy="1263069"/>
          </a:xfrm>
          <a:prstGeom prst="rect">
            <a:avLst/>
          </a:prstGeom>
        </p:spPr>
      </p:pic>
      <p:pic>
        <p:nvPicPr>
          <p:cNvPr id="3" name="Imagen 2"/>
          <p:cNvPicPr>
            <a:picLocks noChangeAspect="1"/>
          </p:cNvPicPr>
          <p:nvPr/>
        </p:nvPicPr>
        <p:blipFill>
          <a:blip r:embed="rId3"/>
          <a:stretch>
            <a:fillRect/>
          </a:stretch>
        </p:blipFill>
        <p:spPr>
          <a:xfrm>
            <a:off x="1107091" y="1465117"/>
            <a:ext cx="4643818" cy="1222364"/>
          </a:xfrm>
          <a:prstGeom prst="rect">
            <a:avLst/>
          </a:prstGeom>
        </p:spPr>
      </p:pic>
    </p:spTree>
    <p:extLst>
      <p:ext uri="{BB962C8B-B14F-4D97-AF65-F5344CB8AC3E}">
        <p14:creationId xmlns:p14="http://schemas.microsoft.com/office/powerpoint/2010/main" val="14976263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53697" y="3535224"/>
            <a:ext cx="6730237" cy="604992"/>
          </a:xfrm>
          <a:prstGeom prst="rect">
            <a:avLst/>
          </a:prstGeom>
        </p:spPr>
      </p:pic>
      <p:pic>
        <p:nvPicPr>
          <p:cNvPr id="2" name="Imagen 1"/>
          <p:cNvPicPr>
            <a:picLocks noChangeAspect="1"/>
          </p:cNvPicPr>
          <p:nvPr/>
        </p:nvPicPr>
        <p:blipFill>
          <a:blip r:embed="rId3"/>
          <a:stretch>
            <a:fillRect/>
          </a:stretch>
        </p:blipFill>
        <p:spPr>
          <a:xfrm>
            <a:off x="208232" y="1958730"/>
            <a:ext cx="6497368" cy="656309"/>
          </a:xfrm>
          <a:prstGeom prst="rect">
            <a:avLst/>
          </a:prstGeom>
        </p:spPr>
      </p:pic>
      <p:sp>
        <p:nvSpPr>
          <p:cNvPr id="4" name="Marcador de número de diapositiva 3"/>
          <p:cNvSpPr>
            <a:spLocks noGrp="1"/>
          </p:cNvSpPr>
          <p:nvPr>
            <p:ph type="sldNum" sz="quarter" idx="12"/>
          </p:nvPr>
        </p:nvSpPr>
        <p:spPr/>
        <p:txBody>
          <a:bodyPr/>
          <a:lstStyle/>
          <a:p>
            <a:fld id="{48F63A3B-78C7-47BE-AE5E-E10140E04643}" type="slidenum">
              <a:rPr lang="en-US" smtClean="0"/>
              <a:t>89</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ANÁLISIS DE RESULTADOS: </a:t>
            </a:r>
          </a:p>
          <a:p>
            <a:pPr algn="ctr" fontAlgn="auto">
              <a:spcAft>
                <a:spcPts val="0"/>
              </a:spcAft>
            </a:pPr>
            <a:r>
              <a:rPr lang="es-CO" sz="2000" b="1" dirty="0" smtClean="0">
                <a:effectLst>
                  <a:outerShdw blurRad="38100" dist="38100" dir="2700000" algn="tl">
                    <a:srgbClr val="000000">
                      <a:alpha val="43137"/>
                    </a:srgbClr>
                  </a:outerShdw>
                </a:effectLst>
              </a:rPr>
              <a:t>Análisis de Sensibilidad</a:t>
            </a:r>
            <a:endParaRPr lang="es-CO" sz="2000" b="1" dirty="0">
              <a:effectLst>
                <a:outerShdw blurRad="38100" dist="38100" dir="2700000" algn="tl">
                  <a:srgbClr val="000000">
                    <a:alpha val="43137"/>
                  </a:srgbClr>
                </a:outerShdw>
              </a:effectLst>
            </a:endParaRPr>
          </a:p>
        </p:txBody>
      </p:sp>
      <p:sp>
        <p:nvSpPr>
          <p:cNvPr id="9" name="Marcador de contenido 2"/>
          <p:cNvSpPr txBox="1">
            <a:spLocks/>
          </p:cNvSpPr>
          <p:nvPr/>
        </p:nvSpPr>
        <p:spPr>
          <a:xfrm>
            <a:off x="319088" y="1428922"/>
            <a:ext cx="5915025" cy="42165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smtClean="0"/>
              <a:t> </a:t>
            </a:r>
            <a:r>
              <a:rPr lang="es-CO" sz="2000" b="1" dirty="0" smtClean="0"/>
              <a:t>Cambios en las Ventas</a:t>
            </a:r>
            <a:endParaRPr lang="es-CO" sz="2000" b="1" dirty="0"/>
          </a:p>
        </p:txBody>
      </p:sp>
      <p:sp>
        <p:nvSpPr>
          <p:cNvPr id="8" name="Marcador de contenido 2"/>
          <p:cNvSpPr txBox="1">
            <a:spLocks/>
          </p:cNvSpPr>
          <p:nvPr/>
        </p:nvSpPr>
        <p:spPr>
          <a:xfrm>
            <a:off x="319087" y="2830966"/>
            <a:ext cx="5915025" cy="42165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smtClean="0"/>
              <a:t> </a:t>
            </a:r>
            <a:r>
              <a:rPr lang="es-CO" sz="2000" b="1" dirty="0" smtClean="0"/>
              <a:t>Cambios en los costos (Insumos)</a:t>
            </a:r>
            <a:endParaRPr lang="es-CO" sz="2000" b="1" dirty="0"/>
          </a:p>
        </p:txBody>
      </p:sp>
      <p:sp>
        <p:nvSpPr>
          <p:cNvPr id="3" name="Rectángulo 2"/>
          <p:cNvSpPr/>
          <p:nvPr/>
        </p:nvSpPr>
        <p:spPr>
          <a:xfrm>
            <a:off x="2578554" y="1968329"/>
            <a:ext cx="587828" cy="64671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
        <p:nvSpPr>
          <p:cNvPr id="12" name="Rectángulo 11"/>
          <p:cNvSpPr/>
          <p:nvPr/>
        </p:nvSpPr>
        <p:spPr>
          <a:xfrm>
            <a:off x="5180240" y="3523631"/>
            <a:ext cx="515710" cy="62611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dirty="0"/>
          </a:p>
        </p:txBody>
      </p:sp>
    </p:spTree>
    <p:extLst>
      <p:ext uri="{BB962C8B-B14F-4D97-AF65-F5344CB8AC3E}">
        <p14:creationId xmlns:p14="http://schemas.microsoft.com/office/powerpoint/2010/main" val="34791097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a:solidFill>
                  <a:srgbClr val="C00000"/>
                </a:solidFill>
                <a:latin typeface="Trebuchet MS" panose="020B0603020202020204" pitchFamily="34" charset="0"/>
              </a:rPr>
              <a:t>2</a:t>
            </a:r>
            <a:r>
              <a:rPr lang="es-CO" sz="3200" b="1" i="1" dirty="0" smtClean="0">
                <a:solidFill>
                  <a:srgbClr val="C00000"/>
                </a:solidFill>
                <a:latin typeface="Trebuchet MS" panose="020B0603020202020204" pitchFamily="34" charset="0"/>
              </a:rPr>
              <a:t>. </a:t>
            </a:r>
            <a:r>
              <a:rPr lang="es-CO" b="1" dirty="0">
                <a:latin typeface="Trebuchet MS" panose="020B0603020202020204" pitchFamily="34" charset="0"/>
              </a:rPr>
              <a:t>Identificación y Alineación </a:t>
            </a:r>
            <a:r>
              <a:rPr lang="es-CO" b="1" dirty="0" smtClean="0">
                <a:latin typeface="Trebuchet MS" panose="020B0603020202020204" pitchFamily="34" charset="0"/>
              </a:rPr>
              <a:t>Estratégica del Proyecto </a:t>
            </a:r>
            <a:r>
              <a:rPr lang="es-CO" b="1" dirty="0">
                <a:latin typeface="Trebuchet MS" panose="020B0603020202020204" pitchFamily="34" charset="0"/>
              </a:rPr>
              <a:t>(IAEP)</a:t>
            </a: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6" name="Imagen 5"/>
          <p:cNvPicPr>
            <a:picLocks noChangeAspect="1"/>
          </p:cNvPicPr>
          <p:nvPr/>
        </p:nvPicPr>
        <p:blipFill rotWithShape="1">
          <a:blip r:embed="rId5">
            <a:extLst>
              <a:ext uri="{28A0092B-C50C-407E-A947-70E740481C1C}">
                <a14:useLocalDpi xmlns:a14="http://schemas.microsoft.com/office/drawing/2010/main" val="0"/>
              </a:ext>
            </a:extLst>
          </a:blip>
          <a:srcRect r="13116" b="25084"/>
          <a:stretch/>
        </p:blipFill>
        <p:spPr>
          <a:xfrm>
            <a:off x="2044557" y="2533646"/>
            <a:ext cx="3738405" cy="2349545"/>
          </a:xfrm>
          <a:prstGeom prst="rect">
            <a:avLst/>
          </a:prstGeom>
        </p:spPr>
      </p:pic>
    </p:spTree>
    <p:extLst>
      <p:ext uri="{BB962C8B-B14F-4D97-AF65-F5344CB8AC3E}">
        <p14:creationId xmlns:p14="http://schemas.microsoft.com/office/powerpoint/2010/main" val="508254958"/>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90</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ANÁLISIS DE RESULTADOS: </a:t>
            </a:r>
          </a:p>
          <a:p>
            <a:pPr algn="ctr" fontAlgn="auto">
              <a:spcAft>
                <a:spcPts val="0"/>
              </a:spcAft>
            </a:pPr>
            <a:r>
              <a:rPr lang="es-CO" sz="2000" b="1" dirty="0" smtClean="0">
                <a:effectLst>
                  <a:outerShdw blurRad="38100" dist="38100" dir="2700000" algn="tl">
                    <a:srgbClr val="000000">
                      <a:alpha val="43137"/>
                    </a:srgbClr>
                  </a:outerShdw>
                </a:effectLst>
              </a:rPr>
              <a:t>Análisis de Probabilidad</a:t>
            </a:r>
            <a:endParaRPr lang="es-CO" sz="2000" b="1" dirty="0">
              <a:effectLst>
                <a:outerShdw blurRad="38100" dist="38100" dir="2700000" algn="tl">
                  <a:srgbClr val="000000">
                    <a:alpha val="43137"/>
                  </a:srgbClr>
                </a:outerShdw>
              </a:effectLst>
            </a:endParaRPr>
          </a:p>
        </p:txBody>
      </p:sp>
      <p:sp>
        <p:nvSpPr>
          <p:cNvPr id="9" name="Marcador de contenido 2"/>
          <p:cNvSpPr txBox="1">
            <a:spLocks/>
          </p:cNvSpPr>
          <p:nvPr/>
        </p:nvSpPr>
        <p:spPr>
          <a:xfrm>
            <a:off x="358774" y="1170463"/>
            <a:ext cx="5915025" cy="421650"/>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smtClean="0"/>
              <a:t> </a:t>
            </a:r>
            <a:r>
              <a:rPr lang="es-CO" sz="2000" b="1" dirty="0" smtClean="0"/>
              <a:t>Variables de Entrada (Ventas)</a:t>
            </a:r>
            <a:endParaRPr lang="es-CO" sz="2000" b="1" dirty="0"/>
          </a:p>
        </p:txBody>
      </p:sp>
      <p:pic>
        <p:nvPicPr>
          <p:cNvPr id="13" name="Imagen 12"/>
          <p:cNvPicPr/>
          <p:nvPr/>
        </p:nvPicPr>
        <p:blipFill>
          <a:blip r:embed="rId2">
            <a:extLst>
              <a:ext uri="{28A0092B-C50C-407E-A947-70E740481C1C}">
                <a14:useLocalDpi xmlns:a14="http://schemas.microsoft.com/office/drawing/2010/main" val="0"/>
              </a:ext>
            </a:extLst>
          </a:blip>
          <a:srcRect/>
          <a:stretch>
            <a:fillRect/>
          </a:stretch>
        </p:blipFill>
        <p:spPr bwMode="auto">
          <a:xfrm>
            <a:off x="514801" y="1805816"/>
            <a:ext cx="5661026" cy="2385184"/>
          </a:xfrm>
          <a:prstGeom prst="rect">
            <a:avLst/>
          </a:prstGeom>
          <a:noFill/>
          <a:ln>
            <a:noFill/>
          </a:ln>
        </p:spPr>
      </p:pic>
    </p:spTree>
    <p:extLst>
      <p:ext uri="{BB962C8B-B14F-4D97-AF65-F5344CB8AC3E}">
        <p14:creationId xmlns:p14="http://schemas.microsoft.com/office/powerpoint/2010/main" val="329682979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91</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ANÁLISIS DE RESULTADOS: </a:t>
            </a:r>
          </a:p>
          <a:p>
            <a:pPr algn="ctr" fontAlgn="auto">
              <a:spcAft>
                <a:spcPts val="0"/>
              </a:spcAft>
            </a:pPr>
            <a:r>
              <a:rPr lang="es-CO" sz="2000" b="1" dirty="0" smtClean="0">
                <a:effectLst>
                  <a:outerShdw blurRad="38100" dist="38100" dir="2700000" algn="tl">
                    <a:srgbClr val="000000">
                      <a:alpha val="43137"/>
                    </a:srgbClr>
                  </a:outerShdw>
                </a:effectLst>
              </a:rPr>
              <a:t>Análisis de Probabilidad</a:t>
            </a:r>
            <a:endParaRPr lang="es-CO" sz="2000" b="1" dirty="0">
              <a:effectLst>
                <a:outerShdw blurRad="38100" dist="38100" dir="2700000" algn="tl">
                  <a:srgbClr val="000000">
                    <a:alpha val="43137"/>
                  </a:srgbClr>
                </a:outerShdw>
              </a:effectLst>
            </a:endParaRPr>
          </a:p>
        </p:txBody>
      </p:sp>
      <p:pic>
        <p:nvPicPr>
          <p:cNvPr id="6" name="Imagen 5"/>
          <p:cNvPicPr/>
          <p:nvPr/>
        </p:nvPicPr>
        <p:blipFill rotWithShape="1">
          <a:blip r:embed="rId2"/>
          <a:srcRect b="8834"/>
          <a:stretch/>
        </p:blipFill>
        <p:spPr bwMode="auto">
          <a:xfrm>
            <a:off x="154970" y="1194798"/>
            <a:ext cx="4525887" cy="3094167"/>
          </a:xfrm>
          <a:prstGeom prst="rect">
            <a:avLst/>
          </a:prstGeom>
          <a:ln>
            <a:noFill/>
          </a:ln>
          <a:extLst>
            <a:ext uri="{53640926-AAD7-44D8-BBD7-CCE9431645EC}">
              <a14:shadowObscured xmlns:a14="http://schemas.microsoft.com/office/drawing/2010/main"/>
            </a:ext>
          </a:extLst>
        </p:spPr>
      </p:pic>
      <p:sp>
        <p:nvSpPr>
          <p:cNvPr id="8" name="Marcador de contenido 2"/>
          <p:cNvSpPr txBox="1">
            <a:spLocks/>
          </p:cNvSpPr>
          <p:nvPr/>
        </p:nvSpPr>
        <p:spPr>
          <a:xfrm>
            <a:off x="4843463" y="1926772"/>
            <a:ext cx="1829480" cy="3717471"/>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1400" dirty="0" smtClean="0"/>
              <a:t>Las variables de mayor criticidad son las cantidades y precios de venta del filete de tilapia B2B en especial en los años 2, 3 y 4.</a:t>
            </a:r>
          </a:p>
        </p:txBody>
      </p:sp>
    </p:spTree>
    <p:extLst>
      <p:ext uri="{BB962C8B-B14F-4D97-AF65-F5344CB8AC3E}">
        <p14:creationId xmlns:p14="http://schemas.microsoft.com/office/powerpoint/2010/main" val="44721817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92</a:t>
            </a:fld>
            <a:endParaRPr lang="en-US" dirty="0"/>
          </a:p>
        </p:txBody>
      </p:sp>
      <p:sp>
        <p:nvSpPr>
          <p:cNvPr id="10" name="Título 1"/>
          <p:cNvSpPr txBox="1">
            <a:spLocks/>
          </p:cNvSpPr>
          <p:nvPr/>
        </p:nvSpPr>
        <p:spPr>
          <a:xfrm>
            <a:off x="1623317" y="75054"/>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ANÁLISIS DE RESULTADOS: </a:t>
            </a:r>
          </a:p>
          <a:p>
            <a:pPr algn="ctr" fontAlgn="auto">
              <a:spcAft>
                <a:spcPts val="0"/>
              </a:spcAft>
            </a:pPr>
            <a:r>
              <a:rPr lang="es-CO" sz="2000" b="1" dirty="0" smtClean="0">
                <a:effectLst>
                  <a:outerShdw blurRad="38100" dist="38100" dir="2700000" algn="tl">
                    <a:srgbClr val="000000">
                      <a:alpha val="43137"/>
                    </a:srgbClr>
                  </a:outerShdw>
                </a:effectLst>
              </a:rPr>
              <a:t>Análisis de Probabilidad</a:t>
            </a:r>
            <a:endParaRPr lang="es-CO" sz="2000" b="1" dirty="0">
              <a:effectLst>
                <a:outerShdw blurRad="38100" dist="38100" dir="2700000" algn="tl">
                  <a:srgbClr val="000000">
                    <a:alpha val="43137"/>
                  </a:srgbClr>
                </a:outerShdw>
              </a:effectLst>
            </a:endParaRPr>
          </a:p>
        </p:txBody>
      </p:sp>
      <p:pic>
        <p:nvPicPr>
          <p:cNvPr id="7" name="Imagen 6"/>
          <p:cNvPicPr/>
          <p:nvPr/>
        </p:nvPicPr>
        <p:blipFill rotWithShape="1">
          <a:blip r:embed="rId2"/>
          <a:srcRect t="3253" r="13664" b="9626"/>
          <a:stretch/>
        </p:blipFill>
        <p:spPr bwMode="auto">
          <a:xfrm>
            <a:off x="134151" y="1524000"/>
            <a:ext cx="3022706" cy="2710543"/>
          </a:xfrm>
          <a:prstGeom prst="rect">
            <a:avLst/>
          </a:prstGeom>
          <a:ln>
            <a:noFill/>
          </a:ln>
          <a:extLst>
            <a:ext uri="{53640926-AAD7-44D8-BBD7-CCE9431645EC}">
              <a14:shadowObscured xmlns:a14="http://schemas.microsoft.com/office/drawing/2010/main"/>
            </a:ext>
          </a:extLst>
        </p:spPr>
      </p:pic>
      <p:sp>
        <p:nvSpPr>
          <p:cNvPr id="8" name="Marcador de contenido 2"/>
          <p:cNvSpPr txBox="1">
            <a:spLocks/>
          </p:cNvSpPr>
          <p:nvPr/>
        </p:nvSpPr>
        <p:spPr>
          <a:xfrm>
            <a:off x="134150" y="4324267"/>
            <a:ext cx="5915025" cy="819233"/>
          </a:xfrm>
          <a:prstGeom prst="rect">
            <a:avLst/>
          </a:prstGeom>
        </p:spPr>
        <p:txBody>
          <a:bodyPr vert="horz" lIns="91440" tIns="45720" rIns="91440" bIns="45720" rtlCol="0">
            <a:normAutofit fontScale="92500" lnSpcReduction="2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1400" dirty="0" smtClean="0"/>
              <a:t>La probabilidad que el proyecte genere un VPN mayor </a:t>
            </a:r>
            <a:r>
              <a:rPr lang="es-CO" sz="1400" dirty="0"/>
              <a:t>o igual a 0  es del 85,6%, donde los datos tienen una mayor concentración en el rango de $375 a $925 millones</a:t>
            </a:r>
            <a:r>
              <a:rPr lang="es-CO" sz="1400" dirty="0" smtClean="0"/>
              <a:t>.</a:t>
            </a:r>
          </a:p>
          <a:p>
            <a:pPr algn="just" fontAlgn="auto">
              <a:lnSpc>
                <a:spcPct val="100000"/>
              </a:lnSpc>
              <a:spcAft>
                <a:spcPts val="0"/>
              </a:spcAft>
              <a:buClr>
                <a:srgbClr val="C00000"/>
              </a:buClr>
              <a:buFont typeface="Wingdings" panose="05000000000000000000" pitchFamily="2" charset="2"/>
              <a:buChar char="ü"/>
            </a:pPr>
            <a:r>
              <a:rPr lang="es-CO" sz="1400" dirty="0"/>
              <a:t>la probabilidad de obtener una TIR mayor al WACC es cerca de 82,2%.</a:t>
            </a:r>
          </a:p>
        </p:txBody>
      </p:sp>
      <p:pic>
        <p:nvPicPr>
          <p:cNvPr id="9" name="Imagen 8"/>
          <p:cNvPicPr/>
          <p:nvPr/>
        </p:nvPicPr>
        <p:blipFill rotWithShape="1">
          <a:blip r:embed="rId3"/>
          <a:srcRect t="2156" r="12393" b="10185"/>
          <a:stretch/>
        </p:blipFill>
        <p:spPr bwMode="auto">
          <a:xfrm>
            <a:off x="3596866" y="1491342"/>
            <a:ext cx="2789647" cy="2832925"/>
          </a:xfrm>
          <a:prstGeom prst="rect">
            <a:avLst/>
          </a:prstGeom>
          <a:ln>
            <a:noFill/>
          </a:ln>
          <a:extLst>
            <a:ext uri="{53640926-AAD7-44D8-BBD7-CCE9431645EC}">
              <a14:shadowObscured xmlns:a14="http://schemas.microsoft.com/office/drawing/2010/main"/>
            </a:ext>
          </a:extLst>
        </p:spPr>
      </p:pic>
      <p:sp>
        <p:nvSpPr>
          <p:cNvPr id="11" name="Marcador de contenido 2"/>
          <p:cNvSpPr txBox="1">
            <a:spLocks/>
          </p:cNvSpPr>
          <p:nvPr/>
        </p:nvSpPr>
        <p:spPr>
          <a:xfrm>
            <a:off x="1418545" y="1184122"/>
            <a:ext cx="638856" cy="243819"/>
          </a:xfrm>
          <a:prstGeom prst="rect">
            <a:avLst/>
          </a:prstGeom>
        </p:spPr>
        <p:txBody>
          <a:bodyPr vert="horz" lIns="91440" tIns="45720" rIns="91440" bIns="45720" rtlCol="0">
            <a:no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CO" sz="1600" b="1" dirty="0" smtClean="0"/>
              <a:t>VPN</a:t>
            </a:r>
            <a:endParaRPr lang="es-CO" sz="1600" b="1" dirty="0"/>
          </a:p>
        </p:txBody>
      </p:sp>
      <p:sp>
        <p:nvSpPr>
          <p:cNvPr id="12" name="Marcador de contenido 2"/>
          <p:cNvSpPr txBox="1">
            <a:spLocks/>
          </p:cNvSpPr>
          <p:nvPr/>
        </p:nvSpPr>
        <p:spPr>
          <a:xfrm>
            <a:off x="4843463" y="1172982"/>
            <a:ext cx="638856" cy="243819"/>
          </a:xfrm>
          <a:prstGeom prst="rect">
            <a:avLst/>
          </a:prstGeom>
        </p:spPr>
        <p:txBody>
          <a:bodyPr vert="horz" lIns="91440" tIns="45720" rIns="91440" bIns="45720" rtlCol="0">
            <a:no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CO" sz="1600" b="1" dirty="0" smtClean="0"/>
              <a:t>TIR</a:t>
            </a:r>
            <a:endParaRPr lang="es-CO" sz="1600" b="1" dirty="0"/>
          </a:p>
        </p:txBody>
      </p:sp>
    </p:spTree>
    <p:extLst>
      <p:ext uri="{BB962C8B-B14F-4D97-AF65-F5344CB8AC3E}">
        <p14:creationId xmlns:p14="http://schemas.microsoft.com/office/powerpoint/2010/main" val="383713050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93</a:t>
            </a:fld>
            <a:endParaRPr lang="en-US" dirty="0"/>
          </a:p>
        </p:txBody>
      </p:sp>
      <p:sp>
        <p:nvSpPr>
          <p:cNvPr id="10"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2400" b="1" dirty="0" smtClean="0">
                <a:effectLst>
                  <a:outerShdw blurRad="38100" dist="38100" dir="2700000" algn="tl">
                    <a:srgbClr val="000000">
                      <a:alpha val="43137"/>
                    </a:srgbClr>
                  </a:outerShdw>
                </a:effectLst>
              </a:rPr>
              <a:t>CONCLUSIONES: </a:t>
            </a:r>
          </a:p>
          <a:p>
            <a:pPr algn="ctr" fontAlgn="auto">
              <a:spcAft>
                <a:spcPts val="0"/>
              </a:spcAft>
            </a:pPr>
            <a:r>
              <a:rPr lang="es-CO" sz="2000" b="1" dirty="0" smtClean="0">
                <a:effectLst>
                  <a:outerShdw blurRad="38100" dist="38100" dir="2700000" algn="tl">
                    <a:srgbClr val="000000">
                      <a:alpha val="43137"/>
                    </a:srgbClr>
                  </a:outerShdw>
                </a:effectLst>
              </a:rPr>
              <a:t>Indicadores Financieros</a:t>
            </a:r>
            <a:endParaRPr lang="es-CO" sz="2000" b="1" dirty="0">
              <a:effectLst>
                <a:outerShdw blurRad="38100" dist="38100" dir="2700000" algn="tl">
                  <a:srgbClr val="000000">
                    <a:alpha val="43137"/>
                  </a:srgbClr>
                </a:outerShdw>
              </a:effectLst>
            </a:endParaRPr>
          </a:p>
        </p:txBody>
      </p:sp>
      <p:sp>
        <p:nvSpPr>
          <p:cNvPr id="9" name="Marcador de contenido 2"/>
          <p:cNvSpPr txBox="1">
            <a:spLocks/>
          </p:cNvSpPr>
          <p:nvPr/>
        </p:nvSpPr>
        <p:spPr>
          <a:xfrm>
            <a:off x="199848" y="1057103"/>
            <a:ext cx="3241676" cy="527332"/>
          </a:xfrm>
          <a:prstGeom prst="rect">
            <a:avLst/>
          </a:prstGeom>
        </p:spPr>
        <p:txBody>
          <a:bodyPr vert="horz" lIns="91440" tIns="45720" rIns="91440" bIns="45720" rtlCol="0">
            <a:normAutofit lnSpcReduction="1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lgn="just" fontAlgn="auto">
              <a:lnSpc>
                <a:spcPct val="100000"/>
              </a:lnSpc>
              <a:spcAft>
                <a:spcPts val="0"/>
              </a:spcAft>
              <a:buClr>
                <a:srgbClr val="C00000"/>
              </a:buClr>
              <a:buNone/>
            </a:pPr>
            <a:r>
              <a:rPr lang="es-CO" sz="1600" b="1" dirty="0" smtClean="0"/>
              <a:t>Liquidez </a:t>
            </a:r>
            <a:r>
              <a:rPr lang="es-CO" sz="1600" b="1" dirty="0" smtClean="0">
                <a:solidFill>
                  <a:srgbClr val="C00000"/>
                </a:solidFill>
              </a:rPr>
              <a:t>=&gt; </a:t>
            </a:r>
            <a:r>
              <a:rPr lang="es-CO" sz="1400" dirty="0" smtClean="0"/>
              <a:t>Al principio no se cuenta con efectivo para liquidar la deuda</a:t>
            </a:r>
            <a:endParaRPr lang="es-CO" sz="1400" b="1" dirty="0" smtClean="0"/>
          </a:p>
          <a:p>
            <a:pPr marL="0" indent="0" algn="just" fontAlgn="auto">
              <a:lnSpc>
                <a:spcPct val="100000"/>
              </a:lnSpc>
              <a:spcAft>
                <a:spcPts val="0"/>
              </a:spcAft>
              <a:buClr>
                <a:srgbClr val="C00000"/>
              </a:buClr>
              <a:buNone/>
            </a:pPr>
            <a:endParaRPr lang="es-CO" sz="1600" b="1" dirty="0"/>
          </a:p>
        </p:txBody>
      </p:sp>
      <p:sp>
        <p:nvSpPr>
          <p:cNvPr id="8" name="Rectángulo 7"/>
          <p:cNvSpPr/>
          <p:nvPr/>
        </p:nvSpPr>
        <p:spPr>
          <a:xfrm>
            <a:off x="5938463" y="4366517"/>
            <a:ext cx="919537" cy="776983"/>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s-CO" dirty="0"/>
          </a:p>
        </p:txBody>
      </p:sp>
      <p:sp>
        <p:nvSpPr>
          <p:cNvPr id="5" name="Rectángulo 4"/>
          <p:cNvSpPr/>
          <p:nvPr/>
        </p:nvSpPr>
        <p:spPr>
          <a:xfrm>
            <a:off x="3600452" y="1030437"/>
            <a:ext cx="3043239" cy="553998"/>
          </a:xfrm>
          <a:prstGeom prst="rect">
            <a:avLst/>
          </a:prstGeom>
        </p:spPr>
        <p:txBody>
          <a:bodyPr wrap="square">
            <a:spAutoFit/>
          </a:bodyPr>
          <a:lstStyle/>
          <a:p>
            <a:pPr marL="0" indent="0" algn="just" fontAlgn="auto">
              <a:lnSpc>
                <a:spcPct val="100000"/>
              </a:lnSpc>
              <a:spcAft>
                <a:spcPts val="0"/>
              </a:spcAft>
              <a:buClr>
                <a:srgbClr val="C00000"/>
              </a:buClr>
              <a:buNone/>
            </a:pPr>
            <a:r>
              <a:rPr lang="es-CO" sz="1600" b="1" dirty="0">
                <a:latin typeface="+mn-lt"/>
              </a:rPr>
              <a:t>Endeudamiento </a:t>
            </a:r>
            <a:r>
              <a:rPr lang="es-CO" sz="1600" b="1" dirty="0">
                <a:solidFill>
                  <a:srgbClr val="C00000"/>
                </a:solidFill>
                <a:latin typeface="+mn-lt"/>
              </a:rPr>
              <a:t>=&gt;</a:t>
            </a:r>
            <a:r>
              <a:rPr lang="es-CO" sz="1600" b="1" dirty="0">
                <a:latin typeface="+mn-lt"/>
              </a:rPr>
              <a:t> </a:t>
            </a:r>
            <a:r>
              <a:rPr lang="es-CO" dirty="0">
                <a:latin typeface="+mn-lt"/>
              </a:rPr>
              <a:t>La deuda con terceros se cancela en el año </a:t>
            </a:r>
            <a:r>
              <a:rPr lang="es-CO" dirty="0" smtClean="0">
                <a:latin typeface="+mn-lt"/>
              </a:rPr>
              <a:t>4</a:t>
            </a:r>
            <a:endParaRPr lang="es-CO" b="1" dirty="0">
              <a:latin typeface="+mn-lt"/>
            </a:endParaRPr>
          </a:p>
        </p:txBody>
      </p:sp>
      <p:sp>
        <p:nvSpPr>
          <p:cNvPr id="6" name="Rectángulo 5"/>
          <p:cNvSpPr/>
          <p:nvPr/>
        </p:nvSpPr>
        <p:spPr>
          <a:xfrm>
            <a:off x="1376363" y="3339097"/>
            <a:ext cx="4838700" cy="307777"/>
          </a:xfrm>
          <a:prstGeom prst="rect">
            <a:avLst/>
          </a:prstGeom>
        </p:spPr>
        <p:txBody>
          <a:bodyPr wrap="square">
            <a:spAutoFit/>
          </a:bodyPr>
          <a:lstStyle/>
          <a:p>
            <a:pPr marL="0" indent="0" algn="just" fontAlgn="auto">
              <a:lnSpc>
                <a:spcPct val="100000"/>
              </a:lnSpc>
              <a:spcAft>
                <a:spcPts val="0"/>
              </a:spcAft>
              <a:buClr>
                <a:srgbClr val="C00000"/>
              </a:buClr>
              <a:buNone/>
            </a:pPr>
            <a:r>
              <a:rPr lang="es-CO" b="1" dirty="0">
                <a:latin typeface="+mn-lt"/>
              </a:rPr>
              <a:t>Rentabilidad </a:t>
            </a:r>
            <a:r>
              <a:rPr lang="es-CO" b="1" dirty="0">
                <a:solidFill>
                  <a:srgbClr val="C00000"/>
                </a:solidFill>
                <a:latin typeface="+mn-lt"/>
              </a:rPr>
              <a:t>=&gt;</a:t>
            </a:r>
            <a:r>
              <a:rPr lang="es-CO" b="1" dirty="0">
                <a:latin typeface="+mn-lt"/>
              </a:rPr>
              <a:t> </a:t>
            </a:r>
            <a:r>
              <a:rPr lang="es-CO" sz="1200" dirty="0">
                <a:latin typeface="+mn-lt"/>
              </a:rPr>
              <a:t>La empresa inicia a ser rentable en el año </a:t>
            </a:r>
            <a:r>
              <a:rPr lang="es-CO" dirty="0">
                <a:latin typeface="+mn-lt"/>
              </a:rPr>
              <a:t>2</a:t>
            </a:r>
            <a:endParaRPr lang="es-CO" b="1" dirty="0">
              <a:latin typeface="+mn-lt"/>
            </a:endParaRPr>
          </a:p>
        </p:txBody>
      </p:sp>
      <p:pic>
        <p:nvPicPr>
          <p:cNvPr id="12" name="Imagen 11"/>
          <p:cNvPicPr>
            <a:picLocks noChangeAspect="1"/>
          </p:cNvPicPr>
          <p:nvPr/>
        </p:nvPicPr>
        <p:blipFill>
          <a:blip r:embed="rId2"/>
          <a:stretch>
            <a:fillRect/>
          </a:stretch>
        </p:blipFill>
        <p:spPr>
          <a:xfrm>
            <a:off x="287072" y="1558210"/>
            <a:ext cx="3067227" cy="1780888"/>
          </a:xfrm>
          <a:prstGeom prst="rect">
            <a:avLst/>
          </a:prstGeom>
        </p:spPr>
      </p:pic>
      <p:pic>
        <p:nvPicPr>
          <p:cNvPr id="13" name="Imagen 12"/>
          <p:cNvPicPr>
            <a:picLocks noChangeAspect="1"/>
          </p:cNvPicPr>
          <p:nvPr/>
        </p:nvPicPr>
        <p:blipFill>
          <a:blip r:embed="rId3"/>
          <a:stretch>
            <a:fillRect/>
          </a:stretch>
        </p:blipFill>
        <p:spPr>
          <a:xfrm>
            <a:off x="3705226" y="1558209"/>
            <a:ext cx="3152774" cy="1780888"/>
          </a:xfrm>
          <a:prstGeom prst="rect">
            <a:avLst/>
          </a:prstGeom>
        </p:spPr>
      </p:pic>
      <p:pic>
        <p:nvPicPr>
          <p:cNvPr id="15" name="Imagen 14"/>
          <p:cNvPicPr>
            <a:picLocks noChangeAspect="1"/>
          </p:cNvPicPr>
          <p:nvPr/>
        </p:nvPicPr>
        <p:blipFill>
          <a:blip r:embed="rId4"/>
          <a:stretch>
            <a:fillRect/>
          </a:stretch>
        </p:blipFill>
        <p:spPr>
          <a:xfrm>
            <a:off x="2122425" y="3581400"/>
            <a:ext cx="2954400" cy="1562100"/>
          </a:xfrm>
          <a:prstGeom prst="rect">
            <a:avLst/>
          </a:prstGeom>
        </p:spPr>
      </p:pic>
    </p:spTree>
    <p:extLst>
      <p:ext uri="{BB962C8B-B14F-4D97-AF65-F5344CB8AC3E}">
        <p14:creationId xmlns:p14="http://schemas.microsoft.com/office/powerpoint/2010/main" val="301280643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94</a:t>
            </a:fld>
            <a:endParaRPr lang="en-US" dirty="0"/>
          </a:p>
        </p:txBody>
      </p:sp>
      <p:sp>
        <p:nvSpPr>
          <p:cNvPr id="11" name="Marcador de contenido 2"/>
          <p:cNvSpPr txBox="1">
            <a:spLocks/>
          </p:cNvSpPr>
          <p:nvPr/>
        </p:nvSpPr>
        <p:spPr>
          <a:xfrm>
            <a:off x="317376" y="1668037"/>
            <a:ext cx="5915025" cy="3531554"/>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El proyecto es viable financieramente, pues su VPN es de 5.740 millones.</a:t>
            </a:r>
          </a:p>
          <a:p>
            <a:pPr algn="just" fontAlgn="auto">
              <a:lnSpc>
                <a:spcPct val="100000"/>
              </a:lnSpc>
              <a:spcAft>
                <a:spcPts val="0"/>
              </a:spcAft>
              <a:buClr>
                <a:srgbClr val="C00000"/>
              </a:buClr>
              <a:buFont typeface="Wingdings" panose="05000000000000000000" pitchFamily="2" charset="2"/>
              <a:buChar char="ü"/>
            </a:pPr>
            <a:endParaRPr lang="es-CO" sz="2000" dirty="0" smtClean="0"/>
          </a:p>
          <a:p>
            <a:pPr algn="just" fontAlgn="auto">
              <a:lnSpc>
                <a:spcPct val="100000"/>
              </a:lnSpc>
              <a:spcAft>
                <a:spcPts val="0"/>
              </a:spcAft>
              <a:buClr>
                <a:srgbClr val="C00000"/>
              </a:buClr>
              <a:buFont typeface="Wingdings" panose="05000000000000000000" pitchFamily="2" charset="2"/>
              <a:buChar char="ü"/>
            </a:pPr>
            <a:r>
              <a:rPr lang="es-CO" sz="2000" dirty="0" smtClean="0"/>
              <a:t> La Tasa interna de retorno es del 37% y es mayor al WACC (9,65%).</a:t>
            </a:r>
          </a:p>
          <a:p>
            <a:pPr algn="just" fontAlgn="auto">
              <a:lnSpc>
                <a:spcPct val="100000"/>
              </a:lnSpc>
              <a:spcAft>
                <a:spcPts val="0"/>
              </a:spcAft>
              <a:buClr>
                <a:srgbClr val="C00000"/>
              </a:buClr>
              <a:buFont typeface="Wingdings" panose="05000000000000000000" pitchFamily="2" charset="2"/>
              <a:buChar char="ü"/>
            </a:pPr>
            <a:endParaRPr lang="es-CO" sz="2000" dirty="0" smtClean="0"/>
          </a:p>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Reducciones mayores del 20% en la venta causarían la inviabilidad del proyecto.</a:t>
            </a:r>
            <a:endParaRPr lang="es-CO" sz="2000"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CONCLUSIONES</a:t>
            </a:r>
          </a:p>
        </p:txBody>
      </p:sp>
    </p:spTree>
    <p:extLst>
      <p:ext uri="{BB962C8B-B14F-4D97-AF65-F5344CB8AC3E}">
        <p14:creationId xmlns:p14="http://schemas.microsoft.com/office/powerpoint/2010/main" val="851787937"/>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95</a:t>
            </a:fld>
            <a:endParaRPr lang="en-US" dirty="0"/>
          </a:p>
        </p:txBody>
      </p:sp>
      <p:sp>
        <p:nvSpPr>
          <p:cNvPr id="11" name="Marcador de contenido 2"/>
          <p:cNvSpPr txBox="1">
            <a:spLocks/>
          </p:cNvSpPr>
          <p:nvPr/>
        </p:nvSpPr>
        <p:spPr>
          <a:xfrm>
            <a:off x="317376" y="1306288"/>
            <a:ext cx="5915025" cy="3762671"/>
          </a:xfrm>
          <a:prstGeom prst="rect">
            <a:avLst/>
          </a:prstGeom>
        </p:spPr>
        <p:txBody>
          <a:bodyPr vert="horz" lIns="91440" tIns="45720" rIns="91440" bIns="45720" rtlCol="0">
            <a:normAutofit fontScale="92500" lnSpcReduction="20000"/>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Es </a:t>
            </a:r>
            <a:r>
              <a:rPr lang="es-CO" sz="2000" dirty="0"/>
              <a:t>importante velar por la calidad de los filetes que serán vendidos a la procesadora, ya que con los estimados realizados cualquier variación negativa en su volumen produce un impacto importante en la rentabilidad del proyecto, puesto que los ingresos son altamente sensibles con respecto a esta variable</a:t>
            </a:r>
            <a:r>
              <a:rPr lang="es-CO" sz="2000" dirty="0" smtClean="0"/>
              <a:t>.</a:t>
            </a:r>
          </a:p>
          <a:p>
            <a:pPr marL="0" indent="0" algn="just" fontAlgn="auto">
              <a:lnSpc>
                <a:spcPct val="100000"/>
              </a:lnSpc>
              <a:spcAft>
                <a:spcPts val="0"/>
              </a:spcAft>
              <a:buClr>
                <a:srgbClr val="C00000"/>
              </a:buClr>
              <a:buNone/>
            </a:pPr>
            <a:endParaRPr lang="es-CO" sz="2000" dirty="0"/>
          </a:p>
          <a:p>
            <a:pPr algn="just" fontAlgn="auto">
              <a:lnSpc>
                <a:spcPct val="100000"/>
              </a:lnSpc>
              <a:spcAft>
                <a:spcPts val="0"/>
              </a:spcAft>
              <a:buClr>
                <a:srgbClr val="C00000"/>
              </a:buClr>
              <a:buFont typeface="Wingdings" panose="05000000000000000000" pitchFamily="2" charset="2"/>
              <a:buChar char="ü"/>
            </a:pPr>
            <a:r>
              <a:rPr lang="es-CO" sz="2000" dirty="0"/>
              <a:t> </a:t>
            </a:r>
            <a:r>
              <a:rPr lang="es-CO" sz="2000" dirty="0" smtClean="0"/>
              <a:t>Se </a:t>
            </a:r>
            <a:r>
              <a:rPr lang="es-CO" sz="2000" dirty="0"/>
              <a:t>sugiere determinar la política de créditos y pagos de la empresa con el objetivo de determinar indicadores de actividad</a:t>
            </a:r>
            <a:r>
              <a:rPr lang="es-CO" sz="2000" dirty="0" smtClean="0"/>
              <a:t>.</a:t>
            </a:r>
          </a:p>
          <a:p>
            <a:pPr algn="just" fontAlgn="auto">
              <a:lnSpc>
                <a:spcPct val="100000"/>
              </a:lnSpc>
              <a:spcAft>
                <a:spcPts val="0"/>
              </a:spcAft>
              <a:buClr>
                <a:srgbClr val="C00000"/>
              </a:buClr>
              <a:buFont typeface="Wingdings" panose="05000000000000000000" pitchFamily="2" charset="2"/>
              <a:buChar char="ü"/>
            </a:pPr>
            <a:endParaRPr lang="es-CO" sz="2000" dirty="0" smtClean="0"/>
          </a:p>
          <a:p>
            <a:pPr algn="just" fontAlgn="auto">
              <a:lnSpc>
                <a:spcPct val="100000"/>
              </a:lnSpc>
              <a:spcAft>
                <a:spcPts val="0"/>
              </a:spcAft>
              <a:buClr>
                <a:srgbClr val="C00000"/>
              </a:buClr>
              <a:buFont typeface="Wingdings" panose="05000000000000000000" pitchFamily="2" charset="2"/>
              <a:buChar char="ü"/>
            </a:pPr>
            <a:r>
              <a:rPr lang="es-CO" sz="2000" dirty="0" smtClean="0"/>
              <a:t>Optar por fuentes de capital de trabajo a través la integración de un nuevo socio</a:t>
            </a:r>
            <a:endParaRPr lang="es-CO" sz="2000"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RECOMENDACIONES</a:t>
            </a:r>
          </a:p>
        </p:txBody>
      </p:sp>
    </p:spTree>
    <p:extLst>
      <p:ext uri="{BB962C8B-B14F-4D97-AF65-F5344CB8AC3E}">
        <p14:creationId xmlns:p14="http://schemas.microsoft.com/office/powerpoint/2010/main" val="24209320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91990" y="1581088"/>
            <a:ext cx="5341599" cy="803244"/>
          </a:xfrm>
        </p:spPr>
        <p:txBody>
          <a:bodyPr>
            <a:normAutofit fontScale="90000"/>
          </a:bodyPr>
          <a:lstStyle/>
          <a:p>
            <a:pPr algn="r"/>
            <a:r>
              <a:rPr lang="es-CO" sz="3200" b="1" i="1" dirty="0" smtClean="0">
                <a:solidFill>
                  <a:srgbClr val="C00000"/>
                </a:solidFill>
                <a:latin typeface="Trebuchet MS" panose="020B0603020202020204" pitchFamily="34" charset="0"/>
              </a:rPr>
              <a:t>5. </a:t>
            </a:r>
            <a:r>
              <a:rPr lang="es-CO" b="1" dirty="0" smtClean="0">
                <a:latin typeface="Trebuchet MS" panose="020B0603020202020204" pitchFamily="34" charset="0"/>
              </a:rPr>
              <a:t>GERENCIA DEL TRABAJO DE GRADO</a:t>
            </a:r>
            <a:endParaRPr lang="es-CO" b="1" dirty="0">
              <a:latin typeface="Trebuchet MS" panose="020B0603020202020204" pitchFamily="34" charset="0"/>
            </a:endParaRPr>
          </a:p>
        </p:txBody>
      </p:sp>
      <p:sp>
        <p:nvSpPr>
          <p:cNvPr id="5" name="4 Rectángulo"/>
          <p:cNvSpPr/>
          <p:nvPr/>
        </p:nvSpPr>
        <p:spPr>
          <a:xfrm>
            <a:off x="175329" y="2335588"/>
            <a:ext cx="6258260" cy="45719"/>
          </a:xfrm>
          <a:prstGeom prst="rect">
            <a:avLst/>
          </a:prstGeom>
          <a:solidFill>
            <a:srgbClr val="9900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sz="1050" dirty="0"/>
          </a:p>
        </p:txBody>
      </p:sp>
      <p:sp>
        <p:nvSpPr>
          <p:cNvPr id="8" name="7 Rectángulo"/>
          <p:cNvSpPr/>
          <p:nvPr/>
        </p:nvSpPr>
        <p:spPr>
          <a:xfrm>
            <a:off x="0" y="0"/>
            <a:ext cx="350658" cy="5143500"/>
          </a:xfrm>
          <a:prstGeom prst="rect">
            <a:avLst/>
          </a:prstGeom>
          <a:solidFill>
            <a:srgbClr val="99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050" dirty="0"/>
          </a:p>
        </p:txBody>
      </p:sp>
      <p:pic>
        <p:nvPicPr>
          <p:cNvPr id="7" name="6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92677" y="140120"/>
            <a:ext cx="1331642" cy="552931"/>
          </a:xfrm>
          <a:prstGeom prst="rect">
            <a:avLst/>
          </a:prstGeom>
        </p:spPr>
      </p:pic>
      <p:pic>
        <p:nvPicPr>
          <p:cNvPr id="3" name="Imagen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1990" y="95628"/>
            <a:ext cx="864096" cy="847609"/>
          </a:xfrm>
          <a:prstGeom prst="rect">
            <a:avLst/>
          </a:prstGeom>
        </p:spPr>
      </p:pic>
      <p:pic>
        <p:nvPicPr>
          <p:cNvPr id="9" name="7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0"/>
            <a:ext cx="1091990" cy="5143500"/>
          </a:xfrm>
          <a:prstGeom prst="rect">
            <a:avLst/>
          </a:prstGeom>
        </p:spPr>
      </p:pic>
      <p:sp>
        <p:nvSpPr>
          <p:cNvPr id="4" name="CuadroTexto 3"/>
          <p:cNvSpPr txBox="1"/>
          <p:nvPr/>
        </p:nvSpPr>
        <p:spPr>
          <a:xfrm>
            <a:off x="2044557" y="288599"/>
            <a:ext cx="3359649" cy="461665"/>
          </a:xfrm>
          <a:prstGeom prst="rect">
            <a:avLst/>
          </a:prstGeom>
          <a:noFill/>
        </p:spPr>
        <p:txBody>
          <a:bodyPr wrap="square" rtlCol="0">
            <a:spAutoFit/>
          </a:bodyPr>
          <a:lstStyle/>
          <a:p>
            <a:pPr algn="ctr"/>
            <a:r>
              <a:rPr lang="es-CO" sz="1200" b="1" dirty="0" smtClean="0"/>
              <a:t>ESPECIALIZACIÓN EN DESARROLLO Y GERENCIA INTEGRALDE PROYECTOS</a:t>
            </a:r>
            <a:endParaRPr lang="es-CO" sz="1200" b="1" dirty="0"/>
          </a:p>
        </p:txBody>
      </p:sp>
      <p:pic>
        <p:nvPicPr>
          <p:cNvPr id="10" name="Imagen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5394" y="2649038"/>
            <a:ext cx="2954790" cy="2226730"/>
          </a:xfrm>
          <a:prstGeom prst="rect">
            <a:avLst/>
          </a:prstGeom>
        </p:spPr>
      </p:pic>
    </p:spTree>
    <p:extLst>
      <p:ext uri="{BB962C8B-B14F-4D97-AF65-F5344CB8AC3E}">
        <p14:creationId xmlns:p14="http://schemas.microsoft.com/office/powerpoint/2010/main" val="2876782571"/>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97</a:t>
            </a:fld>
            <a:endParaRPr lang="en-US" dirty="0"/>
          </a:p>
        </p:txBody>
      </p:sp>
      <p:sp>
        <p:nvSpPr>
          <p:cNvPr id="11" name="Marcador de contenido 2"/>
          <p:cNvSpPr txBox="1">
            <a:spLocks/>
          </p:cNvSpPr>
          <p:nvPr/>
        </p:nvSpPr>
        <p:spPr>
          <a:xfrm>
            <a:off x="317376" y="1306288"/>
            <a:ext cx="3068081" cy="3762671"/>
          </a:xfrm>
          <a:prstGeom prst="rect">
            <a:avLst/>
          </a:prstGeom>
        </p:spPr>
        <p:txBody>
          <a:bodyPr vert="horz" lIns="91440" tIns="45720" rIns="91440" bIns="45720" rtlCol="0">
            <a:norm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fontAlgn="auto">
              <a:lnSpc>
                <a:spcPct val="100000"/>
              </a:lnSpc>
              <a:spcAft>
                <a:spcPts val="0"/>
              </a:spcAft>
              <a:buClr>
                <a:srgbClr val="C00000"/>
              </a:buClr>
              <a:buFont typeface="Wingdings" panose="05000000000000000000" pitchFamily="2" charset="2"/>
              <a:buChar char="ü"/>
            </a:pPr>
            <a:r>
              <a:rPr lang="es-CO" sz="1800" dirty="0"/>
              <a:t>  </a:t>
            </a:r>
            <a:r>
              <a:rPr lang="es-CO" sz="1800" b="1" u="sng" dirty="0" smtClean="0"/>
              <a:t>Propósito:</a:t>
            </a:r>
            <a:r>
              <a:rPr lang="es-CO" sz="1800" dirty="0" smtClean="0"/>
              <a:t> Aprovechar </a:t>
            </a:r>
            <a:r>
              <a:rPr lang="es-CO" sz="1800" dirty="0"/>
              <a:t>la creciente demanda de esta especie en Colombia y el mundo, y contribuir con el desarrollo económico, sostenible y social del país.</a:t>
            </a:r>
            <a:endParaRPr lang="es-CO" sz="1800" dirty="0" smtClean="0"/>
          </a:p>
          <a:p>
            <a:pPr marL="0" indent="0" algn="just" fontAlgn="auto">
              <a:lnSpc>
                <a:spcPct val="100000"/>
              </a:lnSpc>
              <a:spcAft>
                <a:spcPts val="0"/>
              </a:spcAft>
              <a:buClr>
                <a:srgbClr val="C00000"/>
              </a:buClr>
              <a:buNone/>
            </a:pPr>
            <a:endParaRPr lang="es-CO" sz="1800" dirty="0"/>
          </a:p>
          <a:p>
            <a:pPr algn="just" fontAlgn="auto">
              <a:lnSpc>
                <a:spcPct val="100000"/>
              </a:lnSpc>
              <a:spcAft>
                <a:spcPts val="0"/>
              </a:spcAft>
              <a:buClr>
                <a:srgbClr val="C00000"/>
              </a:buClr>
              <a:buFont typeface="Wingdings" panose="05000000000000000000" pitchFamily="2" charset="2"/>
              <a:buChar char="ü"/>
            </a:pPr>
            <a:r>
              <a:rPr lang="es-CO" sz="1800" dirty="0"/>
              <a:t> </a:t>
            </a:r>
            <a:r>
              <a:rPr lang="es-CO" sz="1800" b="1" u="sng" dirty="0" smtClean="0"/>
              <a:t>Gerencia del Proyecto:</a:t>
            </a:r>
            <a:r>
              <a:rPr lang="es-CO" sz="1800" dirty="0" smtClean="0"/>
              <a:t> María Margarita Escobar</a:t>
            </a:r>
            <a:endParaRPr lang="es-CO" sz="1800" b="1" u="sng" dirty="0" smtClean="0"/>
          </a:p>
          <a:p>
            <a:pPr algn="just" fontAlgn="auto">
              <a:lnSpc>
                <a:spcPct val="100000"/>
              </a:lnSpc>
              <a:spcAft>
                <a:spcPts val="0"/>
              </a:spcAft>
              <a:buClr>
                <a:srgbClr val="C00000"/>
              </a:buClr>
              <a:buFont typeface="Wingdings" panose="05000000000000000000" pitchFamily="2" charset="2"/>
              <a:buChar char="ü"/>
            </a:pPr>
            <a:endParaRPr lang="es-CO" sz="1800" dirty="0" smtClean="0"/>
          </a:p>
          <a:p>
            <a:pPr algn="just" fontAlgn="auto">
              <a:lnSpc>
                <a:spcPct val="100000"/>
              </a:lnSpc>
              <a:spcAft>
                <a:spcPts val="0"/>
              </a:spcAft>
              <a:buClr>
                <a:srgbClr val="C00000"/>
              </a:buClr>
              <a:buFont typeface="Wingdings" panose="05000000000000000000" pitchFamily="2" charset="2"/>
              <a:buChar char="ü"/>
            </a:pPr>
            <a:r>
              <a:rPr lang="es-CO" sz="1800" b="1" u="sng" dirty="0" smtClean="0"/>
              <a:t> Sponsor: </a:t>
            </a:r>
            <a:r>
              <a:rPr lang="es-CO" sz="1800" dirty="0" smtClean="0"/>
              <a:t>Edna Paola Najar</a:t>
            </a:r>
            <a:endParaRPr lang="es-CO" sz="1800" b="1" u="sng"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lnSpcReduction="100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600" b="1" dirty="0" smtClean="0">
                <a:effectLst>
                  <a:outerShdw blurRad="38100" dist="38100" dir="2700000" algn="tl">
                    <a:srgbClr val="000000">
                      <a:alpha val="43137"/>
                    </a:srgbClr>
                  </a:outerShdw>
                </a:effectLst>
              </a:rPr>
              <a:t>Iniciación</a:t>
            </a:r>
          </a:p>
          <a:p>
            <a:pPr algn="ctr" fontAlgn="auto">
              <a:spcAft>
                <a:spcPts val="0"/>
              </a:spcAft>
            </a:pPr>
            <a:r>
              <a:rPr lang="es-CO" sz="3200" b="1" dirty="0" smtClean="0">
                <a:effectLst>
                  <a:outerShdw blurRad="38100" dist="38100" dir="2700000" algn="tl">
                    <a:srgbClr val="000000">
                      <a:alpha val="43137"/>
                    </a:srgbClr>
                  </a:outerShdw>
                </a:effectLst>
              </a:rPr>
              <a:t>Project Charter</a:t>
            </a:r>
          </a:p>
        </p:txBody>
      </p:sp>
      <p:pic>
        <p:nvPicPr>
          <p:cNvPr id="2" name="Imagen 1"/>
          <p:cNvPicPr>
            <a:picLocks noChangeAspect="1"/>
          </p:cNvPicPr>
          <p:nvPr/>
        </p:nvPicPr>
        <p:blipFill rotWithShape="1">
          <a:blip r:embed="rId2"/>
          <a:srcRect l="53431" t="20796" r="11319" b="9759"/>
          <a:stretch/>
        </p:blipFill>
        <p:spPr>
          <a:xfrm>
            <a:off x="3657601" y="1232452"/>
            <a:ext cx="2810928" cy="3329609"/>
          </a:xfrm>
          <a:prstGeom prst="rect">
            <a:avLst/>
          </a:prstGeom>
        </p:spPr>
      </p:pic>
    </p:spTree>
    <p:extLst>
      <p:ext uri="{BB962C8B-B14F-4D97-AF65-F5344CB8AC3E}">
        <p14:creationId xmlns:p14="http://schemas.microsoft.com/office/powerpoint/2010/main" val="3553073582"/>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98</a:t>
            </a:fld>
            <a:endParaRPr lang="en-US" dirty="0"/>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fontScale="92500"/>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500" b="1" dirty="0" smtClean="0">
                <a:effectLst>
                  <a:outerShdw blurRad="38100" dist="38100" dir="2700000" algn="tl">
                    <a:srgbClr val="000000">
                      <a:alpha val="43137"/>
                    </a:srgbClr>
                  </a:outerShdw>
                </a:effectLst>
              </a:rPr>
              <a:t>Iniciación</a:t>
            </a:r>
          </a:p>
          <a:p>
            <a:pPr algn="ctr" fontAlgn="auto">
              <a:spcAft>
                <a:spcPts val="0"/>
              </a:spcAft>
            </a:pPr>
            <a:r>
              <a:rPr lang="es-CO" sz="3200" b="1" dirty="0" smtClean="0">
                <a:effectLst>
                  <a:outerShdw blurRad="38100" dist="38100" dir="2700000" algn="tl">
                    <a:srgbClr val="000000">
                      <a:alpha val="43137"/>
                    </a:srgbClr>
                  </a:outerShdw>
                </a:effectLst>
              </a:rPr>
              <a:t>Identificación de Stakeholders</a:t>
            </a:r>
          </a:p>
        </p:txBody>
      </p:sp>
      <p:sp>
        <p:nvSpPr>
          <p:cNvPr id="13" name="Marcador de contenido 5"/>
          <p:cNvSpPr>
            <a:spLocks noGrp="1"/>
          </p:cNvSpPr>
          <p:nvPr>
            <p:ph idx="1"/>
          </p:nvPr>
        </p:nvSpPr>
        <p:spPr>
          <a:xfrm>
            <a:off x="3147142" y="1125280"/>
            <a:ext cx="3984796" cy="449307"/>
          </a:xfrm>
        </p:spPr>
        <p:txBody>
          <a:bodyPr>
            <a:normAutofit/>
          </a:bodyPr>
          <a:lstStyle/>
          <a:p>
            <a:pPr marL="0" indent="0" algn="just">
              <a:buClr>
                <a:srgbClr val="C00000"/>
              </a:buClr>
              <a:buNone/>
            </a:pPr>
            <a:r>
              <a:rPr lang="es-CO" b="1" dirty="0" smtClean="0"/>
              <a:t> </a:t>
            </a:r>
            <a:r>
              <a:rPr lang="es-CO" b="1" u="sng" dirty="0" smtClean="0"/>
              <a:t>Matriz Poder/Interés</a:t>
            </a:r>
            <a:endParaRPr lang="es-CO" sz="2000" b="1" u="sng" dirty="0" smtClean="0"/>
          </a:p>
        </p:txBody>
      </p:sp>
      <p:graphicFrame>
        <p:nvGraphicFramePr>
          <p:cNvPr id="8" name="Marcador de contenido 4"/>
          <p:cNvGraphicFramePr>
            <a:graphicFrameLocks/>
          </p:cNvGraphicFramePr>
          <p:nvPr>
            <p:extLst>
              <p:ext uri="{D42A27DB-BD31-4B8C-83A1-F6EECF244321}">
                <p14:modId xmlns:p14="http://schemas.microsoft.com/office/powerpoint/2010/main" val="3069884382"/>
              </p:ext>
            </p:extLst>
          </p:nvPr>
        </p:nvGraphicFramePr>
        <p:xfrm>
          <a:off x="67036" y="1321195"/>
          <a:ext cx="1077943" cy="3509902"/>
        </p:xfrm>
        <a:graphic>
          <a:graphicData uri="http://schemas.openxmlformats.org/drawingml/2006/table">
            <a:tbl>
              <a:tblPr firstRow="1" firstCol="1" bandRow="1">
                <a:tableStyleId>{F5AB1C69-6EDB-4FF4-983F-18BD219EF322}</a:tableStyleId>
              </a:tblPr>
              <a:tblGrid>
                <a:gridCol w="235869">
                  <a:extLst>
                    <a:ext uri="{9D8B030D-6E8A-4147-A177-3AD203B41FA5}">
                      <a16:colId xmlns:a16="http://schemas.microsoft.com/office/drawing/2014/main" xmlns="" val="20000"/>
                    </a:ext>
                  </a:extLst>
                </a:gridCol>
                <a:gridCol w="842074">
                  <a:extLst>
                    <a:ext uri="{9D8B030D-6E8A-4147-A177-3AD203B41FA5}">
                      <a16:colId xmlns:a16="http://schemas.microsoft.com/office/drawing/2014/main" xmlns="" val="20001"/>
                    </a:ext>
                  </a:extLst>
                </a:gridCol>
              </a:tblGrid>
              <a:tr h="395431">
                <a:tc>
                  <a:txBody>
                    <a:bodyPr/>
                    <a:lstStyle/>
                    <a:p>
                      <a:pPr algn="ctr">
                        <a:lnSpc>
                          <a:spcPct val="107000"/>
                        </a:lnSpc>
                        <a:spcAft>
                          <a:spcPts val="0"/>
                        </a:spcAft>
                      </a:pPr>
                      <a:r>
                        <a:rPr lang="es-ES" sz="1050" dirty="0">
                          <a:effectLst/>
                        </a:rPr>
                        <a:t>ID</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gn="ctr">
                        <a:lnSpc>
                          <a:spcPct val="107000"/>
                        </a:lnSpc>
                        <a:spcAft>
                          <a:spcPts val="0"/>
                        </a:spcAft>
                      </a:pPr>
                      <a:r>
                        <a:rPr lang="es-ES" sz="1100" dirty="0">
                          <a:effectLst/>
                        </a:rPr>
                        <a:t>Stakeholders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0"/>
                  </a:ext>
                </a:extLst>
              </a:tr>
              <a:tr h="296574">
                <a:tc>
                  <a:txBody>
                    <a:bodyPr/>
                    <a:lstStyle/>
                    <a:p>
                      <a:pPr algn="ctr">
                        <a:lnSpc>
                          <a:spcPct val="107000"/>
                        </a:lnSpc>
                        <a:spcAft>
                          <a:spcPts val="0"/>
                        </a:spcAft>
                      </a:pPr>
                      <a:r>
                        <a:rPr lang="es-ES" sz="1050" dirty="0">
                          <a:effectLst/>
                        </a:rPr>
                        <a:t>S1</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Directivos Empresa SO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1"/>
                  </a:ext>
                </a:extLst>
              </a:tr>
              <a:tr h="395431">
                <a:tc>
                  <a:txBody>
                    <a:bodyPr/>
                    <a:lstStyle/>
                    <a:p>
                      <a:pPr algn="ctr">
                        <a:lnSpc>
                          <a:spcPct val="107000"/>
                        </a:lnSpc>
                        <a:spcAft>
                          <a:spcPts val="0"/>
                        </a:spcAft>
                      </a:pPr>
                      <a:r>
                        <a:rPr lang="es-ES" sz="1050" dirty="0">
                          <a:effectLst/>
                        </a:rPr>
                        <a:t>S2</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Gerente de Proyecto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2"/>
                  </a:ext>
                </a:extLst>
              </a:tr>
              <a:tr h="593147">
                <a:tc>
                  <a:txBody>
                    <a:bodyPr/>
                    <a:lstStyle/>
                    <a:p>
                      <a:pPr algn="ctr">
                        <a:lnSpc>
                          <a:spcPct val="107000"/>
                        </a:lnSpc>
                        <a:spcAft>
                          <a:spcPts val="0"/>
                        </a:spcAft>
                      </a:pPr>
                      <a:r>
                        <a:rPr lang="es-ES" sz="1050" dirty="0">
                          <a:effectLst/>
                        </a:rPr>
                        <a:t>S3</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Empleados de la Empresa SO</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3"/>
                  </a:ext>
                </a:extLst>
              </a:tr>
              <a:tr h="296574">
                <a:tc>
                  <a:txBody>
                    <a:bodyPr/>
                    <a:lstStyle/>
                    <a:p>
                      <a:pPr algn="ctr">
                        <a:lnSpc>
                          <a:spcPct val="107000"/>
                        </a:lnSpc>
                        <a:spcAft>
                          <a:spcPts val="0"/>
                        </a:spcAft>
                      </a:pPr>
                      <a:r>
                        <a:rPr lang="es-ES" sz="1050" dirty="0">
                          <a:effectLst/>
                        </a:rPr>
                        <a:t>S4</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La CAM - (Sección Huila)</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4"/>
                  </a:ext>
                </a:extLst>
              </a:tr>
              <a:tr h="296574">
                <a:tc>
                  <a:txBody>
                    <a:bodyPr/>
                    <a:lstStyle/>
                    <a:p>
                      <a:pPr algn="ctr">
                        <a:lnSpc>
                          <a:spcPct val="107000"/>
                        </a:lnSpc>
                        <a:spcAft>
                          <a:spcPts val="0"/>
                        </a:spcAft>
                      </a:pPr>
                      <a:r>
                        <a:rPr lang="es-ES" sz="1050" dirty="0">
                          <a:effectLst/>
                        </a:rPr>
                        <a:t>S5</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DIAN</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5"/>
                  </a:ext>
                </a:extLst>
              </a:tr>
              <a:tr h="296574">
                <a:tc>
                  <a:txBody>
                    <a:bodyPr/>
                    <a:lstStyle/>
                    <a:p>
                      <a:pPr algn="ctr">
                        <a:lnSpc>
                          <a:spcPct val="107000"/>
                        </a:lnSpc>
                        <a:spcAft>
                          <a:spcPts val="0"/>
                        </a:spcAft>
                      </a:pPr>
                      <a:r>
                        <a:rPr lang="es-ES" sz="1050" dirty="0">
                          <a:effectLst/>
                        </a:rPr>
                        <a:t>S6</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Competidores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6"/>
                  </a:ext>
                </a:extLst>
              </a:tr>
              <a:tr h="692005">
                <a:tc>
                  <a:txBody>
                    <a:bodyPr/>
                    <a:lstStyle/>
                    <a:p>
                      <a:pPr algn="ctr">
                        <a:lnSpc>
                          <a:spcPct val="107000"/>
                        </a:lnSpc>
                        <a:spcAft>
                          <a:spcPts val="0"/>
                        </a:spcAft>
                      </a:pPr>
                      <a:r>
                        <a:rPr lang="es-ES" sz="1050" dirty="0">
                          <a:effectLst/>
                        </a:rPr>
                        <a:t>S7</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050" dirty="0">
                          <a:effectLst/>
                        </a:rPr>
                        <a:t>Proveedores</a:t>
                      </a:r>
                      <a:endParaRPr lang="es-CO"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7"/>
                  </a:ext>
                </a:extLst>
              </a:tr>
            </a:tbl>
          </a:graphicData>
        </a:graphic>
      </p:graphicFrame>
      <p:graphicFrame>
        <p:nvGraphicFramePr>
          <p:cNvPr id="9" name="Tabla 8"/>
          <p:cNvGraphicFramePr>
            <a:graphicFrameLocks noGrp="1"/>
          </p:cNvGraphicFramePr>
          <p:nvPr>
            <p:extLst>
              <p:ext uri="{D42A27DB-BD31-4B8C-83A1-F6EECF244321}">
                <p14:modId xmlns:p14="http://schemas.microsoft.com/office/powerpoint/2010/main" val="2851714993"/>
              </p:ext>
            </p:extLst>
          </p:nvPr>
        </p:nvGraphicFramePr>
        <p:xfrm>
          <a:off x="1210035" y="1377547"/>
          <a:ext cx="1344644" cy="3366543"/>
        </p:xfrm>
        <a:graphic>
          <a:graphicData uri="http://schemas.openxmlformats.org/drawingml/2006/table">
            <a:tbl>
              <a:tblPr firstRow="1" firstCol="1" bandRow="1">
                <a:tableStyleId>{F5AB1C69-6EDB-4FF4-983F-18BD219EF322}</a:tableStyleId>
              </a:tblPr>
              <a:tblGrid>
                <a:gridCol w="380658">
                  <a:extLst>
                    <a:ext uri="{9D8B030D-6E8A-4147-A177-3AD203B41FA5}">
                      <a16:colId xmlns:a16="http://schemas.microsoft.com/office/drawing/2014/main" xmlns="" val="20000"/>
                    </a:ext>
                  </a:extLst>
                </a:gridCol>
                <a:gridCol w="963986">
                  <a:extLst>
                    <a:ext uri="{9D8B030D-6E8A-4147-A177-3AD203B41FA5}">
                      <a16:colId xmlns:a16="http://schemas.microsoft.com/office/drawing/2014/main" xmlns="" val="20001"/>
                    </a:ext>
                  </a:extLst>
                </a:gridCol>
              </a:tblGrid>
              <a:tr h="364868">
                <a:tc>
                  <a:txBody>
                    <a:bodyPr/>
                    <a:lstStyle/>
                    <a:p>
                      <a:pPr algn="ctr">
                        <a:lnSpc>
                          <a:spcPct val="107000"/>
                        </a:lnSpc>
                        <a:spcAft>
                          <a:spcPts val="0"/>
                        </a:spcAft>
                      </a:pPr>
                      <a:r>
                        <a:rPr lang="es-ES" sz="1100" dirty="0">
                          <a:effectLst/>
                        </a:rPr>
                        <a:t>ID</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gn="ctr">
                        <a:lnSpc>
                          <a:spcPct val="107000"/>
                        </a:lnSpc>
                        <a:spcAft>
                          <a:spcPts val="0"/>
                        </a:spcAft>
                      </a:pPr>
                      <a:r>
                        <a:rPr lang="es-ES" sz="1100" dirty="0">
                          <a:effectLst/>
                        </a:rPr>
                        <a:t>Stakeholders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0"/>
                  </a:ext>
                </a:extLst>
              </a:tr>
              <a:tr h="593148">
                <a:tc>
                  <a:txBody>
                    <a:bodyPr/>
                    <a:lstStyle/>
                    <a:p>
                      <a:pPr algn="ctr">
                        <a:lnSpc>
                          <a:spcPct val="107000"/>
                        </a:lnSpc>
                        <a:spcAft>
                          <a:spcPts val="0"/>
                        </a:spcAft>
                      </a:pPr>
                      <a:r>
                        <a:rPr lang="es-ES" sz="1100" dirty="0">
                          <a:effectLst/>
                        </a:rPr>
                        <a:t>S8</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Habitantes del Sector</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1"/>
                  </a:ext>
                </a:extLst>
              </a:tr>
              <a:tr h="395432">
                <a:tc>
                  <a:txBody>
                    <a:bodyPr/>
                    <a:lstStyle/>
                    <a:p>
                      <a:pPr algn="ctr">
                        <a:lnSpc>
                          <a:spcPct val="107000"/>
                        </a:lnSpc>
                        <a:spcAft>
                          <a:spcPts val="0"/>
                        </a:spcAft>
                      </a:pPr>
                      <a:r>
                        <a:rPr lang="es-ES" sz="1100" dirty="0">
                          <a:effectLst/>
                        </a:rPr>
                        <a:t>S9</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Compañías Cercanas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2"/>
                  </a:ext>
                </a:extLst>
              </a:tr>
              <a:tr h="395432">
                <a:tc>
                  <a:txBody>
                    <a:bodyPr/>
                    <a:lstStyle/>
                    <a:p>
                      <a:pPr algn="ctr">
                        <a:lnSpc>
                          <a:spcPct val="107000"/>
                        </a:lnSpc>
                        <a:spcAft>
                          <a:spcPts val="0"/>
                        </a:spcAft>
                      </a:pPr>
                      <a:r>
                        <a:rPr lang="es-ES" sz="1100" dirty="0">
                          <a:effectLst/>
                        </a:rPr>
                        <a:t>S10</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Alcaldía de Campoalegre</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3"/>
                  </a:ext>
                </a:extLst>
              </a:tr>
              <a:tr h="395432">
                <a:tc>
                  <a:txBody>
                    <a:bodyPr/>
                    <a:lstStyle/>
                    <a:p>
                      <a:pPr algn="ctr">
                        <a:lnSpc>
                          <a:spcPct val="107000"/>
                        </a:lnSpc>
                        <a:spcAft>
                          <a:spcPts val="0"/>
                        </a:spcAft>
                      </a:pPr>
                      <a:r>
                        <a:rPr lang="es-ES" sz="1100" dirty="0">
                          <a:effectLst/>
                        </a:rPr>
                        <a:t>S11</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Gobernación del Huila</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4"/>
                  </a:ext>
                </a:extLst>
              </a:tr>
              <a:tr h="692006">
                <a:tc>
                  <a:txBody>
                    <a:bodyPr/>
                    <a:lstStyle/>
                    <a:p>
                      <a:pPr algn="ctr">
                        <a:lnSpc>
                          <a:spcPct val="107000"/>
                        </a:lnSpc>
                        <a:spcAft>
                          <a:spcPts val="0"/>
                        </a:spcAft>
                      </a:pPr>
                      <a:r>
                        <a:rPr lang="es-ES" sz="1100" dirty="0">
                          <a:effectLst/>
                        </a:rPr>
                        <a:t>S12</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Clientes</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5"/>
                  </a:ext>
                </a:extLst>
              </a:tr>
              <a:tr h="395432">
                <a:tc>
                  <a:txBody>
                    <a:bodyPr/>
                    <a:lstStyle/>
                    <a:p>
                      <a:pPr algn="ctr">
                        <a:lnSpc>
                          <a:spcPct val="107000"/>
                        </a:lnSpc>
                        <a:spcAft>
                          <a:spcPts val="0"/>
                        </a:spcAft>
                      </a:pPr>
                      <a:r>
                        <a:rPr lang="es-ES" sz="1100" dirty="0">
                          <a:effectLst/>
                        </a:rPr>
                        <a:t>S13</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tc>
                  <a:txBody>
                    <a:bodyPr/>
                    <a:lstStyle/>
                    <a:p>
                      <a:pPr>
                        <a:lnSpc>
                          <a:spcPct val="107000"/>
                        </a:lnSpc>
                        <a:spcAft>
                          <a:spcPts val="0"/>
                        </a:spcAft>
                      </a:pPr>
                      <a:r>
                        <a:rPr lang="es-ES" sz="1100" dirty="0">
                          <a:effectLst/>
                        </a:rPr>
                        <a:t>Ministerios de Agricultura y Desarrollo rural</a:t>
                      </a:r>
                      <a:endParaRPr lang="es-CO"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29944" marR="29944" marT="0" marB="0" anchor="ctr"/>
                </a:tc>
                <a:extLst>
                  <a:ext uri="{0D108BD9-81ED-4DB2-BD59-A6C34878D82A}">
                    <a16:rowId xmlns:a16="http://schemas.microsoft.com/office/drawing/2014/main" xmlns="" val="10006"/>
                  </a:ext>
                </a:extLst>
              </a:tr>
            </a:tbl>
          </a:graphicData>
        </a:graphic>
      </p:graphicFrame>
      <p:pic>
        <p:nvPicPr>
          <p:cNvPr id="11" name="Imagen 10"/>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5262" y="1430111"/>
            <a:ext cx="4005148" cy="2205038"/>
          </a:xfrm>
          <a:prstGeom prst="rect">
            <a:avLst/>
          </a:prstGeom>
          <a:noFill/>
        </p:spPr>
      </p:pic>
      <p:pic>
        <p:nvPicPr>
          <p:cNvPr id="15" name="Imagen 14"/>
          <p:cNvPicPr>
            <a:picLocks noChangeAspect="1"/>
          </p:cNvPicPr>
          <p:nvPr/>
        </p:nvPicPr>
        <p:blipFill rotWithShape="1">
          <a:blip r:embed="rId3"/>
          <a:srcRect l="49414" t="46788" r="12546" b="32379"/>
          <a:stretch/>
        </p:blipFill>
        <p:spPr>
          <a:xfrm>
            <a:off x="2953291" y="3710760"/>
            <a:ext cx="3676675" cy="1132114"/>
          </a:xfrm>
          <a:prstGeom prst="rect">
            <a:avLst/>
          </a:prstGeom>
        </p:spPr>
      </p:pic>
    </p:spTree>
    <p:extLst>
      <p:ext uri="{BB962C8B-B14F-4D97-AF65-F5344CB8AC3E}">
        <p14:creationId xmlns:p14="http://schemas.microsoft.com/office/powerpoint/2010/main" val="80568748"/>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número de diapositiva 3"/>
          <p:cNvSpPr>
            <a:spLocks noGrp="1"/>
          </p:cNvSpPr>
          <p:nvPr>
            <p:ph type="sldNum" sz="quarter" idx="12"/>
          </p:nvPr>
        </p:nvSpPr>
        <p:spPr/>
        <p:txBody>
          <a:bodyPr/>
          <a:lstStyle/>
          <a:p>
            <a:fld id="{48F63A3B-78C7-47BE-AE5E-E10140E04643}" type="slidenum">
              <a:rPr lang="en-US" smtClean="0"/>
              <a:t>99</a:t>
            </a:fld>
            <a:endParaRPr lang="en-US" dirty="0"/>
          </a:p>
        </p:txBody>
      </p:sp>
      <p:sp>
        <p:nvSpPr>
          <p:cNvPr id="11" name="Marcador de contenido 2"/>
          <p:cNvSpPr txBox="1">
            <a:spLocks/>
          </p:cNvSpPr>
          <p:nvPr/>
        </p:nvSpPr>
        <p:spPr>
          <a:xfrm>
            <a:off x="317376" y="1043611"/>
            <a:ext cx="6242450" cy="3935898"/>
          </a:xfrm>
          <a:prstGeom prst="rect">
            <a:avLst/>
          </a:prstGeom>
        </p:spPr>
        <p:txBody>
          <a:bodyPr vert="horz" lIns="91440" tIns="45720" rIns="91440" bIns="45720" rtlCol="0">
            <a:noAutofit/>
          </a:bodyPr>
          <a:lst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fontAlgn="auto">
              <a:lnSpc>
                <a:spcPct val="100000"/>
              </a:lnSpc>
              <a:spcAft>
                <a:spcPts val="0"/>
              </a:spcAft>
              <a:buClr>
                <a:srgbClr val="C00000"/>
              </a:buClr>
              <a:buNone/>
            </a:pPr>
            <a:r>
              <a:rPr lang="es-CO" sz="1400" b="1" dirty="0" smtClean="0"/>
              <a:t>Descripción del alcance de los productos del Trabajo de Grado  </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Perfil</a:t>
            </a:r>
            <a:endParaRPr lang="es-CO" sz="1400" dirty="0"/>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Planteamiento </a:t>
            </a:r>
            <a:r>
              <a:rPr lang="es-CO" sz="1400" dirty="0"/>
              <a:t>del Problema</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Alineación </a:t>
            </a:r>
            <a:r>
              <a:rPr lang="es-CO" sz="1400" dirty="0"/>
              <a:t>Estratégica</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Estudios </a:t>
            </a:r>
            <a:r>
              <a:rPr lang="es-CO" sz="1400" dirty="0"/>
              <a:t>de Prefactibilidad</a:t>
            </a:r>
          </a:p>
          <a:p>
            <a:pPr lvl="1" fontAlgn="auto">
              <a:lnSpc>
                <a:spcPct val="100000"/>
              </a:lnSpc>
              <a:spcAft>
                <a:spcPts val="0"/>
              </a:spcAft>
              <a:buClr>
                <a:srgbClr val="C00000"/>
              </a:buClr>
              <a:buFont typeface="Wingdings" panose="05000000000000000000" pitchFamily="2" charset="2"/>
              <a:buChar char="ü"/>
            </a:pPr>
            <a:r>
              <a:rPr lang="es-CO" sz="1400" dirty="0"/>
              <a:t> </a:t>
            </a:r>
            <a:r>
              <a:rPr lang="es-CO" sz="1300" dirty="0" smtClean="0"/>
              <a:t>Estudio </a:t>
            </a:r>
            <a:r>
              <a:rPr lang="es-CO" sz="1300" dirty="0"/>
              <a:t>Mercado</a:t>
            </a:r>
          </a:p>
          <a:p>
            <a:pPr lvl="1" fontAlgn="auto">
              <a:lnSpc>
                <a:spcPct val="100000"/>
              </a:lnSpc>
              <a:spcAft>
                <a:spcPts val="0"/>
              </a:spcAft>
              <a:buClr>
                <a:srgbClr val="C00000"/>
              </a:buClr>
              <a:buFont typeface="Wingdings" panose="05000000000000000000" pitchFamily="2" charset="2"/>
              <a:buChar char="ü"/>
            </a:pPr>
            <a:r>
              <a:rPr lang="es-CO" sz="1300" dirty="0" smtClean="0"/>
              <a:t>Estudio </a:t>
            </a:r>
            <a:r>
              <a:rPr lang="es-CO" sz="1300" dirty="0"/>
              <a:t>técnico</a:t>
            </a:r>
          </a:p>
          <a:p>
            <a:pPr lvl="1" fontAlgn="auto">
              <a:lnSpc>
                <a:spcPct val="100000"/>
              </a:lnSpc>
              <a:spcAft>
                <a:spcPts val="0"/>
              </a:spcAft>
              <a:buClr>
                <a:srgbClr val="C00000"/>
              </a:buClr>
              <a:buFont typeface="Wingdings" panose="05000000000000000000" pitchFamily="2" charset="2"/>
              <a:buChar char="ü"/>
            </a:pPr>
            <a:r>
              <a:rPr lang="es-CO" sz="1300" dirty="0"/>
              <a:t> </a:t>
            </a:r>
            <a:r>
              <a:rPr lang="es-CO" sz="1300" dirty="0" smtClean="0"/>
              <a:t>Estudios Administrativos</a:t>
            </a:r>
            <a:endParaRPr lang="es-CO" sz="1300" dirty="0"/>
          </a:p>
          <a:p>
            <a:pPr lvl="1" fontAlgn="auto">
              <a:lnSpc>
                <a:spcPct val="100000"/>
              </a:lnSpc>
              <a:spcAft>
                <a:spcPts val="0"/>
              </a:spcAft>
              <a:buClr>
                <a:srgbClr val="C00000"/>
              </a:buClr>
              <a:buFont typeface="Wingdings" panose="05000000000000000000" pitchFamily="2" charset="2"/>
              <a:buChar char="ü"/>
            </a:pPr>
            <a:r>
              <a:rPr lang="es-CO" sz="1300" dirty="0"/>
              <a:t> </a:t>
            </a:r>
            <a:r>
              <a:rPr lang="es-CO" sz="1300" dirty="0" smtClean="0"/>
              <a:t>Estudio </a:t>
            </a:r>
            <a:r>
              <a:rPr lang="es-CO" sz="1300" dirty="0"/>
              <a:t>Ambiental</a:t>
            </a:r>
          </a:p>
          <a:p>
            <a:pPr lvl="1" fontAlgn="auto">
              <a:lnSpc>
                <a:spcPct val="100000"/>
              </a:lnSpc>
              <a:spcAft>
                <a:spcPts val="0"/>
              </a:spcAft>
              <a:buClr>
                <a:srgbClr val="C00000"/>
              </a:buClr>
              <a:buFont typeface="Wingdings" panose="05000000000000000000" pitchFamily="2" charset="2"/>
              <a:buChar char="ü"/>
            </a:pPr>
            <a:r>
              <a:rPr lang="es-CO" sz="1300" dirty="0"/>
              <a:t> </a:t>
            </a:r>
            <a:r>
              <a:rPr lang="es-CO" sz="1300" dirty="0" smtClean="0"/>
              <a:t>Estudio </a:t>
            </a:r>
            <a:r>
              <a:rPr lang="es-CO" sz="1300" dirty="0"/>
              <a:t>de Costos y Beneficios, Presupuesto, Inversión y Financiamiento</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Evaluación </a:t>
            </a:r>
            <a:r>
              <a:rPr lang="es-CO" sz="1400" dirty="0"/>
              <a:t>Financiera</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Inscripción </a:t>
            </a:r>
            <a:r>
              <a:rPr lang="es-CO" sz="1400" dirty="0"/>
              <a:t>del Trabajo de Grado</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Propuesta </a:t>
            </a:r>
            <a:r>
              <a:rPr lang="es-CO" sz="1400" dirty="0"/>
              <a:t>del Trabajo de Grado</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Plan </a:t>
            </a:r>
            <a:r>
              <a:rPr lang="es-CO" sz="1400" dirty="0"/>
              <a:t>de Gerencia </a:t>
            </a:r>
          </a:p>
          <a:p>
            <a:pPr fontAlgn="auto">
              <a:lnSpc>
                <a:spcPct val="100000"/>
              </a:lnSpc>
              <a:spcAft>
                <a:spcPts val="0"/>
              </a:spcAft>
              <a:buClr>
                <a:srgbClr val="C00000"/>
              </a:buClr>
              <a:buFont typeface="Wingdings" panose="05000000000000000000" pitchFamily="2" charset="2"/>
              <a:buChar char="ü"/>
            </a:pPr>
            <a:r>
              <a:rPr lang="es-CO" sz="1400" dirty="0"/>
              <a:t> </a:t>
            </a:r>
            <a:r>
              <a:rPr lang="es-CO" sz="1400" dirty="0" smtClean="0"/>
              <a:t>Informe </a:t>
            </a:r>
            <a:r>
              <a:rPr lang="es-CO" sz="1400" dirty="0"/>
              <a:t>del Trabajo de Grado</a:t>
            </a:r>
          </a:p>
        </p:txBody>
      </p:sp>
      <p:sp>
        <p:nvSpPr>
          <p:cNvPr id="5" name="Título 1"/>
          <p:cNvSpPr txBox="1">
            <a:spLocks/>
          </p:cNvSpPr>
          <p:nvPr/>
        </p:nvSpPr>
        <p:spPr>
          <a:xfrm>
            <a:off x="1623317" y="62931"/>
            <a:ext cx="4763196" cy="994172"/>
          </a:xfrm>
          <a:prstGeom prst="rect">
            <a:avLst/>
          </a:prstGeom>
        </p:spPr>
        <p:txBody>
          <a:bodyPr vert="horz" lIns="91440" tIns="45720" rIns="91440" bIns="45720" rtlCol="0" anchor="ctr">
            <a:normAutofit/>
          </a:bodyPr>
          <a:lstStyle>
            <a:lvl1pPr algn="l" defTabSz="514350" rtl="0" eaLnBrk="1" latinLnBrk="0" hangingPunct="1">
              <a:lnSpc>
                <a:spcPct val="90000"/>
              </a:lnSpc>
              <a:spcBef>
                <a:spcPct val="0"/>
              </a:spcBef>
              <a:buNone/>
              <a:defRPr sz="2475" kern="1200">
                <a:solidFill>
                  <a:schemeClr val="tx1"/>
                </a:solidFill>
                <a:latin typeface="+mj-lt"/>
                <a:ea typeface="+mj-ea"/>
                <a:cs typeface="+mj-cs"/>
              </a:defRPr>
            </a:lvl1pPr>
          </a:lstStyle>
          <a:p>
            <a:pPr algn="ctr" fontAlgn="auto">
              <a:spcAft>
                <a:spcPts val="0"/>
              </a:spcAft>
            </a:pPr>
            <a:r>
              <a:rPr lang="es-CO" sz="3200" b="1" dirty="0" smtClean="0">
                <a:effectLst>
                  <a:outerShdw blurRad="38100" dist="38100" dir="2700000" algn="tl">
                    <a:srgbClr val="000000">
                      <a:alpha val="43137"/>
                    </a:srgbClr>
                  </a:outerShdw>
                </a:effectLst>
              </a:rPr>
              <a:t>Planeación</a:t>
            </a:r>
          </a:p>
          <a:p>
            <a:pPr algn="ctr" fontAlgn="auto">
              <a:spcAft>
                <a:spcPts val="0"/>
              </a:spcAft>
            </a:pPr>
            <a:r>
              <a:rPr lang="es-CO" sz="3200" b="1" dirty="0" smtClean="0">
                <a:effectLst>
                  <a:outerShdw blurRad="38100" dist="38100" dir="2700000" algn="tl">
                    <a:srgbClr val="000000">
                      <a:alpha val="43137"/>
                    </a:srgbClr>
                  </a:outerShdw>
                </a:effectLst>
              </a:rPr>
              <a:t>Declaración de Alcance</a:t>
            </a:r>
          </a:p>
        </p:txBody>
      </p:sp>
    </p:spTree>
    <p:extLst>
      <p:ext uri="{BB962C8B-B14F-4D97-AF65-F5344CB8AC3E}">
        <p14:creationId xmlns:p14="http://schemas.microsoft.com/office/powerpoint/2010/main" val="20320934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16979</TotalTime>
  <Words>5658</Words>
  <Application>Microsoft Office PowerPoint</Application>
  <PresentationFormat>Custom</PresentationFormat>
  <Paragraphs>1095</Paragraphs>
  <Slides>115</Slides>
  <Notes>17</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115</vt:i4>
      </vt:variant>
    </vt:vector>
  </HeadingPairs>
  <TitlesOfParts>
    <vt:vector size="128" baseType="lpstr">
      <vt:lpstr>MS PGothic</vt:lpstr>
      <vt:lpstr>MS PGothic</vt:lpstr>
      <vt:lpstr>Arial</vt:lpstr>
      <vt:lpstr>Calibri</vt:lpstr>
      <vt:lpstr>Calibri Light</vt:lpstr>
      <vt:lpstr>Lato Light</vt:lpstr>
      <vt:lpstr>Lucida Grande</vt:lpstr>
      <vt:lpstr>Times New Roman</vt:lpstr>
      <vt:lpstr>Trebuchet MS</vt:lpstr>
      <vt:lpstr>Verdana</vt:lpstr>
      <vt:lpstr>Wingdings</vt:lpstr>
      <vt:lpstr>Tema de Office</vt:lpstr>
      <vt:lpstr>Documento</vt:lpstr>
      <vt:lpstr>Elaboración del estudio de prefactibilidad para el montaje de la línea de producción y comercialización de Tilapia Roja en la empresa SO</vt:lpstr>
      <vt:lpstr>AGENDA</vt:lpstr>
      <vt:lpstr>1. PERFIL DEL PROYECTO</vt:lpstr>
      <vt:lpstr>Entorno del Proyecto</vt:lpstr>
      <vt:lpstr>Nombre y Propósito del Proyecto</vt:lpstr>
      <vt:lpstr>Objetivos Generales del Proyecto</vt:lpstr>
      <vt:lpstr>Análisis de Stakeholders del Proyecto</vt:lpstr>
      <vt:lpstr>Requerimientos del Proyecto</vt:lpstr>
      <vt:lpstr>2. Identificación y Alineación Estratégica del Proyecto (IAEP)</vt:lpstr>
      <vt:lpstr>Antecedentes del Proyecto</vt:lpstr>
      <vt:lpstr>Justificación del Proyecto</vt:lpstr>
      <vt:lpstr>Objetivos Estratégicos – Entidades Globales</vt:lpstr>
      <vt:lpstr>Objetivos Estratégicos – Entidades Nacionales</vt:lpstr>
      <vt:lpstr>Contribución del Proyecto</vt:lpstr>
      <vt:lpstr>3. FORMULACIÓN Estudios de Mercado</vt:lpstr>
      <vt:lpstr>Estudios de Mercado HALLAZGOS</vt:lpstr>
      <vt:lpstr>PowerPoint Presentation</vt:lpstr>
      <vt:lpstr>Estudios de Mercado HALLAZGOS</vt:lpstr>
      <vt:lpstr>Estudios de Mercado HALLAZGOS</vt:lpstr>
      <vt:lpstr>Estudios de Mercado HALLAZGOS</vt:lpstr>
      <vt:lpstr>Estudios de Mercado HALLAZGOS</vt:lpstr>
      <vt:lpstr>Estudios de Mercado  CONCLUSIONES</vt:lpstr>
      <vt:lpstr>Estudios de Mercado  RECOMENDACIONES</vt:lpstr>
      <vt:lpstr>3. FORMULACIÓN Estudios Técnicos</vt:lpstr>
      <vt:lpstr>Estudios Técnicos HALLAZGOS</vt:lpstr>
      <vt:lpstr>Estudios Técnicos HALLAZGOS</vt:lpstr>
      <vt:lpstr>Estudios Técnicos HALLAZGOS</vt:lpstr>
      <vt:lpstr>Estudios Técnicos HALLAZGOS</vt:lpstr>
      <vt:lpstr>Estudios Técnicos HALLAZGOS</vt:lpstr>
      <vt:lpstr>Estudios Técnicos HALLAZGOS</vt:lpstr>
      <vt:lpstr>Estudios Técnicos HALLAZGOS</vt:lpstr>
      <vt:lpstr>Estudios Técnicos HALLAZGOS</vt:lpstr>
      <vt:lpstr>Estudios Técnicos HALLAZGOS</vt:lpstr>
      <vt:lpstr>Estudios Técnicos CONCLUSIONES</vt:lpstr>
      <vt:lpstr>Estudios Técnicos RECOMENDACIONES</vt:lpstr>
      <vt:lpstr>3. FORMULACIÓN Estudios Ambientales</vt:lpstr>
      <vt:lpstr>Estudios Ambientales HALLAZGOS</vt:lpstr>
      <vt:lpstr>Estudios Ambientales HALLAZGOS</vt:lpstr>
      <vt:lpstr>Estudios Ambientales HALLAZGOS</vt:lpstr>
      <vt:lpstr>Estudios Ambientales HALLAZGOS</vt:lpstr>
      <vt:lpstr>Estudios Ambientales HALLAZGOS</vt:lpstr>
      <vt:lpstr>Estudios Ambientales HALLAZGOS</vt:lpstr>
      <vt:lpstr>Estudios Ambientales CONCLUSIONES</vt:lpstr>
      <vt:lpstr>Estudios Ambientales RECOMENDACIONES</vt:lpstr>
      <vt:lpstr>3. FORMULACIÓN Estudios Administrativos</vt:lpstr>
      <vt:lpstr>Estudios Administrativos</vt:lpstr>
      <vt:lpstr>Estudios Administrativos HALLAZGOS</vt:lpstr>
      <vt:lpstr>Estudios Administrativos HALLAZGOS: Organizar</vt:lpstr>
      <vt:lpstr>Evaluación de Alternativas para Estructura Organizacional</vt:lpstr>
      <vt:lpstr>Análisis de Ventajas y Desventajas de Tipos de Sociedades Jurídicas </vt:lpstr>
      <vt:lpstr>Análisis Manejo de Tareas Interna o Externamente</vt:lpstr>
      <vt:lpstr>Estudios Administrativos HALLAZGOS</vt:lpstr>
      <vt:lpstr>Estudios Administrativos HALLAZGOS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FORMULACIÓN Estudios de Costos y Beneficios, Presupuesto, Inversión y Financiamiento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 EVALUACIÓN FINANCIERA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5. GERENCIA DEL TRABAJO DE GRADO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Microsoft Office</dc:creator>
  <cp:lastModifiedBy>Escobar Tobar, Maria (Nokia - CO/Bogota)</cp:lastModifiedBy>
  <cp:revision>275</cp:revision>
  <cp:lastPrinted>2015-09-01T05:57:59Z</cp:lastPrinted>
  <dcterms:created xsi:type="dcterms:W3CDTF">2015-11-30T14:17:43Z</dcterms:created>
  <dcterms:modified xsi:type="dcterms:W3CDTF">2017-02-20T16:58:48Z</dcterms:modified>
</cp:coreProperties>
</file>