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38"/>
  </p:notesMasterIdLst>
  <p:handoutMasterIdLst>
    <p:handoutMasterId r:id="rId39"/>
  </p:handoutMasterIdLst>
  <p:sldIdLst>
    <p:sldId id="346" r:id="rId2"/>
    <p:sldId id="347" r:id="rId3"/>
    <p:sldId id="349" r:id="rId4"/>
    <p:sldId id="473" r:id="rId5"/>
    <p:sldId id="491" r:id="rId6"/>
    <p:sldId id="474" r:id="rId7"/>
    <p:sldId id="492" r:id="rId8"/>
    <p:sldId id="493" r:id="rId9"/>
    <p:sldId id="494" r:id="rId10"/>
    <p:sldId id="497" r:id="rId11"/>
    <p:sldId id="498" r:id="rId12"/>
    <p:sldId id="500" r:id="rId13"/>
    <p:sldId id="501" r:id="rId14"/>
    <p:sldId id="502" r:id="rId15"/>
    <p:sldId id="503" r:id="rId16"/>
    <p:sldId id="475" r:id="rId17"/>
    <p:sldId id="504" r:id="rId18"/>
    <p:sldId id="476" r:id="rId19"/>
    <p:sldId id="505" r:id="rId20"/>
    <p:sldId id="506" r:id="rId21"/>
    <p:sldId id="477" r:id="rId22"/>
    <p:sldId id="478" r:id="rId23"/>
    <p:sldId id="508" r:id="rId24"/>
    <p:sldId id="479" r:id="rId25"/>
    <p:sldId id="509" r:id="rId26"/>
    <p:sldId id="510" r:id="rId27"/>
    <p:sldId id="511" r:id="rId28"/>
    <p:sldId id="512" r:id="rId29"/>
    <p:sldId id="513" r:id="rId30"/>
    <p:sldId id="367" r:id="rId31"/>
    <p:sldId id="514" r:id="rId32"/>
    <p:sldId id="430" r:id="rId33"/>
    <p:sldId id="515" r:id="rId34"/>
    <p:sldId id="516" r:id="rId35"/>
    <p:sldId id="517" r:id="rId36"/>
    <p:sldId id="451" r:id="rId37"/>
  </p:sldIdLst>
  <p:sldSz cx="6858000" cy="5143500"/>
  <p:notesSz cx="6858000" cy="9144000"/>
  <p:defaultTextStyle>
    <a:defPPr>
      <a:defRPr lang="en-US"/>
    </a:defPPr>
    <a:lvl1pPr algn="l" defTabSz="682625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1pPr>
    <a:lvl2pPr marL="339725" indent="-168275" algn="l" defTabSz="682625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2pPr>
    <a:lvl3pPr marL="682625" indent="-339725" algn="l" defTabSz="682625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3pPr>
    <a:lvl4pPr marL="1025525" indent="-511175" algn="l" defTabSz="682625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4pPr>
    <a:lvl5pPr marL="1368425" indent="-682625" algn="l" defTabSz="682625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Lato Light" charset="0"/>
        <a:ea typeface="MS P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3" userDrawn="1">
          <p15:clr>
            <a:srgbClr val="A4A3A4"/>
          </p15:clr>
        </p15:guide>
        <p15:guide id="2" orient="horz" pos="187" userDrawn="1">
          <p15:clr>
            <a:srgbClr val="A4A3A4"/>
          </p15:clr>
        </p15:guide>
        <p15:guide id="3" pos="4049" userDrawn="1">
          <p15:clr>
            <a:srgbClr val="A4A3A4"/>
          </p15:clr>
        </p15:guide>
        <p15:guide id="4" pos="2160" userDrawn="1">
          <p15:clr>
            <a:srgbClr val="A4A3A4"/>
          </p15:clr>
        </p15:guide>
        <p15:guide id="5" pos="2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619E"/>
    <a:srgbClr val="EC5919"/>
    <a:srgbClr val="F38419"/>
    <a:srgbClr val="F07019"/>
    <a:srgbClr val="F69817"/>
    <a:srgbClr val="084A9E"/>
    <a:srgbClr val="8AC15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1" autoAdjust="0"/>
    <p:restoredTop sz="94173" autoAdjust="0"/>
  </p:normalViewPr>
  <p:slideViewPr>
    <p:cSldViewPr snapToGrid="0" snapToObjects="1">
      <p:cViewPr varScale="1">
        <p:scale>
          <a:sx n="122" d="100"/>
          <a:sy n="122" d="100"/>
        </p:scale>
        <p:origin x="1188" y="90"/>
      </p:cViewPr>
      <p:guideLst>
        <p:guide orient="horz" pos="3093"/>
        <p:guide orient="horz" pos="187"/>
        <p:guide pos="4049"/>
        <p:guide pos="2160"/>
        <p:guide pos="268"/>
      </p:guideLst>
    </p:cSldViewPr>
  </p:slideViewPr>
  <p:outlineViewPr>
    <p:cViewPr>
      <p:scale>
        <a:sx n="33" d="100"/>
        <a:sy n="33" d="100"/>
      </p:scale>
      <p:origin x="0" y="-302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E845A-A791-5649-80AB-781A6A7D7DAF}" type="datetimeFigureOut">
              <a:rPr lang="es-ES_tradnl" smtClean="0"/>
              <a:t>20/02/2017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166B8-2E9C-1249-96AD-792B87E41D39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884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828434" fontAlgn="auto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1827213">
              <a:defRPr sz="1200"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78D13139-7F59-0248-9F24-E7D6E82018CF}" type="datetimeFigureOut">
              <a:rPr lang="en-US" altLang="es-CL" smtClean="0"/>
              <a:pPr>
                <a:defRPr/>
              </a:pPr>
              <a:t>2/20/2017</a:t>
            </a:fld>
            <a:endParaRPr lang="en-US" altLang="es-C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828434" fontAlgn="auto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1827213">
              <a:defRPr sz="1200">
                <a:latin typeface="Arial" charset="0"/>
              </a:defRPr>
            </a:lvl1pPr>
          </a:lstStyle>
          <a:p>
            <a:fld id="{C671BFC2-8ED6-C148-BF9B-BE2F36C4D801}" type="slidenum">
              <a:rPr lang="en-US" altLang="es-CL" smtClean="0"/>
              <a:pPr/>
              <a:t>‹#›</a:t>
            </a:fld>
            <a:endParaRPr lang="en-US" altLang="es-CL" dirty="0"/>
          </a:p>
        </p:txBody>
      </p:sp>
    </p:spTree>
    <p:extLst>
      <p:ext uri="{BB962C8B-B14F-4D97-AF65-F5344CB8AC3E}">
        <p14:creationId xmlns:p14="http://schemas.microsoft.com/office/powerpoint/2010/main" val="1511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3972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MS PGothic" pitchFamily="34" charset="-128"/>
        <a:cs typeface="ＭＳ Ｐゴシック" charset="0"/>
      </a:defRPr>
    </a:lvl1pPr>
    <a:lvl2pPr marL="339725" algn="l" defTabSz="33972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682625" algn="l" defTabSz="33972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025525" algn="l" defTabSz="33972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368425" algn="l" defTabSz="33972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1713857" algn="l" defTabSz="3427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629" algn="l" defTabSz="3427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400" algn="l" defTabSz="3427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171" algn="l" defTabSz="3427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8083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52829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07756" y="273844"/>
            <a:ext cx="1478756" cy="435887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71487" y="273844"/>
            <a:ext cx="4350544" cy="435887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3546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8308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916" y="1282304"/>
            <a:ext cx="5915025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67916" y="3442098"/>
            <a:ext cx="5915025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63527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0383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1" y="273844"/>
            <a:ext cx="5915025" cy="99417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64270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91237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05348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3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15543" y="740569"/>
            <a:ext cx="3471863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3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1820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3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915543" y="740569"/>
            <a:ext cx="3471863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3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67249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71488" y="273844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71488" y="4767263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2/20/2017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Elipse 6"/>
          <p:cNvSpPr/>
          <p:nvPr userDrawn="1"/>
        </p:nvSpPr>
        <p:spPr>
          <a:xfrm>
            <a:off x="6599295" y="4757472"/>
            <a:ext cx="152400" cy="1524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TextBox 11"/>
          <p:cNvSpPr txBox="1">
            <a:spLocks noChangeArrowheads="1"/>
          </p:cNvSpPr>
          <p:nvPr userDrawn="1"/>
        </p:nvSpPr>
        <p:spPr bwMode="auto">
          <a:xfrm>
            <a:off x="6530742" y="4748213"/>
            <a:ext cx="276962" cy="15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16" tIns="25708" rIns="51416" bIns="25708">
            <a:spAutoFit/>
          </a:bodyPr>
          <a:lstStyle>
            <a:lvl1pPr defTabSz="684213" eaLnBrk="0" hangingPunct="0"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1pPr>
            <a:lvl2pPr marL="742950" indent="-285750" defTabSz="684213" eaLnBrk="0" hangingPunct="0"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2pPr>
            <a:lvl3pPr marL="1143000" indent="-228600" defTabSz="684213" eaLnBrk="0" hangingPunct="0"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3pPr>
            <a:lvl4pPr marL="1600200" indent="-228600" defTabSz="684213" eaLnBrk="0" hangingPunct="0"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4pPr>
            <a:lvl5pPr marL="2057400" indent="-228600" defTabSz="684213" eaLnBrk="0" hangingPunct="0"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ato Light" charset="0"/>
                <a:ea typeface="MS PGothic" charset="-128"/>
              </a:defRPr>
            </a:lvl9pPr>
          </a:lstStyle>
          <a:p>
            <a:pPr algn="ctr" eaLnBrk="1" hangingPunct="1"/>
            <a:fld id="{3B66F8BA-9FB9-BD46-AEC7-C97A7973D469}" type="slidenum">
              <a:rPr lang="id-ID" altLang="es-CL" sz="675">
                <a:solidFill>
                  <a:srgbClr val="F2F2F2"/>
                </a:solidFill>
                <a:latin typeface="Arial" charset="0"/>
              </a:rPr>
              <a:pPr algn="ctr" eaLnBrk="1" hangingPunct="1"/>
              <a:t>‹#›</a:t>
            </a:fld>
            <a:endParaRPr lang="id-ID" altLang="es-CL" sz="675" dirty="0">
              <a:solidFill>
                <a:srgbClr val="F2F2F2"/>
              </a:solidFill>
              <a:latin typeface="Arial" charset="0"/>
            </a:endParaRPr>
          </a:p>
        </p:txBody>
      </p:sp>
      <p:grpSp>
        <p:nvGrpSpPr>
          <p:cNvPr id="9" name="Group 8"/>
          <p:cNvGrpSpPr>
            <a:grpSpLocks/>
          </p:cNvGrpSpPr>
          <p:nvPr userDrawn="1"/>
        </p:nvGrpSpPr>
        <p:grpSpPr bwMode="auto">
          <a:xfrm>
            <a:off x="185739" y="985837"/>
            <a:ext cx="5834062" cy="76200"/>
            <a:chOff x="1268" y="677"/>
            <a:chExt cx="9684" cy="405"/>
          </a:xfrm>
        </p:grpSpPr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1268" y="677"/>
              <a:ext cx="9676" cy="24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CO" dirty="0"/>
            </a:p>
          </p:txBody>
        </p:sp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1276" y="1011"/>
              <a:ext cx="9676" cy="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CO" dirty="0"/>
            </a:p>
          </p:txBody>
        </p:sp>
      </p:grpSp>
      <p:pic>
        <p:nvPicPr>
          <p:cNvPr id="12" name="20 Imagen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83" y="329098"/>
            <a:ext cx="1421067" cy="590063"/>
          </a:xfrm>
          <a:prstGeom prst="rect">
            <a:avLst/>
          </a:prstGeom>
        </p:spPr>
      </p:pic>
      <p:pic>
        <p:nvPicPr>
          <p:cNvPr id="13" name="Imagen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631" y="4560453"/>
            <a:ext cx="527994" cy="51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9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1990" y="1534372"/>
            <a:ext cx="5462922" cy="803244"/>
          </a:xfrm>
        </p:spPr>
        <p:txBody>
          <a:bodyPr>
            <a:normAutofit fontScale="90000"/>
          </a:bodyPr>
          <a:lstStyle/>
          <a:p>
            <a:pPr algn="r"/>
            <a:r>
              <a:rPr lang="es-CO" b="1" dirty="0" smtClean="0">
                <a:latin typeface="Trebuchet MS" panose="020B0603020202020204" pitchFamily="34" charset="0"/>
              </a:rPr>
              <a:t>Elaboración del estudio de prefactibilidad para el montaje de la línea de producción y comercialización de Tilapia Roja en la empresa SO</a:t>
            </a:r>
            <a:endParaRPr lang="es-CO" b="1" dirty="0">
              <a:latin typeface="Trebuchet MS" panose="020B0603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96652" y="2619611"/>
            <a:ext cx="6258260" cy="4571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sp>
        <p:nvSpPr>
          <p:cNvPr id="6" name="5 CuadroTexto"/>
          <p:cNvSpPr txBox="1"/>
          <p:nvPr/>
        </p:nvSpPr>
        <p:spPr>
          <a:xfrm>
            <a:off x="1091990" y="2821255"/>
            <a:ext cx="33350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b="1" dirty="0" smtClean="0">
                <a:latin typeface="Trebuchet MS" panose="020B0603020202020204" pitchFamily="34" charset="0"/>
              </a:rPr>
              <a:t>Directora: </a:t>
            </a:r>
          </a:p>
          <a:p>
            <a:pPr algn="r"/>
            <a:r>
              <a:rPr lang="it-IT" dirty="0" smtClean="0">
                <a:latin typeface="Trebuchet MS" panose="020B0603020202020204" pitchFamily="34" charset="0"/>
              </a:rPr>
              <a:t>Eco</a:t>
            </a:r>
            <a:r>
              <a:rPr lang="it-IT" dirty="0">
                <a:latin typeface="Trebuchet MS" panose="020B0603020202020204" pitchFamily="34" charset="0"/>
              </a:rPr>
              <a:t>. Edna Paola Nájar, MGP, </a:t>
            </a:r>
            <a:r>
              <a:rPr lang="it-IT" dirty="0" smtClean="0">
                <a:latin typeface="Trebuchet MS" panose="020B0603020202020204" pitchFamily="34" charset="0"/>
              </a:rPr>
              <a:t>PMP</a:t>
            </a:r>
          </a:p>
          <a:p>
            <a:pPr algn="r"/>
            <a:endParaRPr lang="it-IT" dirty="0">
              <a:latin typeface="Trebuchet MS" panose="020B0603020202020204" pitchFamily="34" charset="0"/>
            </a:endParaRPr>
          </a:p>
          <a:p>
            <a:pPr algn="r"/>
            <a:r>
              <a:rPr lang="it-IT" b="1" dirty="0" smtClean="0">
                <a:latin typeface="Trebuchet MS" panose="020B0603020202020204" pitchFamily="34" charset="0"/>
              </a:rPr>
              <a:t>Segundo Evaluador:</a:t>
            </a:r>
          </a:p>
          <a:p>
            <a:pPr algn="r"/>
            <a:r>
              <a:rPr lang="it-IT" dirty="0" smtClean="0">
                <a:latin typeface="Trebuchet MS" panose="020B0603020202020204" pitchFamily="34" charset="0"/>
              </a:rPr>
              <a:t>Ing. Gabriel Pulido</a:t>
            </a:r>
          </a:p>
          <a:p>
            <a:pPr algn="r"/>
            <a:endParaRPr lang="it-IT" dirty="0">
              <a:latin typeface="Trebuchet MS" panose="020B0603020202020204" pitchFamily="34" charset="0"/>
            </a:endParaRPr>
          </a:p>
          <a:p>
            <a:pPr algn="r"/>
            <a:r>
              <a:rPr lang="it-IT" b="1" dirty="0" smtClean="0">
                <a:latin typeface="Trebuchet MS" panose="020B0603020202020204" pitchFamily="34" charset="0"/>
              </a:rPr>
              <a:t>Integrantes:</a:t>
            </a:r>
          </a:p>
          <a:p>
            <a:pPr algn="r"/>
            <a:r>
              <a:rPr lang="it-IT" dirty="0" smtClean="0">
                <a:latin typeface="Trebuchet MS" panose="020B0603020202020204" pitchFamily="34" charset="0"/>
              </a:rPr>
              <a:t>María Margarita Escobar Tobar</a:t>
            </a:r>
          </a:p>
          <a:p>
            <a:pPr algn="r"/>
            <a:r>
              <a:rPr lang="it-IT" dirty="0" smtClean="0">
                <a:latin typeface="Trebuchet MS" panose="020B0603020202020204" pitchFamily="34" charset="0"/>
              </a:rPr>
              <a:t>Jonathan Medina Rodriguez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350658" cy="51435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77" y="140120"/>
            <a:ext cx="1331642" cy="552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90" y="95628"/>
            <a:ext cx="864096" cy="847609"/>
          </a:xfrm>
          <a:prstGeom prst="rect">
            <a:avLst/>
          </a:prstGeom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1990" cy="51435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982913" y="140120"/>
            <a:ext cx="335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/>
              <a:t>ESPECIALIZACIÓN EN DESARROLLO Y GERENCIA INTEGRAL DE PROYECTOS</a:t>
            </a:r>
            <a:endParaRPr lang="es-CO" sz="1200" b="1" dirty="0"/>
          </a:p>
        </p:txBody>
      </p:sp>
      <p:sp>
        <p:nvSpPr>
          <p:cNvPr id="10" name="Rectángulo 9"/>
          <p:cNvSpPr/>
          <p:nvPr/>
        </p:nvSpPr>
        <p:spPr>
          <a:xfrm>
            <a:off x="1982913" y="620810"/>
            <a:ext cx="3406498" cy="22953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/>
              <a:t>PLAN DE GERENCIA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29551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REQUERIMIENTOS DEL PRODUCTO</a:t>
            </a:r>
            <a:endParaRPr lang="es-CO" sz="2400" b="1" dirty="0" smtClean="0">
              <a:solidFill>
                <a:srgbClr val="C0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1" y="1177289"/>
            <a:ext cx="3043248" cy="4835945"/>
          </a:xfrm>
          <a:prstGeom prst="flowChartDocument">
            <a:avLst/>
          </a:prstGeom>
          <a:ln w="22225">
            <a:solidFill>
              <a:srgbClr val="C00000"/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139" y="2304374"/>
            <a:ext cx="3412121" cy="1508344"/>
          </a:xfrm>
          <a:prstGeom prst="rect">
            <a:avLst/>
          </a:prstGeom>
          <a:ln w="2222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7263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163302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MATRIZ DE TRAZABILIDAD</a:t>
            </a:r>
          </a:p>
          <a:p>
            <a:pPr algn="ctr" fontAlgn="auto">
              <a:spcAft>
                <a:spcPts val="0"/>
              </a:spcAft>
            </a:pPr>
            <a:r>
              <a:rPr lang="es-CO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</a:t>
            </a: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Trabajo de grado</a:t>
            </a:r>
          </a:p>
          <a:p>
            <a:pPr algn="ctr" fontAlgn="auto">
              <a:spcAft>
                <a:spcPts val="0"/>
              </a:spcAft>
            </a:pPr>
            <a:endParaRPr lang="es-CO" sz="2400" b="1" dirty="0" smtClean="0">
              <a:solidFill>
                <a:srgbClr val="C0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1259867"/>
            <a:ext cx="6657975" cy="349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163302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MATRIZ DE TRAZABILIDAD</a:t>
            </a:r>
          </a:p>
          <a:p>
            <a:pPr algn="ctr" fontAlgn="auto">
              <a:spcAft>
                <a:spcPts val="0"/>
              </a:spcAft>
            </a:pPr>
            <a:r>
              <a:rPr lang="es-CO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</a:t>
            </a: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Trabajo de grado</a:t>
            </a:r>
          </a:p>
          <a:p>
            <a:pPr algn="ctr" fontAlgn="auto">
              <a:spcAft>
                <a:spcPts val="0"/>
              </a:spcAft>
            </a:pPr>
            <a:endParaRPr lang="es-CO" sz="2400" b="1" dirty="0" smtClean="0">
              <a:solidFill>
                <a:srgbClr val="C0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307840"/>
            <a:ext cx="6572250" cy="305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1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163302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MATRIZ DE TRAZABILIDAD</a:t>
            </a:r>
          </a:p>
          <a:p>
            <a:pPr algn="ctr" fontAlgn="auto">
              <a:spcAft>
                <a:spcPts val="0"/>
              </a:spcAft>
            </a:pPr>
            <a:r>
              <a:rPr lang="es-CO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</a:t>
            </a: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del producto</a:t>
            </a:r>
          </a:p>
          <a:p>
            <a:pPr algn="ctr" fontAlgn="auto">
              <a:spcAft>
                <a:spcPts val="0"/>
              </a:spcAft>
            </a:pPr>
            <a:endParaRPr lang="es-CO" sz="2400" b="1" dirty="0" smtClean="0">
              <a:solidFill>
                <a:srgbClr val="C0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172128"/>
            <a:ext cx="6657975" cy="381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93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163302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MATRIZ DE TRAZABILIDAD</a:t>
            </a:r>
          </a:p>
          <a:p>
            <a:pPr algn="ctr" fontAlgn="auto">
              <a:spcAft>
                <a:spcPts val="0"/>
              </a:spcAft>
            </a:pPr>
            <a:r>
              <a:rPr lang="es-CO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</a:t>
            </a: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del producto</a:t>
            </a:r>
          </a:p>
          <a:p>
            <a:pPr algn="ctr" fontAlgn="auto">
              <a:spcAft>
                <a:spcPts val="0"/>
              </a:spcAft>
            </a:pPr>
            <a:endParaRPr lang="es-CO" sz="2400" b="1" dirty="0" smtClean="0">
              <a:solidFill>
                <a:srgbClr val="C000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71" y="2059687"/>
            <a:ext cx="6625520" cy="212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15</a:t>
            </a:fld>
            <a:endParaRPr lang="en-US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144063" y="1131718"/>
            <a:ext cx="6242450" cy="3935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28588" indent="-128588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600" dirty="0" smtClean="0"/>
              <a:t> </a:t>
            </a:r>
            <a:r>
              <a:rPr lang="es-CO" sz="1400" dirty="0" smtClean="0"/>
              <a:t>Cumplir </a:t>
            </a:r>
            <a:r>
              <a:rPr lang="es-CO" sz="1400" dirty="0"/>
              <a:t>con los requisitos de la Unidad de Proyectos para la presentación del trabajo de grado y así lograr el título de Especialistas en Desarrollo y Gerencia Integral de proyectos</a:t>
            </a:r>
            <a:r>
              <a:rPr lang="es-CO" sz="1400" dirty="0" smtClean="0"/>
              <a:t>.</a:t>
            </a:r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14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Aplicar </a:t>
            </a:r>
            <a:r>
              <a:rPr lang="es-CO" sz="1400" dirty="0"/>
              <a:t>los conceptos estudiados a lo largo de la especialización</a:t>
            </a:r>
            <a:r>
              <a:rPr lang="es-CO" sz="1400" dirty="0" smtClean="0"/>
              <a:t>.</a:t>
            </a:r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14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Crear </a:t>
            </a:r>
            <a:r>
              <a:rPr lang="es-CO" sz="1400" dirty="0"/>
              <a:t>un estudio de pre-factibilidad que le ayude a la empresa SO a tomar la decisión de invertir o no en este proyecto. Haciendo recomendaciones técnicas, administrativas, ambientales y financieras</a:t>
            </a:r>
            <a:r>
              <a:rPr lang="es-CO" sz="1400" dirty="0" smtClean="0"/>
              <a:t>.</a:t>
            </a:r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14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Presentar </a:t>
            </a:r>
            <a:r>
              <a:rPr lang="es-CO" sz="1400" dirty="0"/>
              <a:t>los informes y sustentaciones del trabajo de grado en las fechas establecidas</a:t>
            </a:r>
            <a:r>
              <a:rPr lang="es-CO" sz="1400" dirty="0" smtClean="0"/>
              <a:t>.</a:t>
            </a:r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14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Aplicar </a:t>
            </a:r>
            <a:r>
              <a:rPr lang="es-CO" sz="1400" dirty="0"/>
              <a:t>las normativas existentes del ICONTEC para la presentación de trabajos escritos.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Declaración de Alcance</a:t>
            </a:r>
          </a:p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generales</a:t>
            </a:r>
          </a:p>
        </p:txBody>
      </p:sp>
    </p:spTree>
    <p:extLst>
      <p:ext uri="{BB962C8B-B14F-4D97-AF65-F5344CB8AC3E}">
        <p14:creationId xmlns:p14="http://schemas.microsoft.com/office/powerpoint/2010/main" val="171028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16</a:t>
            </a:fld>
            <a:endParaRPr lang="en-US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317376" y="1043611"/>
            <a:ext cx="6242450" cy="3935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28588" indent="-128588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None/>
            </a:pPr>
            <a:r>
              <a:rPr lang="es-CO" sz="1400" b="1" dirty="0" smtClean="0"/>
              <a:t>Descripción del alcance de los productos del Trabajo de Grado  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Perfil</a:t>
            </a:r>
            <a:endParaRPr lang="es-CO" sz="1400" dirty="0"/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Planteamiento </a:t>
            </a:r>
            <a:r>
              <a:rPr lang="es-CO" sz="1400" dirty="0"/>
              <a:t>del Problema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Alineación </a:t>
            </a:r>
            <a:r>
              <a:rPr lang="es-CO" sz="1400" dirty="0"/>
              <a:t>Estratégica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Estudios </a:t>
            </a:r>
            <a:r>
              <a:rPr lang="es-CO" sz="1400" dirty="0"/>
              <a:t>de Prefactibilidad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300" dirty="0" smtClean="0"/>
              <a:t>Estudio </a:t>
            </a:r>
            <a:r>
              <a:rPr lang="es-CO" sz="1300" dirty="0"/>
              <a:t>Mercado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300" dirty="0" smtClean="0"/>
              <a:t>Estudio </a:t>
            </a:r>
            <a:r>
              <a:rPr lang="es-CO" sz="1300" dirty="0"/>
              <a:t>técnico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300" dirty="0"/>
              <a:t> </a:t>
            </a:r>
            <a:r>
              <a:rPr lang="es-CO" sz="1300" dirty="0" smtClean="0"/>
              <a:t>Estudios Administrativos</a:t>
            </a:r>
            <a:endParaRPr lang="es-CO" sz="1300" dirty="0"/>
          </a:p>
          <a:p>
            <a:pPr lvl="1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300" dirty="0"/>
              <a:t> </a:t>
            </a:r>
            <a:r>
              <a:rPr lang="es-CO" sz="1300" dirty="0" smtClean="0"/>
              <a:t>Estudio </a:t>
            </a:r>
            <a:r>
              <a:rPr lang="es-CO" sz="1300" dirty="0"/>
              <a:t>Ambiental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300" dirty="0"/>
              <a:t> </a:t>
            </a:r>
            <a:r>
              <a:rPr lang="es-CO" sz="1300" dirty="0" smtClean="0"/>
              <a:t>Estudio </a:t>
            </a:r>
            <a:r>
              <a:rPr lang="es-CO" sz="1300" dirty="0"/>
              <a:t>de Costos y Beneficios, Presupuesto, Inversión y Financiamiento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Evaluación </a:t>
            </a:r>
            <a:r>
              <a:rPr lang="es-CO" sz="1400" dirty="0"/>
              <a:t>Financiera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Inscripción </a:t>
            </a:r>
            <a:r>
              <a:rPr lang="es-CO" sz="1400" dirty="0"/>
              <a:t>del Trabajo de Grado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Propuesta </a:t>
            </a:r>
            <a:r>
              <a:rPr lang="es-CO" sz="1400" dirty="0"/>
              <a:t>del Trabajo de Grado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Plan </a:t>
            </a:r>
            <a:r>
              <a:rPr lang="es-CO" sz="1400" dirty="0"/>
              <a:t>de Gerencia 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/>
              <a:t> </a:t>
            </a:r>
            <a:r>
              <a:rPr lang="es-CO" sz="1400" dirty="0" smtClean="0"/>
              <a:t>Informe </a:t>
            </a:r>
            <a:r>
              <a:rPr lang="es-CO" sz="1400" dirty="0"/>
              <a:t>del Trabajo de Grado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Declaración de alcance</a:t>
            </a:r>
          </a:p>
        </p:txBody>
      </p:sp>
    </p:spTree>
    <p:extLst>
      <p:ext uri="{BB962C8B-B14F-4D97-AF65-F5344CB8AC3E}">
        <p14:creationId xmlns:p14="http://schemas.microsoft.com/office/powerpoint/2010/main" val="268166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Declaración de alcance</a:t>
            </a: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01" y="1172011"/>
            <a:ext cx="2016674" cy="349294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212" y="1107463"/>
            <a:ext cx="1905576" cy="267609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1925" y="1172011"/>
            <a:ext cx="1905576" cy="330051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5454" y="3819187"/>
            <a:ext cx="1905576" cy="128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96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WBS del trabajo de grado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8937" y="1109858"/>
            <a:ext cx="7809164" cy="398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1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Diccionario de la WBS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75" y="1106568"/>
            <a:ext cx="6626813" cy="396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5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3317" y="273844"/>
            <a:ext cx="4763196" cy="994172"/>
          </a:xfrm>
        </p:spPr>
        <p:txBody>
          <a:bodyPr>
            <a:normAutofit/>
          </a:bodyPr>
          <a:lstStyle/>
          <a:p>
            <a:pPr algn="ctr"/>
            <a:r>
              <a:rPr lang="es-CO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1488" y="1150374"/>
            <a:ext cx="5915025" cy="3993125"/>
          </a:xfrm>
        </p:spPr>
        <p:txBody>
          <a:bodyPr>
            <a:normAutofit fontScale="92500" lnSpcReduction="10000"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es-CO" b="1" dirty="0" smtClean="0"/>
              <a:t>INICIACIÓN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Project </a:t>
            </a:r>
            <a:r>
              <a:rPr lang="es-CO" sz="1800" dirty="0"/>
              <a:t>c</a:t>
            </a:r>
            <a:r>
              <a:rPr lang="es-CO" sz="1800" dirty="0" smtClean="0"/>
              <a:t>harter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Registro de stakeholders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es-CO" sz="1800" b="1" dirty="0" smtClean="0"/>
              <a:t>PLANEACIÓN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 Plan de gestión de stakeholders	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/>
              <a:t> </a:t>
            </a:r>
            <a:r>
              <a:rPr lang="es-CO" sz="1800" dirty="0" smtClean="0"/>
              <a:t>Declaración </a:t>
            </a:r>
            <a:r>
              <a:rPr lang="es-CO" sz="1800" dirty="0"/>
              <a:t>de Alcance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 WBS </a:t>
            </a:r>
            <a:r>
              <a:rPr lang="es-CO" sz="1800" dirty="0"/>
              <a:t>y Diccionario de la </a:t>
            </a:r>
            <a:r>
              <a:rPr lang="es-CO" sz="1800" dirty="0" smtClean="0"/>
              <a:t>WBS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/>
              <a:t> </a:t>
            </a:r>
            <a:r>
              <a:rPr lang="es-CO" sz="1800" dirty="0" smtClean="0"/>
              <a:t>Línea </a:t>
            </a:r>
            <a:r>
              <a:rPr lang="es-CO" sz="1800" dirty="0"/>
              <a:t>base de tiempo (</a:t>
            </a:r>
            <a:r>
              <a:rPr lang="es-CO" sz="1800" dirty="0" smtClean="0"/>
              <a:t>Cronograma)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/>
              <a:t> </a:t>
            </a:r>
            <a:r>
              <a:rPr lang="es-CO" sz="1800" dirty="0" smtClean="0"/>
              <a:t>Línea </a:t>
            </a:r>
            <a:r>
              <a:rPr lang="es-CO" sz="1800" dirty="0"/>
              <a:t>base de costo (Presupuesto)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 Plan </a:t>
            </a:r>
            <a:r>
              <a:rPr lang="es-CO" sz="1800" dirty="0"/>
              <a:t>de calidad 8. Organigrama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 Matriz </a:t>
            </a:r>
            <a:r>
              <a:rPr lang="es-CO" sz="1800" dirty="0"/>
              <a:t>de asignación de responsabilidades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Matriz </a:t>
            </a:r>
            <a:r>
              <a:rPr lang="es-CO" sz="1800" dirty="0"/>
              <a:t>de comunicaciones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Registro </a:t>
            </a:r>
            <a:r>
              <a:rPr lang="es-CO" sz="1800" dirty="0"/>
              <a:t>de riesgos (Identificación y respuestas)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s-CO" sz="1800" dirty="0" smtClean="0"/>
              <a:t> Seguimiento</a:t>
            </a:r>
            <a:r>
              <a:rPr lang="es-CO" sz="1800" dirty="0"/>
              <a:t>, control y cierre </a:t>
            </a:r>
            <a:endParaRPr lang="es-CO" sz="180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388" y="2126974"/>
            <a:ext cx="1462087" cy="114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Diccionario de la WBS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17" y="1147239"/>
            <a:ext cx="6611256" cy="392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0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 base de tiempo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4236" t="15042" r="18570" b="9958"/>
          <a:stretch/>
        </p:blipFill>
        <p:spPr>
          <a:xfrm>
            <a:off x="130628" y="1232956"/>
            <a:ext cx="6589486" cy="359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7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 base de costos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46" y="1457849"/>
            <a:ext cx="5090204" cy="300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 base de costos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44" y="1380640"/>
            <a:ext cx="6316111" cy="352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0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calidad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253774" y="1278214"/>
            <a:ext cx="5915025" cy="13488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28588" indent="-128588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None/>
            </a:pPr>
            <a:r>
              <a:rPr lang="es-ES" sz="2000" b="1" dirty="0" smtClean="0"/>
              <a:t>Objetivos de Calidad</a:t>
            </a:r>
            <a:endParaRPr lang="es-CO" sz="2000" b="1" dirty="0" smtClean="0"/>
          </a:p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None/>
            </a:pPr>
            <a:r>
              <a:rPr lang="es-CO" sz="1800" dirty="0"/>
              <a:t>C</a:t>
            </a:r>
            <a:r>
              <a:rPr lang="es-CO" sz="1800" dirty="0" smtClean="0"/>
              <a:t>ulminar</a:t>
            </a:r>
            <a:r>
              <a:rPr lang="es-CO" sz="2000" dirty="0" smtClean="0"/>
              <a:t> </a:t>
            </a:r>
            <a:r>
              <a:rPr lang="es-CO" sz="2000" dirty="0"/>
              <a:t>la totalidad de las actividades propuestas dentro del tiempo establecido y el costo presupuestado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958850" y="2842641"/>
          <a:ext cx="4940300" cy="178689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299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80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54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70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Ref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Nombre Métrica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dirty="0">
                          <a:effectLst/>
                        </a:rPr>
                        <a:t>Periodicidad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Algoritmo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1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Cumplimiento de los </a:t>
                      </a:r>
                      <a:r>
                        <a:rPr lang="es-CO" sz="1100" dirty="0" smtClean="0">
                          <a:effectLst/>
                        </a:rPr>
                        <a:t>Entregables (Índice de Cumplimiento9)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Quincenal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13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(Entregables Aprobados)/(Entregables Presentado)×100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2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Cost Performance Index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Quincenal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 smtClean="0">
                          <a:effectLst/>
                        </a:rPr>
                        <a:t>CPI=EV/AV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3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VE" sz="1100" noProof="0" dirty="0" smtClean="0">
                          <a:effectLst/>
                        </a:rPr>
                        <a:t>Cumplimiento</a:t>
                      </a:r>
                      <a:r>
                        <a:rPr lang="en-US" sz="1100" dirty="0" smtClean="0">
                          <a:effectLst/>
                        </a:rPr>
                        <a:t> de </a:t>
                      </a:r>
                      <a:r>
                        <a:rPr lang="es-VE" sz="1100" noProof="0" dirty="0" smtClean="0">
                          <a:effectLst/>
                        </a:rPr>
                        <a:t>Cronograma</a:t>
                      </a:r>
                      <a:r>
                        <a:rPr lang="en-US" sz="1100" dirty="0" smtClean="0">
                          <a:effectLst/>
                        </a:rPr>
                        <a:t> (CC) – Schedule Performance Index (SPI)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100" dirty="0">
                          <a:effectLst/>
                        </a:rPr>
                        <a:t>Quincenal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SPI=EV/PV</a:t>
                      </a:r>
                      <a:endParaRPr lang="es-CO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59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Organigrama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62" y="1296603"/>
            <a:ext cx="5486876" cy="323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46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Matriz de asignación de responsabilidades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825" y="1100646"/>
            <a:ext cx="4215089" cy="398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0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comunicaciones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59" y="1057103"/>
            <a:ext cx="5813544" cy="407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comunicaciones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14" y="1057103"/>
            <a:ext cx="5562424" cy="408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1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29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de riesgos</a:t>
            </a:r>
            <a:endParaRPr lang="es-CO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51" y="1544595"/>
            <a:ext cx="6462584" cy="282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44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1990" y="1581088"/>
            <a:ext cx="5341599" cy="803244"/>
          </a:xfrm>
        </p:spPr>
        <p:txBody>
          <a:bodyPr>
            <a:normAutofit/>
          </a:bodyPr>
          <a:lstStyle/>
          <a:p>
            <a:pPr algn="r"/>
            <a:r>
              <a:rPr lang="es-CO" sz="3200" b="1" i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1. </a:t>
            </a:r>
            <a:r>
              <a:rPr lang="es-CO" b="1" dirty="0" smtClean="0">
                <a:latin typeface="Trebuchet MS" panose="020B0603020202020204" pitchFamily="34" charset="0"/>
              </a:rPr>
              <a:t>INICIACIÓN</a:t>
            </a:r>
            <a:endParaRPr lang="es-CO" b="1" dirty="0">
              <a:latin typeface="Trebuchet MS" panose="020B0603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5329" y="2335588"/>
            <a:ext cx="6258260" cy="4571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350658" cy="51435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77" y="140120"/>
            <a:ext cx="1331642" cy="552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90" y="95628"/>
            <a:ext cx="864096" cy="847609"/>
          </a:xfrm>
          <a:prstGeom prst="rect">
            <a:avLst/>
          </a:prstGeom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1990" cy="51435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044557" y="288599"/>
            <a:ext cx="335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/>
              <a:t>ESPECIALIZACIÓN EN DESARROLLO Y GERENCIA INTEGRAL DE PROYECTOS</a:t>
            </a:r>
            <a:endParaRPr lang="es-CO" sz="1200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013" y="2617946"/>
            <a:ext cx="2216987" cy="21892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232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1990" y="1581088"/>
            <a:ext cx="5341599" cy="803244"/>
          </a:xfrm>
        </p:spPr>
        <p:txBody>
          <a:bodyPr>
            <a:normAutofit/>
          </a:bodyPr>
          <a:lstStyle/>
          <a:p>
            <a:pPr algn="r"/>
            <a:r>
              <a:rPr lang="es-CO" sz="3200" b="1" i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3. </a:t>
            </a:r>
            <a:r>
              <a:rPr lang="es-CO" b="1" dirty="0" smtClean="0">
                <a:latin typeface="Trebuchet MS" panose="020B0603020202020204" pitchFamily="34" charset="0"/>
              </a:rPr>
              <a:t>SEGUIMIENTO</a:t>
            </a:r>
            <a:endParaRPr lang="es-CO" b="1" dirty="0">
              <a:latin typeface="Trebuchet MS" panose="020B0603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5329" y="2335588"/>
            <a:ext cx="6258260" cy="4571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350658" cy="51435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77" y="140120"/>
            <a:ext cx="1331642" cy="552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90" y="95628"/>
            <a:ext cx="864096" cy="847609"/>
          </a:xfrm>
          <a:prstGeom prst="rect">
            <a:avLst/>
          </a:prstGeom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1990" cy="51435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044557" y="288599"/>
            <a:ext cx="335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/>
              <a:t>ESPECIALIZACIÓN EN DESARROLLO Y GERENCIA INTEGRAL DE PROYECTOS</a:t>
            </a:r>
            <a:endParaRPr lang="es-CO" sz="12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37" y="2667000"/>
            <a:ext cx="3119895" cy="20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1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31</a:t>
            </a:fld>
            <a:endParaRPr lang="en-US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317376" y="1043611"/>
            <a:ext cx="6242450" cy="3935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28588" indent="-128588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400" dirty="0" smtClean="0"/>
              <a:t> </a:t>
            </a:r>
            <a:r>
              <a:rPr lang="es-CO" sz="2000" dirty="0" smtClean="0"/>
              <a:t>Aplicación </a:t>
            </a:r>
            <a:r>
              <a:rPr lang="es-CO" sz="2000" dirty="0"/>
              <a:t>de la metodología </a:t>
            </a:r>
            <a:r>
              <a:rPr lang="es-CO" sz="2000" dirty="0" err="1"/>
              <a:t>Earned</a:t>
            </a:r>
            <a:r>
              <a:rPr lang="es-CO" sz="2000" dirty="0"/>
              <a:t> </a:t>
            </a:r>
            <a:r>
              <a:rPr lang="es-CO" sz="2000" dirty="0" err="1"/>
              <a:t>Value</a:t>
            </a:r>
            <a:r>
              <a:rPr lang="es-CO" sz="2000" dirty="0"/>
              <a:t> Management (EVM) para medir objetivamente el desempeño y progreso del proyecto</a:t>
            </a:r>
            <a:r>
              <a:rPr lang="es-CO" sz="2000" dirty="0" smtClean="0"/>
              <a:t>.</a:t>
            </a:r>
          </a:p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None/>
            </a:pPr>
            <a:endParaRPr lang="es-CO" sz="20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2000" dirty="0" smtClean="0"/>
              <a:t> Utilización </a:t>
            </a:r>
            <a:r>
              <a:rPr lang="es-CO" sz="2000" dirty="0"/>
              <a:t>de indicadores de calidad definidos en el plan de calidad. </a:t>
            </a:r>
            <a:endParaRPr lang="es-CO" sz="2000" dirty="0" smtClean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20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2000" dirty="0" smtClean="0"/>
              <a:t> Definición </a:t>
            </a:r>
            <a:r>
              <a:rPr lang="es-CO" sz="2000" dirty="0"/>
              <a:t>e implementación del formato de solicitud de cambios con lo que se mantendrá la trazabilidad de las solicitudes, sus resultados e impactos en cualquier documento, entregable o línea base.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Seguimiento</a:t>
            </a:r>
          </a:p>
        </p:txBody>
      </p:sp>
    </p:spTree>
    <p:extLst>
      <p:ext uri="{BB962C8B-B14F-4D97-AF65-F5344CB8AC3E}">
        <p14:creationId xmlns:p14="http://schemas.microsoft.com/office/powerpoint/2010/main" val="177396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1990" y="1581088"/>
            <a:ext cx="5341599" cy="803244"/>
          </a:xfrm>
        </p:spPr>
        <p:txBody>
          <a:bodyPr>
            <a:normAutofit/>
          </a:bodyPr>
          <a:lstStyle/>
          <a:p>
            <a:pPr algn="r"/>
            <a:r>
              <a:rPr lang="es-CO" sz="3200" b="1" i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5. </a:t>
            </a:r>
            <a:r>
              <a:rPr lang="es-CO" b="1" dirty="0" smtClean="0">
                <a:latin typeface="Trebuchet MS" panose="020B0603020202020204" pitchFamily="34" charset="0"/>
              </a:rPr>
              <a:t>CONTROL</a:t>
            </a:r>
            <a:endParaRPr lang="es-CO" b="1" dirty="0">
              <a:latin typeface="Trebuchet MS" panose="020B0603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5329" y="2335588"/>
            <a:ext cx="6258260" cy="4571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350658" cy="51435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77" y="140120"/>
            <a:ext cx="1331642" cy="552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90" y="95628"/>
            <a:ext cx="864096" cy="847609"/>
          </a:xfrm>
          <a:prstGeom prst="rect">
            <a:avLst/>
          </a:prstGeom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1990" cy="51435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044557" y="288599"/>
            <a:ext cx="335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/>
              <a:t>ESPECIALIZACIÓN EN DESARROLLO Y GERENCIA INTEGRAL DE PROYECTOS</a:t>
            </a:r>
            <a:endParaRPr lang="es-CO" sz="12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394" y="2649038"/>
            <a:ext cx="2954790" cy="222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78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33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de Cambios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104" y="1114248"/>
            <a:ext cx="3787755" cy="395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17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1990" y="1581088"/>
            <a:ext cx="5341599" cy="803244"/>
          </a:xfrm>
        </p:spPr>
        <p:txBody>
          <a:bodyPr>
            <a:normAutofit/>
          </a:bodyPr>
          <a:lstStyle/>
          <a:p>
            <a:pPr algn="r"/>
            <a:r>
              <a:rPr lang="es-CO" sz="3200" b="1" i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5. </a:t>
            </a:r>
            <a:r>
              <a:rPr lang="es-CO" b="1" dirty="0" smtClean="0">
                <a:latin typeface="Trebuchet MS" panose="020B0603020202020204" pitchFamily="34" charset="0"/>
              </a:rPr>
              <a:t>CIERRE</a:t>
            </a:r>
            <a:endParaRPr lang="es-CO" b="1" dirty="0">
              <a:latin typeface="Trebuchet MS" panose="020B0603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5329" y="2335588"/>
            <a:ext cx="6258260" cy="4571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350658" cy="51435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77" y="140120"/>
            <a:ext cx="1331642" cy="552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90" y="95628"/>
            <a:ext cx="864096" cy="847609"/>
          </a:xfrm>
          <a:prstGeom prst="rect">
            <a:avLst/>
          </a:prstGeom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1990" cy="51435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044557" y="288599"/>
            <a:ext cx="335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/>
              <a:t>ESPECIALIZACIÓN EN DESARROLLO Y GERENCIA INTEGRAL DE PROYECTOS</a:t>
            </a:r>
            <a:endParaRPr lang="es-CO" sz="12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796" y="2642419"/>
            <a:ext cx="3132052" cy="207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1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35</a:t>
            </a:fld>
            <a:endParaRPr lang="en-US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268216" y="1102603"/>
            <a:ext cx="6242450" cy="3935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28588" indent="-128588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2300" dirty="0" smtClean="0"/>
              <a:t> </a:t>
            </a:r>
            <a:r>
              <a:rPr lang="es-CO" sz="2300" dirty="0"/>
              <a:t>Sustentación final del trabajo de grado. </a:t>
            </a:r>
            <a:endParaRPr lang="es-CO" sz="2300" dirty="0" smtClean="0"/>
          </a:p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None/>
            </a:pPr>
            <a:endParaRPr lang="es-CO" sz="23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2300" dirty="0" smtClean="0"/>
              <a:t> Recibir </a:t>
            </a:r>
            <a:r>
              <a:rPr lang="es-CO" sz="2300" dirty="0"/>
              <a:t>a conformidad de acuerdo a criterios de aceptación, por parte de la directora de trabajo de grado y el jurado. </a:t>
            </a:r>
            <a:endParaRPr lang="es-CO" sz="2300" dirty="0" smtClean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23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2300" dirty="0" smtClean="0"/>
              <a:t> Documentación </a:t>
            </a:r>
            <a:r>
              <a:rPr lang="es-CO" sz="2300" dirty="0"/>
              <a:t>de lecciones aprendidas. </a:t>
            </a:r>
            <a:endParaRPr lang="es-CO" sz="2300" dirty="0" smtClean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23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2300" dirty="0" smtClean="0"/>
              <a:t>Entrega </a:t>
            </a:r>
            <a:r>
              <a:rPr lang="es-CO" sz="2300" dirty="0"/>
              <a:t>del informe a la unidad de proyectos.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Cierre</a:t>
            </a:r>
          </a:p>
        </p:txBody>
      </p:sp>
    </p:spTree>
    <p:extLst>
      <p:ext uri="{BB962C8B-B14F-4D97-AF65-F5344CB8AC3E}">
        <p14:creationId xmlns:p14="http://schemas.microsoft.com/office/powerpoint/2010/main" val="193146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36</a:t>
            </a:fld>
            <a:endParaRPr lang="en-US" dirty="0"/>
          </a:p>
        </p:txBody>
      </p:sp>
      <p:sp>
        <p:nvSpPr>
          <p:cNvPr id="5" name="Rectángulo 4"/>
          <p:cNvSpPr/>
          <p:nvPr/>
        </p:nvSpPr>
        <p:spPr>
          <a:xfrm>
            <a:off x="137564" y="-19052"/>
            <a:ext cx="6651654" cy="51435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71" y="0"/>
            <a:ext cx="57178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66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317376" y="1306288"/>
            <a:ext cx="3068081" cy="3762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28588" indent="-128588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800" dirty="0"/>
              <a:t>  </a:t>
            </a:r>
            <a:r>
              <a:rPr lang="es-CO" sz="1800" b="1" u="sng" dirty="0" smtClean="0"/>
              <a:t>Propósito:</a:t>
            </a:r>
            <a:r>
              <a:rPr lang="es-CO" sz="1800" dirty="0" smtClean="0"/>
              <a:t> Aprovechar </a:t>
            </a:r>
            <a:r>
              <a:rPr lang="es-CO" sz="1800" dirty="0"/>
              <a:t>la creciente demanda de esta especie en Colombia y el mundo, y contribuir con el desarrollo económico, sostenible y social del país.</a:t>
            </a:r>
            <a:endParaRPr lang="es-CO" sz="1800" dirty="0" smtClean="0"/>
          </a:p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None/>
            </a:pPr>
            <a:endParaRPr lang="es-CO" sz="1800" dirty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800" dirty="0"/>
              <a:t> </a:t>
            </a:r>
            <a:r>
              <a:rPr lang="es-CO" sz="1800" b="1" u="sng" dirty="0" smtClean="0"/>
              <a:t>Gerencia del Proyecto:</a:t>
            </a:r>
            <a:r>
              <a:rPr lang="es-CO" sz="1800" dirty="0" smtClean="0"/>
              <a:t> María Margarita Escobar</a:t>
            </a:r>
            <a:endParaRPr lang="es-CO" sz="1800" b="1" u="sng" dirty="0" smtClean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s-CO" sz="1800" dirty="0" smtClean="0"/>
          </a:p>
          <a:p>
            <a:pPr algn="just" fontAlgn="auto">
              <a:lnSpc>
                <a:spcPct val="100000"/>
              </a:lnSpc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s-CO" sz="1800" b="1" u="sng" dirty="0" smtClean="0"/>
              <a:t> Sponsor: </a:t>
            </a:r>
            <a:r>
              <a:rPr lang="es-CO" sz="1800" dirty="0" smtClean="0"/>
              <a:t>Edna Paola Najar</a:t>
            </a:r>
            <a:endParaRPr lang="es-CO" sz="1800" b="1" u="sng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CHARTER DEL </a:t>
            </a:r>
          </a:p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TRABAJO DE GRADO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53431" t="20796" r="11319" b="9759"/>
          <a:stretch/>
        </p:blipFill>
        <p:spPr>
          <a:xfrm>
            <a:off x="3657601" y="1232452"/>
            <a:ext cx="2810928" cy="332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4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795010" y="4411980"/>
            <a:ext cx="1062990" cy="7315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DE STAKEHOLDERS</a:t>
            </a:r>
          </a:p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TRABAJO DE GRADO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52" y="1102824"/>
            <a:ext cx="6452818" cy="398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7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DE STAKEHOLDERS</a:t>
            </a:r>
          </a:p>
          <a:p>
            <a:pPr algn="ctr" fontAlgn="auto"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TRABAJO DE GRADO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265290" y="1323174"/>
          <a:ext cx="1534070" cy="3456353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137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0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 smtClean="0">
                          <a:effectLst/>
                        </a:rPr>
                        <a:t>ID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Cargo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2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Equipo de Gerencia del TG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Gerente del TG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8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Director de Trabajo de Grado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53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Compañía SO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3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Segundo Calificador TG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3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Comité de Trabajo de Grado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3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S7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Director Especialización 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2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S8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dirty="0">
                          <a:effectLst/>
                        </a:rPr>
                        <a:t>Compañeros Especialización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669" marR="30669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10" name="Imagen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736" y="1499772"/>
            <a:ext cx="4560542" cy="2436123"/>
          </a:xfrm>
          <a:prstGeom prst="rect">
            <a:avLst/>
          </a:prstGeom>
          <a:noFill/>
        </p:spPr>
      </p:pic>
      <p:pic>
        <p:nvPicPr>
          <p:cNvPr id="12" name="Imagen 11"/>
          <p:cNvPicPr/>
          <p:nvPr/>
        </p:nvPicPr>
        <p:blipFill rotWithShape="1">
          <a:blip r:embed="rId3"/>
          <a:srcRect l="33147" t="39239" r="26294" b="37397"/>
          <a:stretch/>
        </p:blipFill>
        <p:spPr bwMode="auto">
          <a:xfrm>
            <a:off x="2511038" y="4004072"/>
            <a:ext cx="3283475" cy="9001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Marcador de contenido 5"/>
          <p:cNvSpPr>
            <a:spLocks noGrp="1"/>
          </p:cNvSpPr>
          <p:nvPr>
            <p:ph idx="1"/>
          </p:nvPr>
        </p:nvSpPr>
        <p:spPr>
          <a:xfrm>
            <a:off x="3147142" y="1125280"/>
            <a:ext cx="3984796" cy="449307"/>
          </a:xfrm>
        </p:spPr>
        <p:txBody>
          <a:bodyPr>
            <a:normAutofit/>
          </a:bodyPr>
          <a:lstStyle/>
          <a:p>
            <a:pPr marL="0" indent="0" algn="just">
              <a:buClr>
                <a:srgbClr val="C00000"/>
              </a:buClr>
              <a:buNone/>
            </a:pPr>
            <a:r>
              <a:rPr lang="es-CO" b="1" dirty="0" smtClean="0"/>
              <a:t> </a:t>
            </a:r>
            <a:r>
              <a:rPr lang="es-CO" b="1" u="sng" dirty="0" smtClean="0"/>
              <a:t>Matriz Poder/Interés</a:t>
            </a:r>
            <a:endParaRPr lang="es-CO" sz="20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7876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1990" y="1581088"/>
            <a:ext cx="5341599" cy="803244"/>
          </a:xfrm>
        </p:spPr>
        <p:txBody>
          <a:bodyPr>
            <a:normAutofit/>
          </a:bodyPr>
          <a:lstStyle/>
          <a:p>
            <a:pPr algn="r"/>
            <a:r>
              <a:rPr lang="es-CO" sz="3200" b="1" i="1" dirty="0">
                <a:solidFill>
                  <a:srgbClr val="C00000"/>
                </a:solidFill>
                <a:latin typeface="Trebuchet MS" panose="020B0603020202020204" pitchFamily="34" charset="0"/>
              </a:rPr>
              <a:t>2</a:t>
            </a:r>
            <a:r>
              <a:rPr lang="es-CO" sz="3200" b="1" i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. </a:t>
            </a:r>
            <a:r>
              <a:rPr lang="es-CO" b="1" dirty="0" smtClean="0">
                <a:latin typeface="Trebuchet MS" panose="020B0603020202020204" pitchFamily="34" charset="0"/>
              </a:rPr>
              <a:t>PLANEACIÓN</a:t>
            </a:r>
            <a:endParaRPr lang="es-CO" b="1" dirty="0">
              <a:latin typeface="Trebuchet MS" panose="020B0603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75329" y="2335588"/>
            <a:ext cx="6258260" cy="4571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350658" cy="51435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5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77" y="140120"/>
            <a:ext cx="1331642" cy="552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90" y="95628"/>
            <a:ext cx="864096" cy="847609"/>
          </a:xfrm>
          <a:prstGeom prst="rect">
            <a:avLst/>
          </a:prstGeom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1990" cy="51435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044557" y="288599"/>
            <a:ext cx="335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/>
              <a:t>ESPECIALIZACIÓN EN DESARROLLO Y GERENCIA INTEGRALDE PROYECTOS</a:t>
            </a:r>
            <a:endParaRPr lang="es-CO" sz="12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16" b="25084"/>
          <a:stretch/>
        </p:blipFill>
        <p:spPr>
          <a:xfrm>
            <a:off x="2044557" y="2533646"/>
            <a:ext cx="3738405" cy="234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10000"/>
              </a:lnSpc>
              <a:spcAft>
                <a:spcPts val="0"/>
              </a:spcAft>
            </a:pP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GESTIÓN DE STAKEHOLDERS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83" y="1151140"/>
            <a:ext cx="6153369" cy="344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68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23317" y="62931"/>
            <a:ext cx="476319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REQUERIMIENTOS DEL TRABAJO DE GRADO</a:t>
            </a:r>
            <a:endParaRPr lang="es-CO" sz="2400" b="1" dirty="0" smtClean="0">
              <a:solidFill>
                <a:srgbClr val="C00000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938463" y="4366517"/>
            <a:ext cx="919537" cy="7769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72" y="1365289"/>
            <a:ext cx="3210377" cy="3389719"/>
          </a:xfrm>
          <a:prstGeom prst="rect">
            <a:avLst/>
          </a:prstGeom>
          <a:ln w="22225">
            <a:solidFill>
              <a:srgbClr val="C00000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859" y="1643733"/>
            <a:ext cx="3412121" cy="2562563"/>
          </a:xfrm>
          <a:prstGeom prst="rect">
            <a:avLst/>
          </a:prstGeom>
          <a:ln w="2222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1754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19453</TotalTime>
  <Words>719</Words>
  <Application>Microsoft Office PowerPoint</Application>
  <PresentationFormat>Custom</PresentationFormat>
  <Paragraphs>181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MS PGothic</vt:lpstr>
      <vt:lpstr>MS PGothic</vt:lpstr>
      <vt:lpstr>Arial</vt:lpstr>
      <vt:lpstr>Calibri</vt:lpstr>
      <vt:lpstr>Calibri Light</vt:lpstr>
      <vt:lpstr>Lato Light</vt:lpstr>
      <vt:lpstr>Times New Roman</vt:lpstr>
      <vt:lpstr>Trebuchet MS</vt:lpstr>
      <vt:lpstr>Wingdings</vt:lpstr>
      <vt:lpstr>Tema de Office</vt:lpstr>
      <vt:lpstr>Elaboración del estudio de prefactibilidad para el montaje de la línea de producción y comercialización de Tilapia Roja en la empresa SO</vt:lpstr>
      <vt:lpstr>AGENDA</vt:lpstr>
      <vt:lpstr>1. INICIACIÓN</vt:lpstr>
      <vt:lpstr>PowerPoint Presentation</vt:lpstr>
      <vt:lpstr>PowerPoint Presentation</vt:lpstr>
      <vt:lpstr>PowerPoint Presentation</vt:lpstr>
      <vt:lpstr>2. PLANEACIÓN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SEGUIMIENTO</vt:lpstr>
      <vt:lpstr>PowerPoint Presentation</vt:lpstr>
      <vt:lpstr>5. CONTROL</vt:lpstr>
      <vt:lpstr>PowerPoint Presentation</vt:lpstr>
      <vt:lpstr>5. CIERRE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Escobar Tobar, Maria (Nokia - CO/Bogota)</cp:lastModifiedBy>
  <cp:revision>245</cp:revision>
  <cp:lastPrinted>2015-09-01T05:57:59Z</cp:lastPrinted>
  <dcterms:created xsi:type="dcterms:W3CDTF">2015-11-30T14:17:43Z</dcterms:created>
  <dcterms:modified xsi:type="dcterms:W3CDTF">2017-02-20T16:51:59Z</dcterms:modified>
</cp:coreProperties>
</file>